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 id="2147483809" r:id="rId10"/>
  </p:sldMasterIdLst>
  <p:notesMasterIdLst>
    <p:notesMasterId r:id="rId170"/>
  </p:notesMasterIdLst>
  <p:handoutMasterIdLst>
    <p:handoutMasterId r:id="rId171"/>
  </p:handoutMasterIdLst>
  <p:sldIdLst>
    <p:sldId id="261" r:id="rId11"/>
    <p:sldId id="262" r:id="rId12"/>
    <p:sldId id="422" r:id="rId13"/>
    <p:sldId id="418" r:id="rId14"/>
    <p:sldId id="419" r:id="rId15"/>
    <p:sldId id="420" r:id="rId16"/>
    <p:sldId id="421"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264" r:id="rId1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5" autoAdjust="0"/>
    <p:restoredTop sz="50000" autoAdjust="0"/>
  </p:normalViewPr>
  <p:slideViewPr>
    <p:cSldViewPr snapToGrid="0">
      <p:cViewPr varScale="1">
        <p:scale>
          <a:sx n="127" d="100"/>
          <a:sy n="127" d="100"/>
        </p:scale>
        <p:origin x="288" y="2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notesMaster" Target="notesMasters/notesMaster1.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handoutMaster" Target="handoutMasters/handoutMaster1.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slide" Target="slides/slide146.xml"/><Relationship Id="rId172" Type="http://schemas.openxmlformats.org/officeDocument/2006/relationships/commentAuthors" Target="commentAuthor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presProps" Target="presProp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viewProps" Target="viewProp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theme" Target="theme/theme1.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tableStyles" Target="tableStyles.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9/14/18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9/14/18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ChangeArrowheads="1" noTextEdit="1"/>
          </p:cNvSpPr>
          <p:nvPr>
            <p:ph type="sldImg"/>
          </p:nvPr>
        </p:nvSpPr>
        <p:spPr>
          <a:xfrm>
            <a:off x="1152525" y="693738"/>
            <a:ext cx="4552950" cy="3414712"/>
          </a:xfrm>
          <a:ln/>
        </p:spPr>
      </p:sp>
      <p:sp>
        <p:nvSpPr>
          <p:cNvPr id="921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589079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ln/>
        </p:spPr>
      </p:sp>
      <p:sp>
        <p:nvSpPr>
          <p:cNvPr id="276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240025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Rot="1" noChangeAspect="1" noChangeArrowheads="1" noTextEdit="1"/>
          </p:cNvSpPr>
          <p:nvPr>
            <p:ph type="sldImg"/>
          </p:nvPr>
        </p:nvSpPr>
        <p:spPr>
          <a:ln/>
        </p:spPr>
      </p:sp>
      <p:sp>
        <p:nvSpPr>
          <p:cNvPr id="2140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6906505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2"/>
          <p:cNvSpPr>
            <a:spLocks noGrp="1" noRot="1" noChangeAspect="1" noChangeArrowheads="1" noTextEdit="1"/>
          </p:cNvSpPr>
          <p:nvPr>
            <p:ph type="sldImg"/>
          </p:nvPr>
        </p:nvSpPr>
        <p:spPr>
          <a:ln/>
        </p:spPr>
      </p:sp>
      <p:sp>
        <p:nvSpPr>
          <p:cNvPr id="2160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0538106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2"/>
          <p:cNvSpPr>
            <a:spLocks noGrp="1" noRot="1" noChangeAspect="1" noChangeArrowheads="1" noTextEdit="1"/>
          </p:cNvSpPr>
          <p:nvPr>
            <p:ph type="sldImg"/>
          </p:nvPr>
        </p:nvSpPr>
        <p:spPr>
          <a:ln/>
        </p:spPr>
      </p:sp>
      <p:sp>
        <p:nvSpPr>
          <p:cNvPr id="2181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577338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p:cNvSpPr>
            <a:spLocks noGrp="1" noRot="1" noChangeAspect="1" noChangeArrowheads="1" noTextEdit="1"/>
          </p:cNvSpPr>
          <p:nvPr>
            <p:ph type="sldImg"/>
          </p:nvPr>
        </p:nvSpPr>
        <p:spPr>
          <a:ln/>
        </p:spPr>
      </p:sp>
      <p:sp>
        <p:nvSpPr>
          <p:cNvPr id="2201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5950261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p:cNvSpPr>
            <a:spLocks noGrp="1" noRot="1" noChangeAspect="1" noChangeArrowheads="1" noTextEdit="1"/>
          </p:cNvSpPr>
          <p:nvPr>
            <p:ph type="sldImg"/>
          </p:nvPr>
        </p:nvSpPr>
        <p:spPr>
          <a:ln/>
        </p:spPr>
      </p:sp>
      <p:sp>
        <p:nvSpPr>
          <p:cNvPr id="2232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6235846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2"/>
          <p:cNvSpPr>
            <a:spLocks noGrp="1" noRot="1" noChangeAspect="1" noChangeArrowheads="1" noTextEdit="1"/>
          </p:cNvSpPr>
          <p:nvPr>
            <p:ph type="sldImg"/>
          </p:nvPr>
        </p:nvSpPr>
        <p:spPr>
          <a:ln/>
        </p:spPr>
      </p:sp>
      <p:sp>
        <p:nvSpPr>
          <p:cNvPr id="2252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4831381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2"/>
          <p:cNvSpPr>
            <a:spLocks noGrp="1" noRot="1" noChangeAspect="1" noChangeArrowheads="1" noTextEdit="1"/>
          </p:cNvSpPr>
          <p:nvPr>
            <p:ph type="sldImg"/>
          </p:nvPr>
        </p:nvSpPr>
        <p:spPr>
          <a:ln/>
        </p:spPr>
      </p:sp>
      <p:sp>
        <p:nvSpPr>
          <p:cNvPr id="233474"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905864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2"/>
          <p:cNvSpPr>
            <a:spLocks noGrp="1" noRot="1" noChangeAspect="1" noChangeArrowheads="1" noTextEdit="1"/>
          </p:cNvSpPr>
          <p:nvPr>
            <p:ph type="sldImg"/>
          </p:nvPr>
        </p:nvSpPr>
        <p:spPr>
          <a:ln/>
        </p:spPr>
      </p:sp>
      <p:sp>
        <p:nvSpPr>
          <p:cNvPr id="23552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6735527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2"/>
          <p:cNvSpPr>
            <a:spLocks noGrp="1" noRot="1" noChangeAspect="1" noChangeArrowheads="1" noTextEdit="1"/>
          </p:cNvSpPr>
          <p:nvPr>
            <p:ph type="sldImg"/>
          </p:nvPr>
        </p:nvSpPr>
        <p:spPr>
          <a:ln/>
        </p:spPr>
      </p:sp>
      <p:sp>
        <p:nvSpPr>
          <p:cNvPr id="237570"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6734931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2"/>
          <p:cNvSpPr>
            <a:spLocks noGrp="1" noRot="1" noChangeAspect="1" noChangeArrowheads="1" noTextEdit="1"/>
          </p:cNvSpPr>
          <p:nvPr>
            <p:ph type="sldImg"/>
          </p:nvPr>
        </p:nvSpPr>
        <p:spPr>
          <a:ln/>
        </p:spPr>
      </p:sp>
      <p:sp>
        <p:nvSpPr>
          <p:cNvPr id="239618"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011544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ln/>
        </p:spPr>
      </p:sp>
      <p:sp>
        <p:nvSpPr>
          <p:cNvPr id="296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0051389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Rot="1" noChangeAspect="1" noChangeArrowheads="1" noTextEdit="1"/>
          </p:cNvSpPr>
          <p:nvPr>
            <p:ph type="sldImg"/>
          </p:nvPr>
        </p:nvSpPr>
        <p:spPr>
          <a:ln/>
        </p:spPr>
      </p:sp>
      <p:sp>
        <p:nvSpPr>
          <p:cNvPr id="241666"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7587785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2"/>
          <p:cNvSpPr>
            <a:spLocks noGrp="1" noRot="1" noChangeAspect="1" noChangeArrowheads="1" noTextEdit="1"/>
          </p:cNvSpPr>
          <p:nvPr>
            <p:ph type="sldImg"/>
          </p:nvPr>
        </p:nvSpPr>
        <p:spPr>
          <a:ln/>
        </p:spPr>
      </p:sp>
      <p:sp>
        <p:nvSpPr>
          <p:cNvPr id="2437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527424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Rot="1" noChangeAspect="1" noChangeArrowheads="1" noTextEdit="1"/>
          </p:cNvSpPr>
          <p:nvPr>
            <p:ph type="sldImg"/>
          </p:nvPr>
        </p:nvSpPr>
        <p:spPr>
          <a:ln/>
        </p:spPr>
      </p:sp>
      <p:sp>
        <p:nvSpPr>
          <p:cNvPr id="2457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6722134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p:cNvSpPr>
            <a:spLocks noGrp="1" noRot="1" noChangeAspect="1" noChangeArrowheads="1" noTextEdit="1"/>
          </p:cNvSpPr>
          <p:nvPr>
            <p:ph type="sldImg"/>
          </p:nvPr>
        </p:nvSpPr>
        <p:spPr>
          <a:ln/>
        </p:spPr>
      </p:sp>
      <p:sp>
        <p:nvSpPr>
          <p:cNvPr id="247810"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0650304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2"/>
          <p:cNvSpPr>
            <a:spLocks noGrp="1" noRot="1" noChangeAspect="1" noChangeArrowheads="1" noTextEdit="1"/>
          </p:cNvSpPr>
          <p:nvPr>
            <p:ph type="sldImg"/>
          </p:nvPr>
        </p:nvSpPr>
        <p:spPr>
          <a:ln/>
        </p:spPr>
      </p:sp>
      <p:sp>
        <p:nvSpPr>
          <p:cNvPr id="249858"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768075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2"/>
          <p:cNvSpPr>
            <a:spLocks noGrp="1" noRot="1" noChangeAspect="1" noChangeArrowheads="1" noTextEdit="1"/>
          </p:cNvSpPr>
          <p:nvPr>
            <p:ph type="sldImg"/>
          </p:nvPr>
        </p:nvSpPr>
        <p:spPr>
          <a:ln/>
        </p:spPr>
      </p:sp>
      <p:sp>
        <p:nvSpPr>
          <p:cNvPr id="251906"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316896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2"/>
          <p:cNvSpPr>
            <a:spLocks noGrp="1" noRot="1" noChangeAspect="1" noChangeArrowheads="1" noTextEdit="1"/>
          </p:cNvSpPr>
          <p:nvPr>
            <p:ph type="sldImg"/>
          </p:nvPr>
        </p:nvSpPr>
        <p:spPr>
          <a:ln/>
        </p:spPr>
      </p:sp>
      <p:sp>
        <p:nvSpPr>
          <p:cNvPr id="253954"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639704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2"/>
          <p:cNvSpPr>
            <a:spLocks noGrp="1" noRot="1" noChangeAspect="1" noChangeArrowheads="1" noTextEdit="1"/>
          </p:cNvSpPr>
          <p:nvPr>
            <p:ph type="sldImg"/>
          </p:nvPr>
        </p:nvSpPr>
        <p:spPr>
          <a:ln/>
        </p:spPr>
      </p:sp>
      <p:sp>
        <p:nvSpPr>
          <p:cNvPr id="25600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50273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Rot="1" noChangeAspect="1" noChangeArrowheads="1" noTextEdit="1"/>
          </p:cNvSpPr>
          <p:nvPr>
            <p:ph type="sldImg"/>
          </p:nvPr>
        </p:nvSpPr>
        <p:spPr>
          <a:ln/>
        </p:spPr>
      </p:sp>
      <p:sp>
        <p:nvSpPr>
          <p:cNvPr id="2580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0908763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2"/>
          <p:cNvSpPr>
            <a:spLocks noGrp="1" noRot="1" noChangeAspect="1" noChangeArrowheads="1" noTextEdit="1"/>
          </p:cNvSpPr>
          <p:nvPr>
            <p:ph type="sldImg"/>
          </p:nvPr>
        </p:nvSpPr>
        <p:spPr>
          <a:ln/>
        </p:spPr>
      </p:sp>
      <p:sp>
        <p:nvSpPr>
          <p:cNvPr id="260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60525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ln/>
        </p:spPr>
      </p:sp>
      <p:sp>
        <p:nvSpPr>
          <p:cNvPr id="317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592153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p:cNvSpPr>
            <a:spLocks noGrp="1" noRot="1" noChangeAspect="1" noChangeArrowheads="1" noTextEdit="1"/>
          </p:cNvSpPr>
          <p:nvPr>
            <p:ph type="sldImg"/>
          </p:nvPr>
        </p:nvSpPr>
        <p:spPr>
          <a:ln/>
        </p:spPr>
      </p:sp>
      <p:sp>
        <p:nvSpPr>
          <p:cNvPr id="2621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5418259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Rot="1" noChangeAspect="1" noChangeArrowheads="1" noTextEdit="1"/>
          </p:cNvSpPr>
          <p:nvPr>
            <p:ph type="sldImg"/>
          </p:nvPr>
        </p:nvSpPr>
        <p:spPr>
          <a:ln/>
        </p:spPr>
      </p:sp>
      <p:sp>
        <p:nvSpPr>
          <p:cNvPr id="264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3294230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Rot="1" noChangeAspect="1" noChangeArrowheads="1" noTextEdit="1"/>
          </p:cNvSpPr>
          <p:nvPr>
            <p:ph type="sldImg"/>
          </p:nvPr>
        </p:nvSpPr>
        <p:spPr>
          <a:ln/>
        </p:spPr>
      </p:sp>
      <p:sp>
        <p:nvSpPr>
          <p:cNvPr id="2662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8938707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p:cNvSpPr>
            <a:spLocks noGrp="1" noRot="1" noChangeAspect="1" noChangeArrowheads="1" noTextEdit="1"/>
          </p:cNvSpPr>
          <p:nvPr>
            <p:ph type="sldImg"/>
          </p:nvPr>
        </p:nvSpPr>
        <p:spPr>
          <a:ln/>
        </p:spPr>
      </p:sp>
      <p:sp>
        <p:nvSpPr>
          <p:cNvPr id="2682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7603501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Rot="1" noChangeAspect="1" noChangeArrowheads="1" noTextEdit="1"/>
          </p:cNvSpPr>
          <p:nvPr>
            <p:ph type="sldImg"/>
          </p:nvPr>
        </p:nvSpPr>
        <p:spPr>
          <a:ln/>
        </p:spPr>
      </p:sp>
      <p:sp>
        <p:nvSpPr>
          <p:cNvPr id="2703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95800684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p:cNvSpPr>
            <a:spLocks noGrp="1" noRot="1" noChangeAspect="1" noChangeArrowheads="1" noTextEdit="1"/>
          </p:cNvSpPr>
          <p:nvPr>
            <p:ph type="sldImg"/>
          </p:nvPr>
        </p:nvSpPr>
        <p:spPr>
          <a:ln/>
        </p:spPr>
      </p:sp>
      <p:sp>
        <p:nvSpPr>
          <p:cNvPr id="272386"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1375570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2"/>
          <p:cNvSpPr>
            <a:spLocks noGrp="1" noRot="1" noChangeAspect="1" noChangeArrowheads="1" noTextEdit="1"/>
          </p:cNvSpPr>
          <p:nvPr>
            <p:ph type="sldImg"/>
          </p:nvPr>
        </p:nvSpPr>
        <p:spPr>
          <a:ln/>
        </p:spPr>
      </p:sp>
      <p:sp>
        <p:nvSpPr>
          <p:cNvPr id="274434"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76456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2"/>
          <p:cNvSpPr>
            <a:spLocks noGrp="1" noRot="1" noChangeAspect="1" noChangeArrowheads="1" noTextEdit="1"/>
          </p:cNvSpPr>
          <p:nvPr>
            <p:ph type="sldImg"/>
          </p:nvPr>
        </p:nvSpPr>
        <p:spPr>
          <a:ln/>
        </p:spPr>
      </p:sp>
      <p:sp>
        <p:nvSpPr>
          <p:cNvPr id="27648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8635122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2"/>
          <p:cNvSpPr>
            <a:spLocks noGrp="1" noRot="1" noChangeAspect="1" noChangeArrowheads="1" noTextEdit="1"/>
          </p:cNvSpPr>
          <p:nvPr>
            <p:ph type="sldImg"/>
          </p:nvPr>
        </p:nvSpPr>
        <p:spPr>
          <a:ln/>
        </p:spPr>
      </p:sp>
      <p:sp>
        <p:nvSpPr>
          <p:cNvPr id="278530"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8755642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2"/>
          <p:cNvSpPr>
            <a:spLocks noGrp="1" noRot="1" noChangeAspect="1" noChangeArrowheads="1" noTextEdit="1"/>
          </p:cNvSpPr>
          <p:nvPr>
            <p:ph type="sldImg"/>
          </p:nvPr>
        </p:nvSpPr>
        <p:spPr>
          <a:ln/>
        </p:spPr>
      </p:sp>
      <p:sp>
        <p:nvSpPr>
          <p:cNvPr id="280578"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71267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1227607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2"/>
          <p:cNvSpPr>
            <a:spLocks noGrp="1" noRot="1" noChangeAspect="1" noChangeArrowheads="1" noTextEdit="1"/>
          </p:cNvSpPr>
          <p:nvPr>
            <p:ph type="sldImg"/>
          </p:nvPr>
        </p:nvSpPr>
        <p:spPr>
          <a:ln/>
        </p:spPr>
      </p:sp>
      <p:sp>
        <p:nvSpPr>
          <p:cNvPr id="2826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65034502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2"/>
          <p:cNvSpPr>
            <a:spLocks noGrp="1" noRot="1" noChangeAspect="1" noChangeArrowheads="1" noTextEdit="1"/>
          </p:cNvSpPr>
          <p:nvPr>
            <p:ph type="sldImg"/>
          </p:nvPr>
        </p:nvSpPr>
        <p:spPr>
          <a:ln/>
        </p:spPr>
      </p:sp>
      <p:sp>
        <p:nvSpPr>
          <p:cNvPr id="2846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84421057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Grp="1" noRot="1" noChangeAspect="1" noChangeArrowheads="1" noTextEdit="1"/>
          </p:cNvSpPr>
          <p:nvPr>
            <p:ph type="sldImg"/>
          </p:nvPr>
        </p:nvSpPr>
        <p:spPr>
          <a:ln/>
        </p:spPr>
      </p:sp>
      <p:sp>
        <p:nvSpPr>
          <p:cNvPr id="2867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200830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Rot="1" noChangeAspect="1" noChangeArrowheads="1" noTextEdit="1"/>
          </p:cNvSpPr>
          <p:nvPr>
            <p:ph type="sldImg"/>
          </p:nvPr>
        </p:nvSpPr>
        <p:spPr>
          <a:ln/>
        </p:spPr>
      </p:sp>
      <p:sp>
        <p:nvSpPr>
          <p:cNvPr id="288770"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504308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Rot="1" noChangeAspect="1" noChangeArrowheads="1" noTextEdit="1"/>
          </p:cNvSpPr>
          <p:nvPr>
            <p:ph type="sldImg"/>
          </p:nvPr>
        </p:nvSpPr>
        <p:spPr>
          <a:ln/>
        </p:spPr>
      </p:sp>
      <p:sp>
        <p:nvSpPr>
          <p:cNvPr id="290818"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7405966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Rot="1" noChangeAspect="1" noChangeArrowheads="1" noTextEdit="1"/>
          </p:cNvSpPr>
          <p:nvPr>
            <p:ph type="sldImg"/>
          </p:nvPr>
        </p:nvSpPr>
        <p:spPr>
          <a:ln/>
        </p:spPr>
      </p:sp>
      <p:sp>
        <p:nvSpPr>
          <p:cNvPr id="292866"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4033385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2"/>
          <p:cNvSpPr>
            <a:spLocks noGrp="1" noRot="1" noChangeAspect="1" noChangeArrowheads="1" noTextEdit="1"/>
          </p:cNvSpPr>
          <p:nvPr>
            <p:ph type="sldImg"/>
          </p:nvPr>
        </p:nvSpPr>
        <p:spPr>
          <a:ln/>
        </p:spPr>
      </p:sp>
      <p:sp>
        <p:nvSpPr>
          <p:cNvPr id="294914"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402610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2"/>
          <p:cNvSpPr>
            <a:spLocks noGrp="1" noRot="1" noChangeAspect="1" noChangeArrowheads="1" noTextEdit="1"/>
          </p:cNvSpPr>
          <p:nvPr>
            <p:ph type="sldImg"/>
          </p:nvPr>
        </p:nvSpPr>
        <p:spPr>
          <a:ln/>
        </p:spPr>
      </p:sp>
      <p:sp>
        <p:nvSpPr>
          <p:cNvPr id="29696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39010532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Rot="1" noChangeAspect="1" noChangeArrowheads="1" noTextEdit="1"/>
          </p:cNvSpPr>
          <p:nvPr>
            <p:ph type="sldImg"/>
          </p:nvPr>
        </p:nvSpPr>
        <p:spPr>
          <a:ln/>
        </p:spPr>
      </p:sp>
      <p:sp>
        <p:nvSpPr>
          <p:cNvPr id="299010"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73427596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Rot="1" noChangeAspect="1" noChangeArrowheads="1" noTextEdit="1"/>
          </p:cNvSpPr>
          <p:nvPr>
            <p:ph type="sldImg"/>
          </p:nvPr>
        </p:nvSpPr>
        <p:spPr>
          <a:ln/>
        </p:spPr>
      </p:sp>
      <p:sp>
        <p:nvSpPr>
          <p:cNvPr id="3010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69318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ln/>
        </p:spPr>
      </p:sp>
      <p:sp>
        <p:nvSpPr>
          <p:cNvPr id="378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84212752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2"/>
          <p:cNvSpPr>
            <a:spLocks noGrp="1" noRot="1" noChangeAspect="1" noChangeArrowheads="1" noTextEdit="1"/>
          </p:cNvSpPr>
          <p:nvPr>
            <p:ph type="sldImg"/>
          </p:nvPr>
        </p:nvSpPr>
        <p:spPr>
          <a:ln/>
        </p:spPr>
      </p:sp>
      <p:sp>
        <p:nvSpPr>
          <p:cNvPr id="303106"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4627140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2"/>
          <p:cNvSpPr>
            <a:spLocks noGrp="1" noRot="1" noChangeAspect="1" noChangeArrowheads="1" noTextEdit="1"/>
          </p:cNvSpPr>
          <p:nvPr>
            <p:ph type="sldImg"/>
          </p:nvPr>
        </p:nvSpPr>
        <p:spPr>
          <a:ln/>
        </p:spPr>
      </p:sp>
      <p:sp>
        <p:nvSpPr>
          <p:cNvPr id="305154"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79674233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2"/>
          <p:cNvSpPr>
            <a:spLocks noGrp="1" noRot="1" noChangeAspect="1" noChangeArrowheads="1" noTextEdit="1"/>
          </p:cNvSpPr>
          <p:nvPr>
            <p:ph type="sldImg"/>
          </p:nvPr>
        </p:nvSpPr>
        <p:spPr>
          <a:ln/>
        </p:spPr>
      </p:sp>
      <p:sp>
        <p:nvSpPr>
          <p:cNvPr id="30720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7810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ln/>
        </p:spPr>
      </p:sp>
      <p:sp>
        <p:nvSpPr>
          <p:cNvPr id="399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24447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ln/>
        </p:spPr>
      </p:sp>
      <p:sp>
        <p:nvSpPr>
          <p:cNvPr id="419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24720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884304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ChangeArrowheads="1" noTextEdit="1"/>
          </p:cNvSpPr>
          <p:nvPr>
            <p:ph type="sldImg"/>
          </p:nvPr>
        </p:nvSpPr>
        <p:spPr>
          <a:ln/>
        </p:spPr>
      </p:sp>
      <p:sp>
        <p:nvSpPr>
          <p:cNvPr id="460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084496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ChangeArrowheads="1" noTextEdit="1"/>
          </p:cNvSpPr>
          <p:nvPr>
            <p:ph type="sldImg"/>
          </p:nvPr>
        </p:nvSpPr>
        <p:spPr>
          <a:ln/>
        </p:spPr>
      </p:sp>
      <p:sp>
        <p:nvSpPr>
          <p:cNvPr id="481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6104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Rot="1" noChangeAspect="1" noChangeArrowheads="1" noTextEdit="1"/>
          </p:cNvSpPr>
          <p:nvPr>
            <p:ph type="sldImg"/>
          </p:nvPr>
        </p:nvSpPr>
        <p:spPr>
          <a:ln/>
        </p:spPr>
      </p:sp>
      <p:sp>
        <p:nvSpPr>
          <p:cNvPr id="11266"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021889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Rot="1" noChangeAspect="1" noChangeArrowheads="1" noTextEdit="1"/>
          </p:cNvSpPr>
          <p:nvPr>
            <p:ph type="sldImg"/>
          </p:nvPr>
        </p:nvSpPr>
        <p:spPr>
          <a:ln/>
        </p:spPr>
      </p:sp>
      <p:sp>
        <p:nvSpPr>
          <p:cNvPr id="501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802046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47960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ChangeArrowheads="1" noTextEdit="1"/>
          </p:cNvSpPr>
          <p:nvPr>
            <p:ph type="sldImg"/>
          </p:nvPr>
        </p:nvSpPr>
        <p:spPr>
          <a:ln/>
        </p:spPr>
      </p:sp>
      <p:sp>
        <p:nvSpPr>
          <p:cNvPr id="542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719540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092383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ChangeArrowheads="1" noTextEdit="1"/>
          </p:cNvSpPr>
          <p:nvPr>
            <p:ph type="sldImg"/>
          </p:nvPr>
        </p:nvSpPr>
        <p:spPr>
          <a:ln/>
        </p:spPr>
      </p:sp>
      <p:sp>
        <p:nvSpPr>
          <p:cNvPr id="583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44405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ln/>
        </p:spPr>
      </p:sp>
      <p:sp>
        <p:nvSpPr>
          <p:cNvPr id="604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396112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870274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a:ln/>
        </p:spPr>
      </p:sp>
      <p:sp>
        <p:nvSpPr>
          <p:cNvPr id="645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818586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ChangeArrowheads="1" noTextEdit="1"/>
          </p:cNvSpPr>
          <p:nvPr>
            <p:ph type="sldImg"/>
          </p:nvPr>
        </p:nvSpPr>
        <p:spPr>
          <a:ln/>
        </p:spPr>
      </p:sp>
      <p:sp>
        <p:nvSpPr>
          <p:cNvPr id="665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86898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89931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Rot="1" noChangeAspect="1" noChangeArrowheads="1" noTextEdit="1"/>
          </p:cNvSpPr>
          <p:nvPr>
            <p:ph type="sldImg"/>
          </p:nvPr>
        </p:nvSpPr>
        <p:spPr>
          <a:ln/>
        </p:spPr>
      </p:sp>
      <p:sp>
        <p:nvSpPr>
          <p:cNvPr id="13314"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219810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035888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ln/>
        </p:spPr>
      </p:sp>
      <p:sp>
        <p:nvSpPr>
          <p:cNvPr id="727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076795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ln/>
        </p:spPr>
      </p:sp>
      <p:sp>
        <p:nvSpPr>
          <p:cNvPr id="747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716763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375225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noTextEdit="1"/>
          </p:cNvSpPr>
          <p:nvPr>
            <p:ph type="sldImg"/>
          </p:nvPr>
        </p:nvSpPr>
        <p:spPr>
          <a:ln/>
        </p:spPr>
      </p:sp>
      <p:sp>
        <p:nvSpPr>
          <p:cNvPr id="788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97804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ln/>
        </p:spPr>
      </p:sp>
      <p:sp>
        <p:nvSpPr>
          <p:cNvPr id="808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503435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ChangeArrowheads="1" noTextEdit="1"/>
          </p:cNvSpPr>
          <p:nvPr>
            <p:ph type="sldImg"/>
          </p:nvPr>
        </p:nvSpPr>
        <p:spPr>
          <a:ln/>
        </p:spPr>
      </p:sp>
      <p:sp>
        <p:nvSpPr>
          <p:cNvPr id="829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00957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2"/>
          <p:cNvSpPr txBox="1">
            <a:spLocks noChangeArrowheads="1"/>
          </p:cNvSpPr>
          <p:nvPr/>
        </p:nvSpPr>
        <p:spPr bwMode="auto">
          <a:xfrm>
            <a:off x="304800" y="1211263"/>
            <a:ext cx="1828800"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lIns="90183" tIns="45091" rIns="90183" bIns="45091">
            <a:spAutoFit/>
          </a:bodyPr>
          <a:lstStyle>
            <a:lvl1pPr defTabSz="901700">
              <a:spcBef>
                <a:spcPct val="30000"/>
              </a:spcBef>
              <a:defRPr sz="1200">
                <a:solidFill>
                  <a:schemeClr val="tx1"/>
                </a:solidFill>
                <a:latin typeface="Times New Roman" charset="0"/>
                <a:ea typeface="宋体" charset="-122"/>
              </a:defRPr>
            </a:lvl1pPr>
            <a:lvl2pPr marL="742950" indent="-285750" defTabSz="901700">
              <a:spcBef>
                <a:spcPct val="30000"/>
              </a:spcBef>
              <a:defRPr sz="1200">
                <a:solidFill>
                  <a:schemeClr val="tx1"/>
                </a:solidFill>
                <a:latin typeface="Times New Roman" charset="0"/>
                <a:ea typeface="宋体" charset="-122"/>
              </a:defRPr>
            </a:lvl2pPr>
            <a:lvl3pPr marL="1143000" indent="-228600" defTabSz="901700">
              <a:spcBef>
                <a:spcPct val="30000"/>
              </a:spcBef>
              <a:defRPr sz="1200">
                <a:solidFill>
                  <a:schemeClr val="tx1"/>
                </a:solidFill>
                <a:latin typeface="Times New Roman" charset="0"/>
                <a:ea typeface="宋体" charset="-122"/>
              </a:defRPr>
            </a:lvl3pPr>
            <a:lvl4pPr marL="1600200" indent="-228600" defTabSz="901700">
              <a:spcBef>
                <a:spcPct val="30000"/>
              </a:spcBef>
              <a:defRPr sz="1200">
                <a:solidFill>
                  <a:schemeClr val="tx1"/>
                </a:solidFill>
                <a:latin typeface="Times New Roman" charset="0"/>
                <a:ea typeface="宋体" charset="-122"/>
              </a:defRPr>
            </a:lvl4pPr>
            <a:lvl5pPr marL="2057400" indent="-228600" defTabSz="901700">
              <a:spcBef>
                <a:spcPct val="30000"/>
              </a:spcBef>
              <a:defRPr sz="1200">
                <a:solidFill>
                  <a:schemeClr val="tx1"/>
                </a:solidFill>
                <a:latin typeface="Times New Roman" charset="0"/>
                <a:ea typeface="宋体" charset="-122"/>
              </a:defRPr>
            </a:lvl5pPr>
            <a:lvl6pPr marL="2514600" indent="-228600" defTabSz="901700" eaLnBrk="0" fontAlgn="base" hangingPunct="0">
              <a:spcBef>
                <a:spcPct val="30000"/>
              </a:spcBef>
              <a:spcAft>
                <a:spcPct val="0"/>
              </a:spcAft>
              <a:defRPr sz="1200">
                <a:solidFill>
                  <a:schemeClr val="tx1"/>
                </a:solidFill>
                <a:latin typeface="Times New Roman" charset="0"/>
                <a:ea typeface="宋体" charset="-122"/>
              </a:defRPr>
            </a:lvl6pPr>
            <a:lvl7pPr marL="2971800" indent="-228600" defTabSz="901700" eaLnBrk="0" fontAlgn="base" hangingPunct="0">
              <a:spcBef>
                <a:spcPct val="30000"/>
              </a:spcBef>
              <a:spcAft>
                <a:spcPct val="0"/>
              </a:spcAft>
              <a:defRPr sz="1200">
                <a:solidFill>
                  <a:schemeClr val="tx1"/>
                </a:solidFill>
                <a:latin typeface="Times New Roman" charset="0"/>
                <a:ea typeface="宋体" charset="-122"/>
              </a:defRPr>
            </a:lvl7pPr>
            <a:lvl8pPr marL="3429000" indent="-228600" defTabSz="901700" eaLnBrk="0" fontAlgn="base" hangingPunct="0">
              <a:spcBef>
                <a:spcPct val="30000"/>
              </a:spcBef>
              <a:spcAft>
                <a:spcPct val="0"/>
              </a:spcAft>
              <a:defRPr sz="1200">
                <a:solidFill>
                  <a:schemeClr val="tx1"/>
                </a:solidFill>
                <a:latin typeface="Times New Roman" charset="0"/>
                <a:ea typeface="宋体" charset="-122"/>
              </a:defRPr>
            </a:lvl8pPr>
            <a:lvl9pPr marL="3886200" indent="-228600" defTabSz="9017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50000"/>
              </a:spcBef>
            </a:pPr>
            <a:r>
              <a:rPr lang="en-US" altLang="zh-CN" sz="1000">
                <a:solidFill>
                  <a:schemeClr val="bg1"/>
                </a:solidFill>
                <a:latin typeface="ZapfHumnst BT" charset="0"/>
              </a:rPr>
              <a:t>In the Best Practices module, we discussed some characteristics common to successful projects.  OO facilitates the following best practices:</a:t>
            </a:r>
          </a:p>
          <a:p>
            <a:pPr>
              <a:spcBef>
                <a:spcPct val="50000"/>
              </a:spcBef>
              <a:buFontTx/>
              <a:buChar char="•"/>
            </a:pPr>
            <a:r>
              <a:rPr lang="en-US" altLang="zh-CN" sz="1000">
                <a:solidFill>
                  <a:schemeClr val="bg1"/>
                </a:solidFill>
                <a:latin typeface="ZapfHumnst BT" charset="0"/>
              </a:rPr>
              <a:t>Develop Iteratively</a:t>
            </a:r>
          </a:p>
          <a:p>
            <a:pPr>
              <a:spcBef>
                <a:spcPct val="50000"/>
              </a:spcBef>
              <a:buFontTx/>
              <a:buChar char="•"/>
            </a:pPr>
            <a:r>
              <a:rPr lang="en-US" altLang="zh-CN" sz="1000">
                <a:solidFill>
                  <a:schemeClr val="bg1"/>
                </a:solidFill>
                <a:latin typeface="ZapfHumnst BT" charset="0"/>
              </a:rPr>
              <a:t>Model Visually</a:t>
            </a:r>
          </a:p>
          <a:p>
            <a:pPr>
              <a:spcBef>
                <a:spcPct val="50000"/>
              </a:spcBef>
              <a:buFontTx/>
              <a:buChar char="•"/>
            </a:pPr>
            <a:r>
              <a:rPr lang="en-US" altLang="zh-CN" sz="1000">
                <a:solidFill>
                  <a:schemeClr val="bg1"/>
                </a:solidFill>
                <a:latin typeface="ZapfHumnst BT" charset="0"/>
              </a:rPr>
              <a:t>Use Component Architecture</a:t>
            </a:r>
          </a:p>
          <a:p>
            <a:pPr>
              <a:spcBef>
                <a:spcPct val="50000"/>
              </a:spcBef>
            </a:pPr>
            <a:r>
              <a:rPr lang="en-US" altLang="zh-CN" sz="1000">
                <a:solidFill>
                  <a:schemeClr val="bg1"/>
                </a:solidFill>
                <a:latin typeface="ZapfHumnst BT" charset="0"/>
              </a:rPr>
              <a:t>Defining basic OO terms and concepts allows everyone in the class to start on a level playing field.</a:t>
            </a:r>
          </a:p>
          <a:p>
            <a:pPr>
              <a:spcBef>
                <a:spcPct val="50000"/>
              </a:spcBef>
            </a:pPr>
            <a:endParaRPr lang="en-US" altLang="zh-CN" sz="1000">
              <a:solidFill>
                <a:schemeClr val="bg1"/>
              </a:solidFill>
            </a:endParaRPr>
          </a:p>
        </p:txBody>
      </p:sp>
      <p:sp>
        <p:nvSpPr>
          <p:cNvPr id="84994" name="Rectangle 3"/>
          <p:cNvSpPr>
            <a:spLocks noGrp="1" noRot="1" noChangeAspect="1" noChangeArrowheads="1" noTextEdit="1"/>
          </p:cNvSpPr>
          <p:nvPr>
            <p:ph type="sldImg"/>
          </p:nvPr>
        </p:nvSpPr>
        <p:spPr>
          <a:xfrm>
            <a:off x="2552700" y="831850"/>
            <a:ext cx="4040188" cy="3030538"/>
          </a:xfrm>
          <a:ln/>
        </p:spPr>
      </p:sp>
      <p:sp>
        <p:nvSpPr>
          <p:cNvPr id="84995" name="Rectangle 4"/>
          <p:cNvSpPr>
            <a:spLocks noGrp="1" noChangeArrowheads="1"/>
          </p:cNvSpPr>
          <p:nvPr>
            <p:ph type="body" idx="1"/>
          </p:nvPr>
        </p:nvSpPr>
        <p:spPr>
          <a:xfrm>
            <a:off x="2581275" y="4165600"/>
            <a:ext cx="3971925" cy="3938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0183" tIns="45091" rIns="90183" bIns="45091"/>
          <a:lstStyle/>
          <a:p>
            <a:endParaRPr lang="zh-CN" altLang="en-US" sz="1000">
              <a:latin typeface="Times New Roman" charset="0"/>
              <a:ea typeface="宋体" charset="-122"/>
            </a:endParaRPr>
          </a:p>
        </p:txBody>
      </p:sp>
    </p:spTree>
    <p:extLst>
      <p:ext uri="{BB962C8B-B14F-4D97-AF65-F5344CB8AC3E}">
        <p14:creationId xmlns:p14="http://schemas.microsoft.com/office/powerpoint/2010/main" val="1680790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ChangeArrowheads="1" noTextEdit="1"/>
          </p:cNvSpPr>
          <p:nvPr>
            <p:ph type="sldImg"/>
          </p:nvPr>
        </p:nvSpPr>
        <p:spPr>
          <a:ln/>
        </p:spPr>
      </p:sp>
      <p:sp>
        <p:nvSpPr>
          <p:cNvPr id="870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905736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ChangeArrowheads="1" noTextEdit="1"/>
          </p:cNvSpPr>
          <p:nvPr>
            <p:ph type="sldImg"/>
          </p:nvPr>
        </p:nvSpPr>
        <p:spPr>
          <a:ln/>
        </p:spPr>
      </p:sp>
      <p:sp>
        <p:nvSpPr>
          <p:cNvPr id="890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77123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Rot="1" noChangeAspect="1" noChangeArrowheads="1" noTextEdit="1"/>
          </p:cNvSpPr>
          <p:nvPr>
            <p:ph type="sldImg"/>
          </p:nvPr>
        </p:nvSpPr>
        <p:spPr>
          <a:ln/>
        </p:spPr>
      </p:sp>
      <p:sp>
        <p:nvSpPr>
          <p:cNvPr id="153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845004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ChangeArrowheads="1" noTextEdit="1"/>
          </p:cNvSpPr>
          <p:nvPr>
            <p:ph type="sldImg"/>
          </p:nvPr>
        </p:nvSpPr>
        <p:spPr>
          <a:ln/>
        </p:spPr>
      </p:sp>
      <p:sp>
        <p:nvSpPr>
          <p:cNvPr id="911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762368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ChangeArrowheads="1" noTextEdit="1"/>
          </p:cNvSpPr>
          <p:nvPr>
            <p:ph type="sldImg"/>
          </p:nvPr>
        </p:nvSpPr>
        <p:spPr>
          <a:ln/>
        </p:spPr>
      </p:sp>
      <p:sp>
        <p:nvSpPr>
          <p:cNvPr id="931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655374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spect="1" noChangeArrowheads="1" noTextEdit="1"/>
          </p:cNvSpPr>
          <p:nvPr>
            <p:ph type="sldImg"/>
          </p:nvPr>
        </p:nvSpPr>
        <p:spPr>
          <a:ln/>
        </p:spPr>
      </p:sp>
      <p:sp>
        <p:nvSpPr>
          <p:cNvPr id="952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604334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ext Box 2"/>
          <p:cNvSpPr txBox="1">
            <a:spLocks noChangeArrowheads="1"/>
          </p:cNvSpPr>
          <p:nvPr/>
        </p:nvSpPr>
        <p:spPr bwMode="auto">
          <a:xfrm>
            <a:off x="304800" y="1212850"/>
            <a:ext cx="1828800"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lIns="92117" tIns="46058" rIns="92117" bIns="46058">
            <a:spAutoFit/>
          </a:bodyPr>
          <a:lstStyle>
            <a:lvl1pPr defTabSz="920750">
              <a:spcBef>
                <a:spcPct val="30000"/>
              </a:spcBef>
              <a:defRPr sz="1200">
                <a:solidFill>
                  <a:schemeClr val="tx1"/>
                </a:solidFill>
                <a:latin typeface="Times New Roman" charset="0"/>
                <a:ea typeface="宋体" charset="-122"/>
              </a:defRPr>
            </a:lvl1pPr>
            <a:lvl2pPr marL="742950" indent="-285750" defTabSz="920750">
              <a:spcBef>
                <a:spcPct val="30000"/>
              </a:spcBef>
              <a:defRPr sz="1200">
                <a:solidFill>
                  <a:schemeClr val="tx1"/>
                </a:solidFill>
                <a:latin typeface="Times New Roman" charset="0"/>
                <a:ea typeface="宋体" charset="-122"/>
              </a:defRPr>
            </a:lvl2pPr>
            <a:lvl3pPr marL="1143000" indent="-228600" defTabSz="920750">
              <a:spcBef>
                <a:spcPct val="30000"/>
              </a:spcBef>
              <a:defRPr sz="1200">
                <a:solidFill>
                  <a:schemeClr val="tx1"/>
                </a:solidFill>
                <a:latin typeface="Times New Roman" charset="0"/>
                <a:ea typeface="宋体" charset="-122"/>
              </a:defRPr>
            </a:lvl3pPr>
            <a:lvl4pPr marL="1600200" indent="-228600" defTabSz="920750">
              <a:spcBef>
                <a:spcPct val="30000"/>
              </a:spcBef>
              <a:defRPr sz="1200">
                <a:solidFill>
                  <a:schemeClr val="tx1"/>
                </a:solidFill>
                <a:latin typeface="Times New Roman" charset="0"/>
                <a:ea typeface="宋体" charset="-122"/>
              </a:defRPr>
            </a:lvl4pPr>
            <a:lvl5pPr marL="2057400" indent="-228600" defTabSz="920750">
              <a:spcBef>
                <a:spcPct val="30000"/>
              </a:spcBef>
              <a:defRPr sz="1200">
                <a:solidFill>
                  <a:schemeClr val="tx1"/>
                </a:solidFill>
                <a:latin typeface="Times New Roman" charset="0"/>
                <a:ea typeface="宋体" charset="-122"/>
              </a:defRPr>
            </a:lvl5pPr>
            <a:lvl6pPr marL="2514600" indent="-228600" defTabSz="920750" eaLnBrk="0" fontAlgn="base" hangingPunct="0">
              <a:spcBef>
                <a:spcPct val="30000"/>
              </a:spcBef>
              <a:spcAft>
                <a:spcPct val="0"/>
              </a:spcAft>
              <a:defRPr sz="1200">
                <a:solidFill>
                  <a:schemeClr val="tx1"/>
                </a:solidFill>
                <a:latin typeface="Times New Roman" charset="0"/>
                <a:ea typeface="宋体" charset="-122"/>
              </a:defRPr>
            </a:lvl6pPr>
            <a:lvl7pPr marL="2971800" indent="-228600" defTabSz="920750" eaLnBrk="0" fontAlgn="base" hangingPunct="0">
              <a:spcBef>
                <a:spcPct val="30000"/>
              </a:spcBef>
              <a:spcAft>
                <a:spcPct val="0"/>
              </a:spcAft>
              <a:defRPr sz="1200">
                <a:solidFill>
                  <a:schemeClr val="tx1"/>
                </a:solidFill>
                <a:latin typeface="Times New Roman" charset="0"/>
                <a:ea typeface="宋体" charset="-122"/>
              </a:defRPr>
            </a:lvl7pPr>
            <a:lvl8pPr marL="3429000" indent="-228600" defTabSz="920750" eaLnBrk="0" fontAlgn="base" hangingPunct="0">
              <a:spcBef>
                <a:spcPct val="30000"/>
              </a:spcBef>
              <a:spcAft>
                <a:spcPct val="0"/>
              </a:spcAft>
              <a:defRPr sz="1200">
                <a:solidFill>
                  <a:schemeClr val="tx1"/>
                </a:solidFill>
                <a:latin typeface="Times New Roman" charset="0"/>
                <a:ea typeface="宋体" charset="-122"/>
              </a:defRPr>
            </a:lvl8pPr>
            <a:lvl9pPr marL="3886200" indent="-228600" defTabSz="920750" eaLnBrk="0" fontAlgn="base" hangingPunct="0">
              <a:spcBef>
                <a:spcPct val="30000"/>
              </a:spcBef>
              <a:spcAft>
                <a:spcPct val="0"/>
              </a:spcAft>
              <a:defRPr sz="1200">
                <a:solidFill>
                  <a:schemeClr val="tx1"/>
                </a:solidFill>
                <a:latin typeface="Times New Roman" charset="0"/>
                <a:ea typeface="宋体" charset="-122"/>
              </a:defRPr>
            </a:lvl9pPr>
          </a:lstStyle>
          <a:p>
            <a:pPr>
              <a:spcBef>
                <a:spcPct val="50000"/>
              </a:spcBef>
            </a:pPr>
            <a:r>
              <a:rPr lang="en-US" altLang="zh-CN" sz="1000">
                <a:solidFill>
                  <a:schemeClr val="bg1"/>
                </a:solidFill>
                <a:latin typeface="ZapfHumnst BT" charset="0"/>
              </a:rPr>
              <a:t>In the Best Practices module, we discussed some characteristics common to successful projects.  OO facilitates the following best practices:</a:t>
            </a:r>
          </a:p>
          <a:p>
            <a:pPr>
              <a:spcBef>
                <a:spcPct val="50000"/>
              </a:spcBef>
              <a:buFontTx/>
              <a:buChar char="•"/>
            </a:pPr>
            <a:r>
              <a:rPr lang="en-US" altLang="zh-CN" sz="1000">
                <a:solidFill>
                  <a:schemeClr val="bg1"/>
                </a:solidFill>
                <a:latin typeface="ZapfHumnst BT" charset="0"/>
              </a:rPr>
              <a:t>Develop Iteratively</a:t>
            </a:r>
          </a:p>
          <a:p>
            <a:pPr>
              <a:spcBef>
                <a:spcPct val="50000"/>
              </a:spcBef>
              <a:buFontTx/>
              <a:buChar char="•"/>
            </a:pPr>
            <a:r>
              <a:rPr lang="en-US" altLang="zh-CN" sz="1000">
                <a:solidFill>
                  <a:schemeClr val="bg1"/>
                </a:solidFill>
                <a:latin typeface="ZapfHumnst BT" charset="0"/>
              </a:rPr>
              <a:t>Model Visually</a:t>
            </a:r>
          </a:p>
          <a:p>
            <a:pPr>
              <a:spcBef>
                <a:spcPct val="50000"/>
              </a:spcBef>
              <a:buFontTx/>
              <a:buChar char="•"/>
            </a:pPr>
            <a:r>
              <a:rPr lang="en-US" altLang="zh-CN" sz="1000">
                <a:solidFill>
                  <a:schemeClr val="bg1"/>
                </a:solidFill>
                <a:latin typeface="ZapfHumnst BT" charset="0"/>
              </a:rPr>
              <a:t>Use Component Architecture</a:t>
            </a:r>
          </a:p>
          <a:p>
            <a:pPr>
              <a:spcBef>
                <a:spcPct val="50000"/>
              </a:spcBef>
            </a:pPr>
            <a:r>
              <a:rPr lang="en-US" altLang="zh-CN" sz="1000">
                <a:solidFill>
                  <a:schemeClr val="bg1"/>
                </a:solidFill>
                <a:latin typeface="ZapfHumnst BT" charset="0"/>
              </a:rPr>
              <a:t>Defining basic OO terms and concepts allows everyone in the class to start on a level playing field.</a:t>
            </a:r>
          </a:p>
          <a:p>
            <a:pPr>
              <a:spcBef>
                <a:spcPct val="50000"/>
              </a:spcBef>
            </a:pPr>
            <a:endParaRPr lang="en-US" altLang="zh-CN" sz="1000">
              <a:solidFill>
                <a:schemeClr val="bg1"/>
              </a:solidFill>
            </a:endParaRPr>
          </a:p>
        </p:txBody>
      </p:sp>
      <p:sp>
        <p:nvSpPr>
          <p:cNvPr id="97282" name="Rectangle 3"/>
          <p:cNvSpPr>
            <a:spLocks noGrp="1" noRot="1" noChangeAspect="1" noChangeArrowheads="1" noTextEdit="1"/>
          </p:cNvSpPr>
          <p:nvPr>
            <p:ph type="sldImg"/>
          </p:nvPr>
        </p:nvSpPr>
        <p:spPr>
          <a:xfrm>
            <a:off x="2552700" y="831850"/>
            <a:ext cx="4040188" cy="3030538"/>
          </a:xfrm>
          <a:ln/>
        </p:spPr>
      </p:sp>
      <p:sp>
        <p:nvSpPr>
          <p:cNvPr id="97283" name="Rectangle 4"/>
          <p:cNvSpPr>
            <a:spLocks noGrp="1" noChangeArrowheads="1"/>
          </p:cNvSpPr>
          <p:nvPr>
            <p:ph type="body" idx="1"/>
          </p:nvPr>
        </p:nvSpPr>
        <p:spPr>
          <a:xfrm>
            <a:off x="2581275" y="4165600"/>
            <a:ext cx="3971925" cy="3938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2117" tIns="46058" rIns="92117" bIns="46058"/>
          <a:lstStyle/>
          <a:p>
            <a:endParaRPr lang="zh-CN" altLang="en-US" sz="1000">
              <a:latin typeface="Times New Roman" charset="0"/>
              <a:ea typeface="宋体" charset="-122"/>
            </a:endParaRPr>
          </a:p>
        </p:txBody>
      </p:sp>
    </p:spTree>
    <p:extLst>
      <p:ext uri="{BB962C8B-B14F-4D97-AF65-F5344CB8AC3E}">
        <p14:creationId xmlns:p14="http://schemas.microsoft.com/office/powerpoint/2010/main" val="1704015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ext Box 2"/>
          <p:cNvSpPr txBox="1">
            <a:spLocks noChangeArrowheads="1"/>
          </p:cNvSpPr>
          <p:nvPr/>
        </p:nvSpPr>
        <p:spPr bwMode="auto">
          <a:xfrm>
            <a:off x="304800" y="1212850"/>
            <a:ext cx="1828800"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lIns="92117" tIns="46058" rIns="92117" bIns="46058">
            <a:spAutoFit/>
          </a:bodyPr>
          <a:lstStyle>
            <a:lvl1pPr defTabSz="920750">
              <a:spcBef>
                <a:spcPct val="30000"/>
              </a:spcBef>
              <a:defRPr sz="1200">
                <a:solidFill>
                  <a:schemeClr val="tx1"/>
                </a:solidFill>
                <a:latin typeface="Times New Roman" charset="0"/>
                <a:ea typeface="宋体" charset="-122"/>
              </a:defRPr>
            </a:lvl1pPr>
            <a:lvl2pPr marL="742950" indent="-285750" defTabSz="920750">
              <a:spcBef>
                <a:spcPct val="30000"/>
              </a:spcBef>
              <a:defRPr sz="1200">
                <a:solidFill>
                  <a:schemeClr val="tx1"/>
                </a:solidFill>
                <a:latin typeface="Times New Roman" charset="0"/>
                <a:ea typeface="宋体" charset="-122"/>
              </a:defRPr>
            </a:lvl2pPr>
            <a:lvl3pPr marL="1143000" indent="-228600" defTabSz="920750">
              <a:spcBef>
                <a:spcPct val="30000"/>
              </a:spcBef>
              <a:defRPr sz="1200">
                <a:solidFill>
                  <a:schemeClr val="tx1"/>
                </a:solidFill>
                <a:latin typeface="Times New Roman" charset="0"/>
                <a:ea typeface="宋体" charset="-122"/>
              </a:defRPr>
            </a:lvl3pPr>
            <a:lvl4pPr marL="1600200" indent="-228600" defTabSz="920750">
              <a:spcBef>
                <a:spcPct val="30000"/>
              </a:spcBef>
              <a:defRPr sz="1200">
                <a:solidFill>
                  <a:schemeClr val="tx1"/>
                </a:solidFill>
                <a:latin typeface="Times New Roman" charset="0"/>
                <a:ea typeface="宋体" charset="-122"/>
              </a:defRPr>
            </a:lvl4pPr>
            <a:lvl5pPr marL="2057400" indent="-228600" defTabSz="920750">
              <a:spcBef>
                <a:spcPct val="30000"/>
              </a:spcBef>
              <a:defRPr sz="1200">
                <a:solidFill>
                  <a:schemeClr val="tx1"/>
                </a:solidFill>
                <a:latin typeface="Times New Roman" charset="0"/>
                <a:ea typeface="宋体" charset="-122"/>
              </a:defRPr>
            </a:lvl5pPr>
            <a:lvl6pPr marL="2514600" indent="-228600" defTabSz="920750" eaLnBrk="0" fontAlgn="base" hangingPunct="0">
              <a:spcBef>
                <a:spcPct val="30000"/>
              </a:spcBef>
              <a:spcAft>
                <a:spcPct val="0"/>
              </a:spcAft>
              <a:defRPr sz="1200">
                <a:solidFill>
                  <a:schemeClr val="tx1"/>
                </a:solidFill>
                <a:latin typeface="Times New Roman" charset="0"/>
                <a:ea typeface="宋体" charset="-122"/>
              </a:defRPr>
            </a:lvl6pPr>
            <a:lvl7pPr marL="2971800" indent="-228600" defTabSz="920750" eaLnBrk="0" fontAlgn="base" hangingPunct="0">
              <a:spcBef>
                <a:spcPct val="30000"/>
              </a:spcBef>
              <a:spcAft>
                <a:spcPct val="0"/>
              </a:spcAft>
              <a:defRPr sz="1200">
                <a:solidFill>
                  <a:schemeClr val="tx1"/>
                </a:solidFill>
                <a:latin typeface="Times New Roman" charset="0"/>
                <a:ea typeface="宋体" charset="-122"/>
              </a:defRPr>
            </a:lvl7pPr>
            <a:lvl8pPr marL="3429000" indent="-228600" defTabSz="920750" eaLnBrk="0" fontAlgn="base" hangingPunct="0">
              <a:spcBef>
                <a:spcPct val="30000"/>
              </a:spcBef>
              <a:spcAft>
                <a:spcPct val="0"/>
              </a:spcAft>
              <a:defRPr sz="1200">
                <a:solidFill>
                  <a:schemeClr val="tx1"/>
                </a:solidFill>
                <a:latin typeface="Times New Roman" charset="0"/>
                <a:ea typeface="宋体" charset="-122"/>
              </a:defRPr>
            </a:lvl8pPr>
            <a:lvl9pPr marL="3886200" indent="-228600" defTabSz="920750" eaLnBrk="0" fontAlgn="base" hangingPunct="0">
              <a:spcBef>
                <a:spcPct val="30000"/>
              </a:spcBef>
              <a:spcAft>
                <a:spcPct val="0"/>
              </a:spcAft>
              <a:defRPr sz="1200">
                <a:solidFill>
                  <a:schemeClr val="tx1"/>
                </a:solidFill>
                <a:latin typeface="Times New Roman" charset="0"/>
                <a:ea typeface="宋体" charset="-122"/>
              </a:defRPr>
            </a:lvl9pPr>
          </a:lstStyle>
          <a:p>
            <a:pPr>
              <a:spcBef>
                <a:spcPct val="50000"/>
              </a:spcBef>
            </a:pPr>
            <a:r>
              <a:rPr lang="en-US" altLang="zh-CN" sz="1000">
                <a:solidFill>
                  <a:schemeClr val="bg1"/>
                </a:solidFill>
                <a:latin typeface="ZapfHumnst BT" charset="0"/>
              </a:rPr>
              <a:t>In the Best Practices module, we discussed some characteristics common to successful projects.  OO facilitates the following best practices:</a:t>
            </a:r>
          </a:p>
          <a:p>
            <a:pPr>
              <a:spcBef>
                <a:spcPct val="50000"/>
              </a:spcBef>
              <a:buFontTx/>
              <a:buChar char="•"/>
            </a:pPr>
            <a:r>
              <a:rPr lang="en-US" altLang="zh-CN" sz="1000">
                <a:solidFill>
                  <a:schemeClr val="bg1"/>
                </a:solidFill>
                <a:latin typeface="ZapfHumnst BT" charset="0"/>
              </a:rPr>
              <a:t>Develop Iteratively</a:t>
            </a:r>
          </a:p>
          <a:p>
            <a:pPr>
              <a:spcBef>
                <a:spcPct val="50000"/>
              </a:spcBef>
              <a:buFontTx/>
              <a:buChar char="•"/>
            </a:pPr>
            <a:r>
              <a:rPr lang="en-US" altLang="zh-CN" sz="1000">
                <a:solidFill>
                  <a:schemeClr val="bg1"/>
                </a:solidFill>
                <a:latin typeface="ZapfHumnst BT" charset="0"/>
              </a:rPr>
              <a:t>Model Visually</a:t>
            </a:r>
          </a:p>
          <a:p>
            <a:pPr>
              <a:spcBef>
                <a:spcPct val="50000"/>
              </a:spcBef>
              <a:buFontTx/>
              <a:buChar char="•"/>
            </a:pPr>
            <a:r>
              <a:rPr lang="en-US" altLang="zh-CN" sz="1000">
                <a:solidFill>
                  <a:schemeClr val="bg1"/>
                </a:solidFill>
                <a:latin typeface="ZapfHumnst BT" charset="0"/>
              </a:rPr>
              <a:t>Use Component Architecture</a:t>
            </a:r>
          </a:p>
          <a:p>
            <a:pPr>
              <a:spcBef>
                <a:spcPct val="50000"/>
              </a:spcBef>
            </a:pPr>
            <a:r>
              <a:rPr lang="en-US" altLang="zh-CN" sz="1000">
                <a:solidFill>
                  <a:schemeClr val="bg1"/>
                </a:solidFill>
                <a:latin typeface="ZapfHumnst BT" charset="0"/>
              </a:rPr>
              <a:t>Defining basic OO terms and concepts allows everyone in the class to start on a level playing field.</a:t>
            </a:r>
          </a:p>
          <a:p>
            <a:pPr>
              <a:spcBef>
                <a:spcPct val="50000"/>
              </a:spcBef>
            </a:pPr>
            <a:endParaRPr lang="en-US" altLang="zh-CN" sz="1000">
              <a:solidFill>
                <a:schemeClr val="bg1"/>
              </a:solidFill>
            </a:endParaRPr>
          </a:p>
        </p:txBody>
      </p:sp>
      <p:sp>
        <p:nvSpPr>
          <p:cNvPr id="99330" name="Rectangle 3"/>
          <p:cNvSpPr>
            <a:spLocks noGrp="1" noRot="1" noChangeAspect="1" noChangeArrowheads="1" noTextEdit="1"/>
          </p:cNvSpPr>
          <p:nvPr>
            <p:ph type="sldImg"/>
          </p:nvPr>
        </p:nvSpPr>
        <p:spPr>
          <a:xfrm>
            <a:off x="2552700" y="831850"/>
            <a:ext cx="4040188" cy="3030538"/>
          </a:xfrm>
          <a:ln/>
        </p:spPr>
      </p:sp>
      <p:sp>
        <p:nvSpPr>
          <p:cNvPr id="99331" name="Rectangle 4"/>
          <p:cNvSpPr>
            <a:spLocks noGrp="1" noChangeArrowheads="1"/>
          </p:cNvSpPr>
          <p:nvPr>
            <p:ph type="body" idx="1"/>
          </p:nvPr>
        </p:nvSpPr>
        <p:spPr>
          <a:xfrm>
            <a:off x="2581275" y="4165600"/>
            <a:ext cx="3971925" cy="3938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2117" tIns="46058" rIns="92117" bIns="46058"/>
          <a:lstStyle/>
          <a:p>
            <a:endParaRPr lang="zh-CN" altLang="en-US" sz="1000">
              <a:latin typeface="Times New Roman" charset="0"/>
              <a:ea typeface="宋体" charset="-122"/>
            </a:endParaRPr>
          </a:p>
        </p:txBody>
      </p:sp>
    </p:spTree>
    <p:extLst>
      <p:ext uri="{BB962C8B-B14F-4D97-AF65-F5344CB8AC3E}">
        <p14:creationId xmlns:p14="http://schemas.microsoft.com/office/powerpoint/2010/main" val="6904270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Rot="1" noChangeAspect="1" noChangeArrowheads="1" noTextEdit="1"/>
          </p:cNvSpPr>
          <p:nvPr>
            <p:ph type="sldImg"/>
          </p:nvPr>
        </p:nvSpPr>
        <p:spPr>
          <a:ln/>
        </p:spPr>
      </p:sp>
      <p:sp>
        <p:nvSpPr>
          <p:cNvPr id="101378"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346142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Rot="1" noChangeAspect="1" noChangeArrowheads="1" noTextEdit="1"/>
          </p:cNvSpPr>
          <p:nvPr>
            <p:ph type="sldImg"/>
          </p:nvPr>
        </p:nvSpPr>
        <p:spPr>
          <a:ln/>
        </p:spPr>
      </p:sp>
      <p:sp>
        <p:nvSpPr>
          <p:cNvPr id="1034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973611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ChangeArrowheads="1" noTextEdit="1"/>
          </p:cNvSpPr>
          <p:nvPr>
            <p:ph type="sldImg"/>
          </p:nvPr>
        </p:nvSpPr>
        <p:spPr>
          <a:ln/>
        </p:spPr>
      </p:sp>
      <p:sp>
        <p:nvSpPr>
          <p:cNvPr id="1054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344994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ChangeArrowheads="1" noTextEdit="1"/>
          </p:cNvSpPr>
          <p:nvPr>
            <p:ph type="sldImg"/>
          </p:nvPr>
        </p:nvSpPr>
        <p:spPr>
          <a:ln/>
        </p:spPr>
      </p:sp>
      <p:sp>
        <p:nvSpPr>
          <p:cNvPr id="1075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627500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Rot="1" noChangeAspect="1" noChangeArrowheads="1" noTextEdit="1"/>
          </p:cNvSpPr>
          <p:nvPr>
            <p:ph type="sldImg"/>
          </p:nvPr>
        </p:nvSpPr>
        <p:spPr>
          <a:ln/>
        </p:spPr>
      </p:sp>
      <p:sp>
        <p:nvSpPr>
          <p:cNvPr id="109570"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544184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Rot="1" noChangeAspect="1" noChangeArrowheads="1" noTextEdit="1"/>
          </p:cNvSpPr>
          <p:nvPr>
            <p:ph type="sldImg"/>
          </p:nvPr>
        </p:nvSpPr>
        <p:spPr>
          <a:ln/>
        </p:spPr>
      </p:sp>
      <p:sp>
        <p:nvSpPr>
          <p:cNvPr id="174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767343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Rot="1" noChangeAspect="1" noChangeArrowheads="1" noTextEdit="1"/>
          </p:cNvSpPr>
          <p:nvPr>
            <p:ph type="sldImg"/>
          </p:nvPr>
        </p:nvSpPr>
        <p:spPr>
          <a:ln/>
        </p:spPr>
      </p:sp>
      <p:sp>
        <p:nvSpPr>
          <p:cNvPr id="111618"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601633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Rot="1" noChangeAspect="1" noChangeArrowheads="1" noTextEdit="1"/>
          </p:cNvSpPr>
          <p:nvPr>
            <p:ph type="sldImg"/>
          </p:nvPr>
        </p:nvSpPr>
        <p:spPr>
          <a:ln/>
        </p:spPr>
      </p:sp>
      <p:sp>
        <p:nvSpPr>
          <p:cNvPr id="113666"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3573416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Rot="1" noChangeAspect="1" noChangeArrowheads="1" noTextEdit="1"/>
          </p:cNvSpPr>
          <p:nvPr>
            <p:ph type="sldImg"/>
          </p:nvPr>
        </p:nvSpPr>
        <p:spPr>
          <a:ln/>
        </p:spPr>
      </p:sp>
      <p:sp>
        <p:nvSpPr>
          <p:cNvPr id="115714"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32010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Rot="1" noChangeAspect="1" noChangeArrowheads="1" noTextEdit="1"/>
          </p:cNvSpPr>
          <p:nvPr>
            <p:ph type="sldImg"/>
          </p:nvPr>
        </p:nvSpPr>
        <p:spPr>
          <a:ln/>
        </p:spPr>
      </p:sp>
      <p:sp>
        <p:nvSpPr>
          <p:cNvPr id="11776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636390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Rot="1" noChangeAspect="1" noChangeArrowheads="1" noTextEdit="1"/>
          </p:cNvSpPr>
          <p:nvPr>
            <p:ph type="sldImg"/>
          </p:nvPr>
        </p:nvSpPr>
        <p:spPr>
          <a:ln/>
        </p:spPr>
      </p:sp>
      <p:sp>
        <p:nvSpPr>
          <p:cNvPr id="119810"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0140133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Rot="1" noChangeAspect="1" noChangeArrowheads="1" noTextEdit="1"/>
          </p:cNvSpPr>
          <p:nvPr>
            <p:ph type="sldImg"/>
          </p:nvPr>
        </p:nvSpPr>
        <p:spPr>
          <a:ln/>
        </p:spPr>
      </p:sp>
      <p:sp>
        <p:nvSpPr>
          <p:cNvPr id="121858"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287827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Rot="1" noChangeAspect="1" noChangeArrowheads="1" noTextEdit="1"/>
          </p:cNvSpPr>
          <p:nvPr>
            <p:ph type="sldImg"/>
          </p:nvPr>
        </p:nvSpPr>
        <p:spPr>
          <a:ln/>
        </p:spPr>
      </p:sp>
      <p:sp>
        <p:nvSpPr>
          <p:cNvPr id="1239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903376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Rot="1" noChangeAspect="1" noChangeArrowheads="1" noTextEdit="1"/>
          </p:cNvSpPr>
          <p:nvPr>
            <p:ph type="sldImg"/>
          </p:nvPr>
        </p:nvSpPr>
        <p:spPr>
          <a:ln/>
        </p:spPr>
      </p:sp>
      <p:sp>
        <p:nvSpPr>
          <p:cNvPr id="125954"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41119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spect="1" noChangeArrowheads="1" noTextEdit="1"/>
          </p:cNvSpPr>
          <p:nvPr>
            <p:ph type="sldImg"/>
          </p:nvPr>
        </p:nvSpPr>
        <p:spPr>
          <a:ln/>
        </p:spPr>
      </p:sp>
      <p:sp>
        <p:nvSpPr>
          <p:cNvPr id="1280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2496185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Rot="1" noChangeAspect="1" noChangeArrowheads="1" noTextEdit="1"/>
          </p:cNvSpPr>
          <p:nvPr>
            <p:ph type="sldImg"/>
          </p:nvPr>
        </p:nvSpPr>
        <p:spPr>
          <a:ln/>
        </p:spPr>
      </p:sp>
      <p:sp>
        <p:nvSpPr>
          <p:cNvPr id="130050"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054215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ln/>
        </p:spPr>
      </p:sp>
      <p:sp>
        <p:nvSpPr>
          <p:cNvPr id="194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876534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Rot="1" noChangeAspect="1" noChangeArrowheads="1" noTextEdit="1"/>
          </p:cNvSpPr>
          <p:nvPr>
            <p:ph type="sldImg"/>
          </p:nvPr>
        </p:nvSpPr>
        <p:spPr>
          <a:ln/>
        </p:spPr>
      </p:sp>
      <p:sp>
        <p:nvSpPr>
          <p:cNvPr id="132098"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6783535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Rot="1" noChangeAspect="1" noChangeArrowheads="1" noTextEdit="1"/>
          </p:cNvSpPr>
          <p:nvPr>
            <p:ph type="sldImg"/>
          </p:nvPr>
        </p:nvSpPr>
        <p:spPr>
          <a:ln/>
        </p:spPr>
      </p:sp>
      <p:sp>
        <p:nvSpPr>
          <p:cNvPr id="134146"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64377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Rot="1" noChangeAspect="1" noChangeArrowheads="1" noTextEdit="1"/>
          </p:cNvSpPr>
          <p:nvPr>
            <p:ph type="sldImg"/>
          </p:nvPr>
        </p:nvSpPr>
        <p:spPr>
          <a:ln/>
        </p:spPr>
      </p:sp>
      <p:sp>
        <p:nvSpPr>
          <p:cNvPr id="136194"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5522120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Rot="1" noChangeAspect="1" noChangeArrowheads="1" noTextEdit="1"/>
          </p:cNvSpPr>
          <p:nvPr>
            <p:ph type="sldImg"/>
          </p:nvPr>
        </p:nvSpPr>
        <p:spPr>
          <a:ln/>
        </p:spPr>
      </p:sp>
      <p:sp>
        <p:nvSpPr>
          <p:cNvPr id="13824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424312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a:ln/>
        </p:spPr>
      </p:sp>
      <p:sp>
        <p:nvSpPr>
          <p:cNvPr id="1402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933451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Rot="1" noChangeAspect="1" noChangeArrowheads="1" noTextEdit="1"/>
          </p:cNvSpPr>
          <p:nvPr>
            <p:ph type="sldImg"/>
          </p:nvPr>
        </p:nvSpPr>
        <p:spPr>
          <a:ln/>
        </p:spPr>
      </p:sp>
      <p:sp>
        <p:nvSpPr>
          <p:cNvPr id="1423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476263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Rot="1" noChangeAspect="1" noChangeArrowheads="1" noTextEdit="1"/>
          </p:cNvSpPr>
          <p:nvPr>
            <p:ph type="sldImg"/>
          </p:nvPr>
        </p:nvSpPr>
        <p:spPr>
          <a:ln/>
        </p:spPr>
      </p:sp>
      <p:sp>
        <p:nvSpPr>
          <p:cNvPr id="144386"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772673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Rot="1" noChangeAspect="1" noChangeArrowheads="1" noTextEdit="1"/>
          </p:cNvSpPr>
          <p:nvPr>
            <p:ph type="sldImg"/>
          </p:nvPr>
        </p:nvSpPr>
        <p:spPr>
          <a:ln/>
        </p:spPr>
      </p:sp>
      <p:sp>
        <p:nvSpPr>
          <p:cNvPr id="146434"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236170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Rot="1" noChangeAspect="1" noChangeArrowheads="1" noTextEdit="1"/>
          </p:cNvSpPr>
          <p:nvPr>
            <p:ph type="sldImg"/>
          </p:nvPr>
        </p:nvSpPr>
        <p:spPr>
          <a:ln/>
        </p:spPr>
      </p:sp>
      <p:sp>
        <p:nvSpPr>
          <p:cNvPr id="14848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8586988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Rot="1" noChangeAspect="1" noChangeArrowheads="1" noTextEdit="1"/>
          </p:cNvSpPr>
          <p:nvPr>
            <p:ph type="sldImg"/>
          </p:nvPr>
        </p:nvSpPr>
        <p:spPr>
          <a:ln/>
        </p:spPr>
      </p:sp>
      <p:sp>
        <p:nvSpPr>
          <p:cNvPr id="150530"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880641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ln/>
        </p:spPr>
      </p:sp>
      <p:sp>
        <p:nvSpPr>
          <p:cNvPr id="215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5356498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Rot="1" noChangeAspect="1" noChangeArrowheads="1" noTextEdit="1"/>
          </p:cNvSpPr>
          <p:nvPr>
            <p:ph type="sldImg"/>
          </p:nvPr>
        </p:nvSpPr>
        <p:spPr>
          <a:ln/>
        </p:spPr>
      </p:sp>
      <p:sp>
        <p:nvSpPr>
          <p:cNvPr id="152578"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7931793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Rot="1" noChangeAspect="1" noChangeArrowheads="1" noTextEdit="1"/>
          </p:cNvSpPr>
          <p:nvPr>
            <p:ph type="sldImg"/>
          </p:nvPr>
        </p:nvSpPr>
        <p:spPr>
          <a:ln/>
        </p:spPr>
      </p:sp>
      <p:sp>
        <p:nvSpPr>
          <p:cNvPr id="1546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808332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Rot="1" noChangeAspect="1" noChangeArrowheads="1" noTextEdit="1"/>
          </p:cNvSpPr>
          <p:nvPr>
            <p:ph type="sldImg"/>
          </p:nvPr>
        </p:nvSpPr>
        <p:spPr>
          <a:ln/>
        </p:spPr>
      </p:sp>
      <p:sp>
        <p:nvSpPr>
          <p:cNvPr id="156674"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0759583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Rot="1" noChangeAspect="1" noChangeArrowheads="1" noTextEdit="1"/>
          </p:cNvSpPr>
          <p:nvPr>
            <p:ph type="sldImg"/>
          </p:nvPr>
        </p:nvSpPr>
        <p:spPr>
          <a:ln/>
        </p:spPr>
      </p:sp>
      <p:sp>
        <p:nvSpPr>
          <p:cNvPr id="15872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609815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Rot="1" noChangeAspect="1" noChangeArrowheads="1" noTextEdit="1"/>
          </p:cNvSpPr>
          <p:nvPr>
            <p:ph type="sldImg"/>
          </p:nvPr>
        </p:nvSpPr>
        <p:spPr>
          <a:ln/>
        </p:spPr>
      </p:sp>
      <p:sp>
        <p:nvSpPr>
          <p:cNvPr id="160770"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07318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Rot="1" noChangeAspect="1" noChangeArrowheads="1" noTextEdit="1"/>
          </p:cNvSpPr>
          <p:nvPr>
            <p:ph type="sldImg"/>
          </p:nvPr>
        </p:nvSpPr>
        <p:spPr>
          <a:ln/>
        </p:spPr>
      </p:sp>
      <p:sp>
        <p:nvSpPr>
          <p:cNvPr id="1628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42146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noRot="1" noChangeAspect="1" noChangeArrowheads="1" noTextEdit="1"/>
          </p:cNvSpPr>
          <p:nvPr>
            <p:ph type="sldImg"/>
          </p:nvPr>
        </p:nvSpPr>
        <p:spPr>
          <a:ln/>
        </p:spPr>
      </p:sp>
      <p:sp>
        <p:nvSpPr>
          <p:cNvPr id="1648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6127549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a:spLocks noGrp="1" noRot="1" noChangeAspect="1" noChangeArrowheads="1" noTextEdit="1"/>
          </p:cNvSpPr>
          <p:nvPr>
            <p:ph type="sldImg"/>
          </p:nvPr>
        </p:nvSpPr>
        <p:spPr>
          <a:ln/>
        </p:spPr>
      </p:sp>
      <p:sp>
        <p:nvSpPr>
          <p:cNvPr id="1669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8058000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Rot="1" noChangeAspect="1" noChangeArrowheads="1" noTextEdit="1"/>
          </p:cNvSpPr>
          <p:nvPr>
            <p:ph type="sldImg"/>
          </p:nvPr>
        </p:nvSpPr>
        <p:spPr>
          <a:ln/>
        </p:spPr>
      </p:sp>
      <p:sp>
        <p:nvSpPr>
          <p:cNvPr id="16896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3394058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noRot="1" noChangeAspect="1" noChangeArrowheads="1" noTextEdit="1"/>
          </p:cNvSpPr>
          <p:nvPr>
            <p:ph type="sldImg"/>
          </p:nvPr>
        </p:nvSpPr>
        <p:spPr>
          <a:ln/>
        </p:spPr>
      </p:sp>
      <p:sp>
        <p:nvSpPr>
          <p:cNvPr id="1710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28483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ln/>
        </p:spPr>
      </p:sp>
      <p:sp>
        <p:nvSpPr>
          <p:cNvPr id="235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7114868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Rot="1" noChangeAspect="1" noChangeArrowheads="1" noTextEdit="1"/>
          </p:cNvSpPr>
          <p:nvPr>
            <p:ph type="sldImg"/>
          </p:nvPr>
        </p:nvSpPr>
        <p:spPr>
          <a:ln/>
        </p:spPr>
      </p:sp>
      <p:sp>
        <p:nvSpPr>
          <p:cNvPr id="1730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6917608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Rot="1" noChangeAspect="1" noChangeArrowheads="1" noTextEdit="1"/>
          </p:cNvSpPr>
          <p:nvPr>
            <p:ph type="sldImg"/>
          </p:nvPr>
        </p:nvSpPr>
        <p:spPr>
          <a:ln/>
        </p:spPr>
      </p:sp>
      <p:sp>
        <p:nvSpPr>
          <p:cNvPr id="1751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0055173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Text Box 2"/>
          <p:cNvSpPr txBox="1">
            <a:spLocks noChangeArrowheads="1"/>
          </p:cNvSpPr>
          <p:nvPr/>
        </p:nvSpPr>
        <p:spPr bwMode="auto">
          <a:xfrm>
            <a:off x="304800" y="1211263"/>
            <a:ext cx="1828800"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lIns="90183" tIns="45091" rIns="90183" bIns="45091">
            <a:spAutoFit/>
          </a:bodyPr>
          <a:lstStyle>
            <a:lvl1pPr defTabSz="901700">
              <a:spcBef>
                <a:spcPct val="30000"/>
              </a:spcBef>
              <a:defRPr sz="1200">
                <a:solidFill>
                  <a:schemeClr val="tx1"/>
                </a:solidFill>
                <a:latin typeface="Times New Roman" charset="0"/>
                <a:ea typeface="宋体" charset="-122"/>
              </a:defRPr>
            </a:lvl1pPr>
            <a:lvl2pPr marL="742950" indent="-285750" defTabSz="901700">
              <a:spcBef>
                <a:spcPct val="30000"/>
              </a:spcBef>
              <a:defRPr sz="1200">
                <a:solidFill>
                  <a:schemeClr val="tx1"/>
                </a:solidFill>
                <a:latin typeface="Times New Roman" charset="0"/>
                <a:ea typeface="宋体" charset="-122"/>
              </a:defRPr>
            </a:lvl2pPr>
            <a:lvl3pPr marL="1143000" indent="-228600" defTabSz="901700">
              <a:spcBef>
                <a:spcPct val="30000"/>
              </a:spcBef>
              <a:defRPr sz="1200">
                <a:solidFill>
                  <a:schemeClr val="tx1"/>
                </a:solidFill>
                <a:latin typeface="Times New Roman" charset="0"/>
                <a:ea typeface="宋体" charset="-122"/>
              </a:defRPr>
            </a:lvl3pPr>
            <a:lvl4pPr marL="1600200" indent="-228600" defTabSz="901700">
              <a:spcBef>
                <a:spcPct val="30000"/>
              </a:spcBef>
              <a:defRPr sz="1200">
                <a:solidFill>
                  <a:schemeClr val="tx1"/>
                </a:solidFill>
                <a:latin typeface="Times New Roman" charset="0"/>
                <a:ea typeface="宋体" charset="-122"/>
              </a:defRPr>
            </a:lvl4pPr>
            <a:lvl5pPr marL="2057400" indent="-228600" defTabSz="901700">
              <a:spcBef>
                <a:spcPct val="30000"/>
              </a:spcBef>
              <a:defRPr sz="1200">
                <a:solidFill>
                  <a:schemeClr val="tx1"/>
                </a:solidFill>
                <a:latin typeface="Times New Roman" charset="0"/>
                <a:ea typeface="宋体" charset="-122"/>
              </a:defRPr>
            </a:lvl5pPr>
            <a:lvl6pPr marL="2514600" indent="-228600" defTabSz="901700" eaLnBrk="0" fontAlgn="base" hangingPunct="0">
              <a:spcBef>
                <a:spcPct val="30000"/>
              </a:spcBef>
              <a:spcAft>
                <a:spcPct val="0"/>
              </a:spcAft>
              <a:defRPr sz="1200">
                <a:solidFill>
                  <a:schemeClr val="tx1"/>
                </a:solidFill>
                <a:latin typeface="Times New Roman" charset="0"/>
                <a:ea typeface="宋体" charset="-122"/>
              </a:defRPr>
            </a:lvl6pPr>
            <a:lvl7pPr marL="2971800" indent="-228600" defTabSz="901700" eaLnBrk="0" fontAlgn="base" hangingPunct="0">
              <a:spcBef>
                <a:spcPct val="30000"/>
              </a:spcBef>
              <a:spcAft>
                <a:spcPct val="0"/>
              </a:spcAft>
              <a:defRPr sz="1200">
                <a:solidFill>
                  <a:schemeClr val="tx1"/>
                </a:solidFill>
                <a:latin typeface="Times New Roman" charset="0"/>
                <a:ea typeface="宋体" charset="-122"/>
              </a:defRPr>
            </a:lvl7pPr>
            <a:lvl8pPr marL="3429000" indent="-228600" defTabSz="901700" eaLnBrk="0" fontAlgn="base" hangingPunct="0">
              <a:spcBef>
                <a:spcPct val="30000"/>
              </a:spcBef>
              <a:spcAft>
                <a:spcPct val="0"/>
              </a:spcAft>
              <a:defRPr sz="1200">
                <a:solidFill>
                  <a:schemeClr val="tx1"/>
                </a:solidFill>
                <a:latin typeface="Times New Roman" charset="0"/>
                <a:ea typeface="宋体" charset="-122"/>
              </a:defRPr>
            </a:lvl8pPr>
            <a:lvl9pPr marL="3886200" indent="-228600" defTabSz="9017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50000"/>
              </a:spcBef>
            </a:pPr>
            <a:r>
              <a:rPr lang="en-US" altLang="zh-CN" sz="1000">
                <a:solidFill>
                  <a:schemeClr val="bg1"/>
                </a:solidFill>
                <a:latin typeface="ZapfHumnst BT" charset="0"/>
              </a:rPr>
              <a:t>In the Best Practices module, we discussed some characteristics common to successful projects.  OO facilitates the following best practices:</a:t>
            </a:r>
          </a:p>
          <a:p>
            <a:pPr>
              <a:spcBef>
                <a:spcPct val="50000"/>
              </a:spcBef>
              <a:buFontTx/>
              <a:buChar char="•"/>
            </a:pPr>
            <a:r>
              <a:rPr lang="en-US" altLang="zh-CN" sz="1000">
                <a:solidFill>
                  <a:schemeClr val="bg1"/>
                </a:solidFill>
                <a:latin typeface="ZapfHumnst BT" charset="0"/>
              </a:rPr>
              <a:t>Develop Iteratively</a:t>
            </a:r>
          </a:p>
          <a:p>
            <a:pPr>
              <a:spcBef>
                <a:spcPct val="50000"/>
              </a:spcBef>
              <a:buFontTx/>
              <a:buChar char="•"/>
            </a:pPr>
            <a:r>
              <a:rPr lang="en-US" altLang="zh-CN" sz="1000">
                <a:solidFill>
                  <a:schemeClr val="bg1"/>
                </a:solidFill>
                <a:latin typeface="ZapfHumnst BT" charset="0"/>
              </a:rPr>
              <a:t>Model Visually</a:t>
            </a:r>
          </a:p>
          <a:p>
            <a:pPr>
              <a:spcBef>
                <a:spcPct val="50000"/>
              </a:spcBef>
              <a:buFontTx/>
              <a:buChar char="•"/>
            </a:pPr>
            <a:r>
              <a:rPr lang="en-US" altLang="zh-CN" sz="1000">
                <a:solidFill>
                  <a:schemeClr val="bg1"/>
                </a:solidFill>
                <a:latin typeface="ZapfHumnst BT" charset="0"/>
              </a:rPr>
              <a:t>Use Component Architecture</a:t>
            </a:r>
          </a:p>
          <a:p>
            <a:pPr>
              <a:spcBef>
                <a:spcPct val="50000"/>
              </a:spcBef>
            </a:pPr>
            <a:r>
              <a:rPr lang="en-US" altLang="zh-CN" sz="1000">
                <a:solidFill>
                  <a:schemeClr val="bg1"/>
                </a:solidFill>
                <a:latin typeface="ZapfHumnst BT" charset="0"/>
              </a:rPr>
              <a:t>Defining basic OO terms and concepts allows everyone in the class to start on a level playing field.</a:t>
            </a:r>
          </a:p>
          <a:p>
            <a:pPr>
              <a:spcBef>
                <a:spcPct val="50000"/>
              </a:spcBef>
            </a:pPr>
            <a:endParaRPr lang="en-US" altLang="zh-CN" sz="1000">
              <a:solidFill>
                <a:schemeClr val="bg1"/>
              </a:solidFill>
            </a:endParaRPr>
          </a:p>
        </p:txBody>
      </p:sp>
      <p:sp>
        <p:nvSpPr>
          <p:cNvPr id="177154" name="Rectangle 3"/>
          <p:cNvSpPr>
            <a:spLocks noGrp="1" noRot="1" noChangeAspect="1" noChangeArrowheads="1" noTextEdit="1"/>
          </p:cNvSpPr>
          <p:nvPr>
            <p:ph type="sldImg"/>
          </p:nvPr>
        </p:nvSpPr>
        <p:spPr>
          <a:xfrm>
            <a:off x="2552700" y="831850"/>
            <a:ext cx="4040188" cy="3030538"/>
          </a:xfrm>
          <a:ln/>
        </p:spPr>
      </p:sp>
      <p:sp>
        <p:nvSpPr>
          <p:cNvPr id="177155" name="Rectangle 4"/>
          <p:cNvSpPr>
            <a:spLocks noGrp="1" noChangeArrowheads="1"/>
          </p:cNvSpPr>
          <p:nvPr>
            <p:ph type="body" idx="1"/>
          </p:nvPr>
        </p:nvSpPr>
        <p:spPr>
          <a:xfrm>
            <a:off x="2581275" y="4165600"/>
            <a:ext cx="3971925" cy="3938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0183" tIns="45091" rIns="90183" bIns="45091"/>
          <a:lstStyle/>
          <a:p>
            <a:endParaRPr lang="zh-CN" altLang="en-US" sz="1000">
              <a:latin typeface="Times New Roman" charset="0"/>
              <a:ea typeface="宋体" charset="-122"/>
            </a:endParaRPr>
          </a:p>
        </p:txBody>
      </p:sp>
    </p:spTree>
    <p:extLst>
      <p:ext uri="{BB962C8B-B14F-4D97-AF65-F5344CB8AC3E}">
        <p14:creationId xmlns:p14="http://schemas.microsoft.com/office/powerpoint/2010/main" val="7058292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Text Box 2"/>
          <p:cNvSpPr txBox="1">
            <a:spLocks noChangeArrowheads="1"/>
          </p:cNvSpPr>
          <p:nvPr/>
        </p:nvSpPr>
        <p:spPr bwMode="auto">
          <a:xfrm>
            <a:off x="304800" y="1211263"/>
            <a:ext cx="1828800"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lIns="90183" tIns="45091" rIns="90183" bIns="45091">
            <a:spAutoFit/>
          </a:bodyPr>
          <a:lstStyle>
            <a:lvl1pPr defTabSz="901700">
              <a:spcBef>
                <a:spcPct val="30000"/>
              </a:spcBef>
              <a:defRPr sz="1200">
                <a:solidFill>
                  <a:schemeClr val="tx1"/>
                </a:solidFill>
                <a:latin typeface="Times New Roman" charset="0"/>
                <a:ea typeface="宋体" charset="-122"/>
              </a:defRPr>
            </a:lvl1pPr>
            <a:lvl2pPr marL="742950" indent="-285750" defTabSz="901700">
              <a:spcBef>
                <a:spcPct val="30000"/>
              </a:spcBef>
              <a:defRPr sz="1200">
                <a:solidFill>
                  <a:schemeClr val="tx1"/>
                </a:solidFill>
                <a:latin typeface="Times New Roman" charset="0"/>
                <a:ea typeface="宋体" charset="-122"/>
              </a:defRPr>
            </a:lvl2pPr>
            <a:lvl3pPr marL="1143000" indent="-228600" defTabSz="901700">
              <a:spcBef>
                <a:spcPct val="30000"/>
              </a:spcBef>
              <a:defRPr sz="1200">
                <a:solidFill>
                  <a:schemeClr val="tx1"/>
                </a:solidFill>
                <a:latin typeface="Times New Roman" charset="0"/>
                <a:ea typeface="宋体" charset="-122"/>
              </a:defRPr>
            </a:lvl3pPr>
            <a:lvl4pPr marL="1600200" indent="-228600" defTabSz="901700">
              <a:spcBef>
                <a:spcPct val="30000"/>
              </a:spcBef>
              <a:defRPr sz="1200">
                <a:solidFill>
                  <a:schemeClr val="tx1"/>
                </a:solidFill>
                <a:latin typeface="Times New Roman" charset="0"/>
                <a:ea typeface="宋体" charset="-122"/>
              </a:defRPr>
            </a:lvl4pPr>
            <a:lvl5pPr marL="2057400" indent="-228600" defTabSz="901700">
              <a:spcBef>
                <a:spcPct val="30000"/>
              </a:spcBef>
              <a:defRPr sz="1200">
                <a:solidFill>
                  <a:schemeClr val="tx1"/>
                </a:solidFill>
                <a:latin typeface="Times New Roman" charset="0"/>
                <a:ea typeface="宋体" charset="-122"/>
              </a:defRPr>
            </a:lvl5pPr>
            <a:lvl6pPr marL="2514600" indent="-228600" defTabSz="901700" eaLnBrk="0" fontAlgn="base" hangingPunct="0">
              <a:spcBef>
                <a:spcPct val="30000"/>
              </a:spcBef>
              <a:spcAft>
                <a:spcPct val="0"/>
              </a:spcAft>
              <a:defRPr sz="1200">
                <a:solidFill>
                  <a:schemeClr val="tx1"/>
                </a:solidFill>
                <a:latin typeface="Times New Roman" charset="0"/>
                <a:ea typeface="宋体" charset="-122"/>
              </a:defRPr>
            </a:lvl6pPr>
            <a:lvl7pPr marL="2971800" indent="-228600" defTabSz="901700" eaLnBrk="0" fontAlgn="base" hangingPunct="0">
              <a:spcBef>
                <a:spcPct val="30000"/>
              </a:spcBef>
              <a:spcAft>
                <a:spcPct val="0"/>
              </a:spcAft>
              <a:defRPr sz="1200">
                <a:solidFill>
                  <a:schemeClr val="tx1"/>
                </a:solidFill>
                <a:latin typeface="Times New Roman" charset="0"/>
                <a:ea typeface="宋体" charset="-122"/>
              </a:defRPr>
            </a:lvl7pPr>
            <a:lvl8pPr marL="3429000" indent="-228600" defTabSz="901700" eaLnBrk="0" fontAlgn="base" hangingPunct="0">
              <a:spcBef>
                <a:spcPct val="30000"/>
              </a:spcBef>
              <a:spcAft>
                <a:spcPct val="0"/>
              </a:spcAft>
              <a:defRPr sz="1200">
                <a:solidFill>
                  <a:schemeClr val="tx1"/>
                </a:solidFill>
                <a:latin typeface="Times New Roman" charset="0"/>
                <a:ea typeface="宋体" charset="-122"/>
              </a:defRPr>
            </a:lvl8pPr>
            <a:lvl9pPr marL="3886200" indent="-228600" defTabSz="9017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50000"/>
              </a:spcBef>
            </a:pPr>
            <a:r>
              <a:rPr lang="en-US" altLang="zh-CN" sz="1000">
                <a:solidFill>
                  <a:schemeClr val="bg1"/>
                </a:solidFill>
                <a:latin typeface="ZapfHumnst BT" charset="0"/>
              </a:rPr>
              <a:t>In the Best Practices module, we discussed some characteristics common to successful projects.  OO facilitates the following best practices:</a:t>
            </a:r>
          </a:p>
          <a:p>
            <a:pPr>
              <a:spcBef>
                <a:spcPct val="50000"/>
              </a:spcBef>
              <a:buFontTx/>
              <a:buChar char="•"/>
            </a:pPr>
            <a:r>
              <a:rPr lang="en-US" altLang="zh-CN" sz="1000">
                <a:solidFill>
                  <a:schemeClr val="bg1"/>
                </a:solidFill>
                <a:latin typeface="ZapfHumnst BT" charset="0"/>
              </a:rPr>
              <a:t>Develop Iteratively</a:t>
            </a:r>
          </a:p>
          <a:p>
            <a:pPr>
              <a:spcBef>
                <a:spcPct val="50000"/>
              </a:spcBef>
              <a:buFontTx/>
              <a:buChar char="•"/>
            </a:pPr>
            <a:r>
              <a:rPr lang="en-US" altLang="zh-CN" sz="1000">
                <a:solidFill>
                  <a:schemeClr val="bg1"/>
                </a:solidFill>
                <a:latin typeface="ZapfHumnst BT" charset="0"/>
              </a:rPr>
              <a:t>Model Visually</a:t>
            </a:r>
          </a:p>
          <a:p>
            <a:pPr>
              <a:spcBef>
                <a:spcPct val="50000"/>
              </a:spcBef>
              <a:buFontTx/>
              <a:buChar char="•"/>
            </a:pPr>
            <a:r>
              <a:rPr lang="en-US" altLang="zh-CN" sz="1000">
                <a:solidFill>
                  <a:schemeClr val="bg1"/>
                </a:solidFill>
                <a:latin typeface="ZapfHumnst BT" charset="0"/>
              </a:rPr>
              <a:t>Use Component Architecture</a:t>
            </a:r>
          </a:p>
          <a:p>
            <a:pPr>
              <a:spcBef>
                <a:spcPct val="50000"/>
              </a:spcBef>
            </a:pPr>
            <a:r>
              <a:rPr lang="en-US" altLang="zh-CN" sz="1000">
                <a:solidFill>
                  <a:schemeClr val="bg1"/>
                </a:solidFill>
                <a:latin typeface="ZapfHumnst BT" charset="0"/>
              </a:rPr>
              <a:t>Defining basic OO terms and concepts allows everyone in the class to start on a level playing field.</a:t>
            </a:r>
          </a:p>
          <a:p>
            <a:pPr>
              <a:spcBef>
                <a:spcPct val="50000"/>
              </a:spcBef>
            </a:pPr>
            <a:endParaRPr lang="en-US" altLang="zh-CN" sz="1000">
              <a:solidFill>
                <a:schemeClr val="bg1"/>
              </a:solidFill>
            </a:endParaRPr>
          </a:p>
        </p:txBody>
      </p:sp>
      <p:sp>
        <p:nvSpPr>
          <p:cNvPr id="179202" name="Rectangle 3"/>
          <p:cNvSpPr>
            <a:spLocks noGrp="1" noRot="1" noChangeAspect="1" noChangeArrowheads="1" noTextEdit="1"/>
          </p:cNvSpPr>
          <p:nvPr>
            <p:ph type="sldImg"/>
          </p:nvPr>
        </p:nvSpPr>
        <p:spPr>
          <a:xfrm>
            <a:off x="2552700" y="831850"/>
            <a:ext cx="4040188" cy="3030538"/>
          </a:xfrm>
          <a:ln/>
        </p:spPr>
      </p:sp>
      <p:sp>
        <p:nvSpPr>
          <p:cNvPr id="179203" name="Rectangle 4"/>
          <p:cNvSpPr>
            <a:spLocks noGrp="1" noChangeArrowheads="1"/>
          </p:cNvSpPr>
          <p:nvPr>
            <p:ph type="body" idx="1"/>
          </p:nvPr>
        </p:nvSpPr>
        <p:spPr>
          <a:xfrm>
            <a:off x="2581275" y="4165600"/>
            <a:ext cx="3971925" cy="3938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0183" tIns="45091" rIns="90183" bIns="45091"/>
          <a:lstStyle/>
          <a:p>
            <a:endParaRPr lang="zh-CN" altLang="en-US" sz="1000">
              <a:latin typeface="Times New Roman" charset="0"/>
              <a:ea typeface="宋体" charset="-122"/>
            </a:endParaRPr>
          </a:p>
        </p:txBody>
      </p:sp>
    </p:spTree>
    <p:extLst>
      <p:ext uri="{BB962C8B-B14F-4D97-AF65-F5344CB8AC3E}">
        <p14:creationId xmlns:p14="http://schemas.microsoft.com/office/powerpoint/2010/main" val="5852203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Text Box 2"/>
          <p:cNvSpPr txBox="1">
            <a:spLocks noChangeArrowheads="1"/>
          </p:cNvSpPr>
          <p:nvPr/>
        </p:nvSpPr>
        <p:spPr bwMode="auto">
          <a:xfrm>
            <a:off x="304800" y="1211263"/>
            <a:ext cx="1828800"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lIns="90183" tIns="45091" rIns="90183" bIns="45091">
            <a:spAutoFit/>
          </a:bodyPr>
          <a:lstStyle>
            <a:lvl1pPr defTabSz="901700">
              <a:spcBef>
                <a:spcPct val="30000"/>
              </a:spcBef>
              <a:defRPr sz="1200">
                <a:solidFill>
                  <a:schemeClr val="tx1"/>
                </a:solidFill>
                <a:latin typeface="Times New Roman" charset="0"/>
                <a:ea typeface="宋体" charset="-122"/>
              </a:defRPr>
            </a:lvl1pPr>
            <a:lvl2pPr marL="742950" indent="-285750" defTabSz="901700">
              <a:spcBef>
                <a:spcPct val="30000"/>
              </a:spcBef>
              <a:defRPr sz="1200">
                <a:solidFill>
                  <a:schemeClr val="tx1"/>
                </a:solidFill>
                <a:latin typeface="Times New Roman" charset="0"/>
                <a:ea typeface="宋体" charset="-122"/>
              </a:defRPr>
            </a:lvl2pPr>
            <a:lvl3pPr marL="1143000" indent="-228600" defTabSz="901700">
              <a:spcBef>
                <a:spcPct val="30000"/>
              </a:spcBef>
              <a:defRPr sz="1200">
                <a:solidFill>
                  <a:schemeClr val="tx1"/>
                </a:solidFill>
                <a:latin typeface="Times New Roman" charset="0"/>
                <a:ea typeface="宋体" charset="-122"/>
              </a:defRPr>
            </a:lvl3pPr>
            <a:lvl4pPr marL="1600200" indent="-228600" defTabSz="901700">
              <a:spcBef>
                <a:spcPct val="30000"/>
              </a:spcBef>
              <a:defRPr sz="1200">
                <a:solidFill>
                  <a:schemeClr val="tx1"/>
                </a:solidFill>
                <a:latin typeface="Times New Roman" charset="0"/>
                <a:ea typeface="宋体" charset="-122"/>
              </a:defRPr>
            </a:lvl4pPr>
            <a:lvl5pPr marL="2057400" indent="-228600" defTabSz="901700">
              <a:spcBef>
                <a:spcPct val="30000"/>
              </a:spcBef>
              <a:defRPr sz="1200">
                <a:solidFill>
                  <a:schemeClr val="tx1"/>
                </a:solidFill>
                <a:latin typeface="Times New Roman" charset="0"/>
                <a:ea typeface="宋体" charset="-122"/>
              </a:defRPr>
            </a:lvl5pPr>
            <a:lvl6pPr marL="2514600" indent="-228600" defTabSz="901700" eaLnBrk="0" fontAlgn="base" hangingPunct="0">
              <a:spcBef>
                <a:spcPct val="30000"/>
              </a:spcBef>
              <a:spcAft>
                <a:spcPct val="0"/>
              </a:spcAft>
              <a:defRPr sz="1200">
                <a:solidFill>
                  <a:schemeClr val="tx1"/>
                </a:solidFill>
                <a:latin typeface="Times New Roman" charset="0"/>
                <a:ea typeface="宋体" charset="-122"/>
              </a:defRPr>
            </a:lvl6pPr>
            <a:lvl7pPr marL="2971800" indent="-228600" defTabSz="901700" eaLnBrk="0" fontAlgn="base" hangingPunct="0">
              <a:spcBef>
                <a:spcPct val="30000"/>
              </a:spcBef>
              <a:spcAft>
                <a:spcPct val="0"/>
              </a:spcAft>
              <a:defRPr sz="1200">
                <a:solidFill>
                  <a:schemeClr val="tx1"/>
                </a:solidFill>
                <a:latin typeface="Times New Roman" charset="0"/>
                <a:ea typeface="宋体" charset="-122"/>
              </a:defRPr>
            </a:lvl7pPr>
            <a:lvl8pPr marL="3429000" indent="-228600" defTabSz="901700" eaLnBrk="0" fontAlgn="base" hangingPunct="0">
              <a:spcBef>
                <a:spcPct val="30000"/>
              </a:spcBef>
              <a:spcAft>
                <a:spcPct val="0"/>
              </a:spcAft>
              <a:defRPr sz="1200">
                <a:solidFill>
                  <a:schemeClr val="tx1"/>
                </a:solidFill>
                <a:latin typeface="Times New Roman" charset="0"/>
                <a:ea typeface="宋体" charset="-122"/>
              </a:defRPr>
            </a:lvl8pPr>
            <a:lvl9pPr marL="3886200" indent="-228600" defTabSz="901700" eaLnBrk="0" fontAlgn="base" hangingPunct="0">
              <a:spcBef>
                <a:spcPct val="30000"/>
              </a:spcBef>
              <a:spcAft>
                <a:spcPct val="0"/>
              </a:spcAft>
              <a:defRPr sz="1200">
                <a:solidFill>
                  <a:schemeClr val="tx1"/>
                </a:solidFill>
                <a:latin typeface="Times New Roman" charset="0"/>
                <a:ea typeface="宋体" charset="-122"/>
              </a:defRPr>
            </a:lvl9pPr>
          </a:lstStyle>
          <a:p>
            <a:pPr>
              <a:spcBef>
                <a:spcPct val="50000"/>
              </a:spcBef>
            </a:pPr>
            <a:r>
              <a:rPr lang="en-US" altLang="zh-CN" sz="1000">
                <a:solidFill>
                  <a:schemeClr val="bg1"/>
                </a:solidFill>
                <a:latin typeface="ZapfHumnst BT" charset="0"/>
              </a:rPr>
              <a:t>In the Best Practices module, we discussed some characteristics common to successful projects.  OO facilitates the following best practices:</a:t>
            </a:r>
          </a:p>
          <a:p>
            <a:pPr>
              <a:spcBef>
                <a:spcPct val="50000"/>
              </a:spcBef>
              <a:buFontTx/>
              <a:buChar char="•"/>
            </a:pPr>
            <a:r>
              <a:rPr lang="en-US" altLang="zh-CN" sz="1000">
                <a:solidFill>
                  <a:schemeClr val="bg1"/>
                </a:solidFill>
                <a:latin typeface="ZapfHumnst BT" charset="0"/>
              </a:rPr>
              <a:t>Develop Iteratively</a:t>
            </a:r>
          </a:p>
          <a:p>
            <a:pPr>
              <a:spcBef>
                <a:spcPct val="50000"/>
              </a:spcBef>
              <a:buFontTx/>
              <a:buChar char="•"/>
            </a:pPr>
            <a:r>
              <a:rPr lang="en-US" altLang="zh-CN" sz="1000">
                <a:solidFill>
                  <a:schemeClr val="bg1"/>
                </a:solidFill>
                <a:latin typeface="ZapfHumnst BT" charset="0"/>
              </a:rPr>
              <a:t>Model Visually</a:t>
            </a:r>
          </a:p>
          <a:p>
            <a:pPr>
              <a:spcBef>
                <a:spcPct val="50000"/>
              </a:spcBef>
              <a:buFontTx/>
              <a:buChar char="•"/>
            </a:pPr>
            <a:r>
              <a:rPr lang="en-US" altLang="zh-CN" sz="1000">
                <a:solidFill>
                  <a:schemeClr val="bg1"/>
                </a:solidFill>
                <a:latin typeface="ZapfHumnst BT" charset="0"/>
              </a:rPr>
              <a:t>Use Component Architecture</a:t>
            </a:r>
          </a:p>
          <a:p>
            <a:pPr>
              <a:spcBef>
                <a:spcPct val="50000"/>
              </a:spcBef>
            </a:pPr>
            <a:r>
              <a:rPr lang="en-US" altLang="zh-CN" sz="1000">
                <a:solidFill>
                  <a:schemeClr val="bg1"/>
                </a:solidFill>
                <a:latin typeface="ZapfHumnst BT" charset="0"/>
              </a:rPr>
              <a:t>Defining basic OO terms and concepts allows everyone in the class to start on a level playing field.</a:t>
            </a:r>
          </a:p>
          <a:p>
            <a:pPr>
              <a:spcBef>
                <a:spcPct val="50000"/>
              </a:spcBef>
            </a:pPr>
            <a:endParaRPr lang="en-US" altLang="zh-CN" sz="1000">
              <a:solidFill>
                <a:schemeClr val="bg1"/>
              </a:solidFill>
            </a:endParaRPr>
          </a:p>
        </p:txBody>
      </p:sp>
      <p:sp>
        <p:nvSpPr>
          <p:cNvPr id="181250" name="Rectangle 3"/>
          <p:cNvSpPr>
            <a:spLocks noGrp="1" noRot="1" noChangeAspect="1" noChangeArrowheads="1" noTextEdit="1"/>
          </p:cNvSpPr>
          <p:nvPr>
            <p:ph type="sldImg"/>
          </p:nvPr>
        </p:nvSpPr>
        <p:spPr>
          <a:xfrm>
            <a:off x="2552700" y="831850"/>
            <a:ext cx="4040188" cy="3030538"/>
          </a:xfrm>
          <a:ln/>
        </p:spPr>
      </p:sp>
      <p:sp>
        <p:nvSpPr>
          <p:cNvPr id="181251" name="Rectangle 4"/>
          <p:cNvSpPr>
            <a:spLocks noGrp="1" noChangeArrowheads="1"/>
          </p:cNvSpPr>
          <p:nvPr>
            <p:ph type="body" idx="1"/>
          </p:nvPr>
        </p:nvSpPr>
        <p:spPr>
          <a:xfrm>
            <a:off x="2581275" y="4165600"/>
            <a:ext cx="3971925" cy="3938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0183" tIns="45091" rIns="90183" bIns="45091"/>
          <a:lstStyle/>
          <a:p>
            <a:endParaRPr lang="zh-CN" altLang="en-US" sz="1000">
              <a:latin typeface="Times New Roman" charset="0"/>
              <a:ea typeface="宋体" charset="-122"/>
            </a:endParaRPr>
          </a:p>
        </p:txBody>
      </p:sp>
    </p:spTree>
    <p:extLst>
      <p:ext uri="{BB962C8B-B14F-4D97-AF65-F5344CB8AC3E}">
        <p14:creationId xmlns:p14="http://schemas.microsoft.com/office/powerpoint/2010/main" val="18006224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Rot="1" noChangeAspect="1" noChangeArrowheads="1" noTextEdit="1"/>
          </p:cNvSpPr>
          <p:nvPr>
            <p:ph type="sldImg"/>
          </p:nvPr>
        </p:nvSpPr>
        <p:spPr>
          <a:ln/>
        </p:spPr>
      </p:sp>
      <p:sp>
        <p:nvSpPr>
          <p:cNvPr id="1832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7164419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Rot="1" noChangeAspect="1" noChangeArrowheads="1" noTextEdit="1"/>
          </p:cNvSpPr>
          <p:nvPr>
            <p:ph type="sldImg"/>
          </p:nvPr>
        </p:nvSpPr>
        <p:spPr>
          <a:ln/>
        </p:spPr>
      </p:sp>
      <p:sp>
        <p:nvSpPr>
          <p:cNvPr id="1853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5261756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a:spLocks noGrp="1" noRot="1" noChangeAspect="1" noChangeArrowheads="1" noTextEdit="1"/>
          </p:cNvSpPr>
          <p:nvPr>
            <p:ph type="sldImg"/>
          </p:nvPr>
        </p:nvSpPr>
        <p:spPr>
          <a:ln/>
        </p:spPr>
      </p:sp>
      <p:sp>
        <p:nvSpPr>
          <p:cNvPr id="1873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5692821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noRot="1" noChangeAspect="1" noChangeArrowheads="1" noTextEdit="1"/>
          </p:cNvSpPr>
          <p:nvPr>
            <p:ph type="sldImg"/>
          </p:nvPr>
        </p:nvSpPr>
        <p:spPr>
          <a:ln/>
        </p:spPr>
      </p:sp>
      <p:sp>
        <p:nvSpPr>
          <p:cNvPr id="18944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0838320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Rot="1" noChangeAspect="1" noChangeArrowheads="1" noTextEdit="1"/>
          </p:cNvSpPr>
          <p:nvPr>
            <p:ph type="sldImg"/>
          </p:nvPr>
        </p:nvSpPr>
        <p:spPr>
          <a:ln/>
        </p:spPr>
      </p:sp>
      <p:sp>
        <p:nvSpPr>
          <p:cNvPr id="1914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8580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a:ln/>
        </p:spPr>
      </p:sp>
      <p:sp>
        <p:nvSpPr>
          <p:cNvPr id="256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7723911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Rot="1" noChangeAspect="1" noChangeArrowheads="1" noTextEdit="1"/>
          </p:cNvSpPr>
          <p:nvPr>
            <p:ph type="sldImg"/>
          </p:nvPr>
        </p:nvSpPr>
        <p:spPr>
          <a:ln/>
        </p:spPr>
      </p:sp>
      <p:sp>
        <p:nvSpPr>
          <p:cNvPr id="193538"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9209545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p:cNvSpPr>
            <a:spLocks noGrp="1" noRot="1" noChangeAspect="1" noChangeArrowheads="1" noTextEdit="1"/>
          </p:cNvSpPr>
          <p:nvPr>
            <p:ph type="sldImg"/>
          </p:nvPr>
        </p:nvSpPr>
        <p:spPr>
          <a:ln/>
        </p:spPr>
      </p:sp>
      <p:sp>
        <p:nvSpPr>
          <p:cNvPr id="1955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52379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p:cNvSpPr>
            <a:spLocks noGrp="1" noRot="1" noChangeAspect="1" noChangeArrowheads="1" noTextEdit="1"/>
          </p:cNvSpPr>
          <p:nvPr>
            <p:ph type="sldImg"/>
          </p:nvPr>
        </p:nvSpPr>
        <p:spPr>
          <a:ln/>
        </p:spPr>
      </p:sp>
      <p:sp>
        <p:nvSpPr>
          <p:cNvPr id="1976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3424695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Grp="1" noRot="1" noChangeAspect="1" noChangeArrowheads="1" noTextEdit="1"/>
          </p:cNvSpPr>
          <p:nvPr>
            <p:ph type="sldImg"/>
          </p:nvPr>
        </p:nvSpPr>
        <p:spPr>
          <a:ln/>
        </p:spPr>
      </p:sp>
      <p:sp>
        <p:nvSpPr>
          <p:cNvPr id="19968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4681301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p:cNvSpPr>
            <a:spLocks noGrp="1" noRot="1" noChangeAspect="1" noChangeArrowheads="1" noTextEdit="1"/>
          </p:cNvSpPr>
          <p:nvPr>
            <p:ph type="sldImg"/>
          </p:nvPr>
        </p:nvSpPr>
        <p:spPr>
          <a:ln/>
        </p:spPr>
      </p:sp>
      <p:sp>
        <p:nvSpPr>
          <p:cNvPr id="2017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3436084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p:cNvSpPr>
            <a:spLocks noGrp="1" noRot="1" noChangeAspect="1" noChangeArrowheads="1" noTextEdit="1"/>
          </p:cNvSpPr>
          <p:nvPr>
            <p:ph type="sldImg"/>
          </p:nvPr>
        </p:nvSpPr>
        <p:spPr>
          <a:ln/>
        </p:spPr>
      </p:sp>
      <p:sp>
        <p:nvSpPr>
          <p:cNvPr id="2037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027204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Grp="1" noRot="1" noChangeAspect="1" noChangeArrowheads="1" noTextEdit="1"/>
          </p:cNvSpPr>
          <p:nvPr>
            <p:ph type="sldImg"/>
          </p:nvPr>
        </p:nvSpPr>
        <p:spPr>
          <a:ln/>
        </p:spPr>
      </p:sp>
      <p:sp>
        <p:nvSpPr>
          <p:cNvPr id="2058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20585908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Rot="1" noChangeAspect="1" noChangeArrowheads="1" noTextEdit="1"/>
          </p:cNvSpPr>
          <p:nvPr>
            <p:ph type="sldImg"/>
          </p:nvPr>
        </p:nvSpPr>
        <p:spPr>
          <a:ln/>
        </p:spPr>
      </p:sp>
      <p:sp>
        <p:nvSpPr>
          <p:cNvPr id="2078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8936504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Rot="1" noChangeAspect="1" noChangeArrowheads="1" noTextEdit="1"/>
          </p:cNvSpPr>
          <p:nvPr>
            <p:ph type="sldImg"/>
          </p:nvPr>
        </p:nvSpPr>
        <p:spPr>
          <a:ln/>
        </p:spPr>
      </p:sp>
      <p:sp>
        <p:nvSpPr>
          <p:cNvPr id="209922"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1068279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Rot="1" noChangeAspect="1" noChangeArrowheads="1" noTextEdit="1"/>
          </p:cNvSpPr>
          <p:nvPr>
            <p:ph type="sldImg"/>
          </p:nvPr>
        </p:nvSpPr>
        <p:spPr>
          <a:ln/>
        </p:spPr>
      </p:sp>
      <p:sp>
        <p:nvSpPr>
          <p:cNvPr id="211970" name="Rectangle 3"/>
          <p:cNvSpPr>
            <a:spLocks noGrp="1" noChangeArrowheads="1"/>
          </p:cNvSpPr>
          <p:nvPr>
            <p:ph type="body" idx="1"/>
          </p:nvPr>
        </p:nvSpPr>
        <p:spPr>
          <a:xfrm>
            <a:off x="1217613" y="3505200"/>
            <a:ext cx="4649787"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1477562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1895284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fi-FI"/>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7C7B5634-63F1-1C41-A2DA-01A06C3F9ECB}" type="datetime1">
              <a:rPr lang="en-US" altLang="en-US">
                <a:solidFill>
                  <a:prstClr val="black"/>
                </a:solidFill>
              </a:rPr>
              <a:pPr>
                <a:defRPr/>
              </a:pPr>
              <a:t>9/14/18</a:t>
            </a:fld>
            <a:endParaRPr lang="en-US" alt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lt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48B705BA-FAAD-334E-A609-BD5E0AD3C2F2}" type="slidenum">
              <a:rPr lang="en-US" altLang="en-US">
                <a:solidFill>
                  <a:prstClr val="black">
                    <a:tint val="75000"/>
                  </a:prstClr>
                </a:solidFill>
              </a:rPr>
              <a:pPr>
                <a:defRPr/>
              </a:pPr>
              <a:t>‹#›</a:t>
            </a:fld>
            <a:endParaRPr lang="en-US" altLang="en-US">
              <a:solidFill>
                <a:prstClr val="black">
                  <a:tint val="75000"/>
                </a:prstClr>
              </a:solidFill>
            </a:endParaRP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fi-FI"/>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D50E5D0D-3271-094C-8C1D-3B5E47E0D52A}" type="datetime1">
              <a:rPr lang="en-US" altLang="en-US">
                <a:solidFill>
                  <a:prstClr val="black"/>
                </a:solidFill>
              </a:rPr>
              <a:pPr>
                <a:defRPr/>
              </a:pPr>
              <a:t>9/14/18</a:t>
            </a:fld>
            <a:endParaRPr lang="en-US" alt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lt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5AB5232-71B2-2F4E-A545-21EE974EABAE}" type="slidenum">
              <a:rPr lang="en-US" altLang="en-US">
                <a:solidFill>
                  <a:prstClr val="black">
                    <a:tint val="75000"/>
                  </a:prstClr>
                </a:solidFill>
              </a:rPr>
              <a:pPr>
                <a:defRPr/>
              </a:pPr>
              <a:t>‹#›</a:t>
            </a:fld>
            <a:endParaRPr lang="en-US" alt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09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609600"/>
            <a:ext cx="4152900" cy="5715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609600"/>
            <a:ext cx="4152900" cy="5715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p:txBody>
          <a:bodyPr/>
          <a:lstStyle>
            <a:lvl1pPr defTabSz="457200">
              <a:defRPr smtClean="0">
                <a:latin typeface="Arial" panose="020B0604020202020204" pitchFamily="34" charset="0"/>
              </a:defRPr>
            </a:lvl1pPr>
          </a:lstStyle>
          <a:p>
            <a:pPr>
              <a:defRPr/>
            </a:pPr>
            <a:fld id="{C7222718-C08D-1F44-9FF9-504ADC93DCA4}" type="slidenum">
              <a:rPr lang="en-US" altLang="en-US">
                <a:solidFill>
                  <a:prstClr val="black">
                    <a:tint val="75000"/>
                  </a:prstClr>
                </a:solidFill>
              </a:rPr>
              <a:pPr>
                <a:defRPr/>
              </a:pPr>
              <a:t>‹#›</a:t>
            </a:fld>
            <a:endParaRPr lang="en-US" altLang="en-US">
              <a:solidFill>
                <a:prstClr val="black">
                  <a:tint val="75000"/>
                </a:prstClr>
              </a:solidFill>
            </a:endParaRPr>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999538" cy="5334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361950" y="1052513"/>
            <a:ext cx="4168775" cy="50434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3125" y="1052513"/>
            <a:ext cx="4168775" cy="50434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530819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574675"/>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0" y="692150"/>
            <a:ext cx="4316413" cy="5616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468813" y="692150"/>
            <a:ext cx="4316412" cy="27320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468813" y="3576638"/>
            <a:ext cx="4316412" cy="27320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Footer Placeholder 5">
            <a:extLst>
              <a:ext uri="{FF2B5EF4-FFF2-40B4-BE49-F238E27FC236}">
                <a16:creationId xmlns:a16="http://schemas.microsoft.com/office/drawing/2014/main" id="{AF515F07-9183-594B-A9E5-773EF8EA6B47}"/>
              </a:ext>
            </a:extLst>
          </p:cNvPr>
          <p:cNvSpPr>
            <a:spLocks noGrp="1" noChangeArrowheads="1"/>
          </p:cNvSpPr>
          <p:nvPr>
            <p:ph type="ftr" sz="quarter" idx="10"/>
          </p:nvPr>
        </p:nvSpPr>
        <p:spPr>
          <a:xfrm>
            <a:off x="0" y="6524625"/>
            <a:ext cx="9144000" cy="333375"/>
          </a:xfrm>
          <a:prstGeom prst="rect">
            <a:avLst/>
          </a:prstGeom>
        </p:spPr>
        <p:txBody>
          <a:bodyPr/>
          <a:lstStyle>
            <a:lvl1pPr>
              <a:defRPr dirty="0">
                <a:solidFill>
                  <a:srgbClr val="000000"/>
                </a:solidFill>
                <a:cs typeface="+mn-cs"/>
              </a:defRPr>
            </a:lvl1pPr>
          </a:lstStyle>
          <a:p>
            <a:pPr>
              <a:defRPr/>
            </a:pPr>
            <a:r>
              <a:rPr lang="en-US" altLang="zh-CN"/>
              <a:t>Object Oriented Analysis &amp; Design , </a:t>
            </a:r>
            <a:r>
              <a:rPr lang="en-US" altLang="zh-CN" err="1"/>
              <a:t>SJTU</a:t>
            </a:r>
            <a:endParaRPr lang="en-US" altLang="zh-CN"/>
          </a:p>
        </p:txBody>
      </p:sp>
      <p:sp>
        <p:nvSpPr>
          <p:cNvPr id="7" name="Slide Number Placeholder 6">
            <a:extLst>
              <a:ext uri="{FF2B5EF4-FFF2-40B4-BE49-F238E27FC236}">
                <a16:creationId xmlns:a16="http://schemas.microsoft.com/office/drawing/2014/main" id="{0BE83BD8-967D-3A43-B7C0-E7A065B52F64}"/>
              </a:ext>
            </a:extLst>
          </p:cNvPr>
          <p:cNvSpPr>
            <a:spLocks noGrp="1" noChangeArrowheads="1"/>
          </p:cNvSpPr>
          <p:nvPr>
            <p:ph type="sldNum" sz="quarter" idx="11"/>
          </p:nvPr>
        </p:nvSpPr>
        <p:spPr>
          <a:xfrm>
            <a:off x="8351838" y="6524625"/>
            <a:ext cx="792162" cy="333375"/>
          </a:xfrm>
        </p:spPr>
        <p:txBody>
          <a:bodyPr wrap="square" numCol="1" anchor="t" anchorCtr="0" compatLnSpc="1">
            <a:prstTxWarp prst="textNoShape">
              <a:avLst/>
            </a:prstTxWarp>
          </a:bodyPr>
          <a:lstStyle>
            <a:lvl1pPr>
              <a:defRPr smtClean="0">
                <a:solidFill>
                  <a:srgbClr val="000000"/>
                </a:solidFill>
              </a:defRPr>
            </a:lvl1pPr>
          </a:lstStyle>
          <a:p>
            <a:pPr>
              <a:defRPr/>
            </a:pPr>
            <a:fld id="{C6E1540B-928E-B945-ADC1-8D8AC3FF32CA}" type="slidenum">
              <a:rPr lang="zh-CN" altLang="en-US"/>
              <a:pPr>
                <a:defRPr/>
              </a:pPr>
              <a:t>‹#›</a:t>
            </a:fld>
            <a:endParaRPr lang="en-US" altLang="zh-CN" dirty="0"/>
          </a:p>
        </p:txBody>
      </p:sp>
    </p:spTree>
    <p:extLst>
      <p:ext uri="{BB962C8B-B14F-4D97-AF65-F5344CB8AC3E}">
        <p14:creationId xmlns:p14="http://schemas.microsoft.com/office/powerpoint/2010/main" val="179329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574675"/>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0" y="692150"/>
            <a:ext cx="4316413" cy="5616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468813" y="692150"/>
            <a:ext cx="4316412" cy="27320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468813" y="3576638"/>
            <a:ext cx="4316412" cy="27320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Footer Placeholder 5">
            <a:extLst>
              <a:ext uri="{FF2B5EF4-FFF2-40B4-BE49-F238E27FC236}">
                <a16:creationId xmlns:a16="http://schemas.microsoft.com/office/drawing/2014/main" id="{1543B678-23BD-7C45-9D0B-27C6622C3AE3}"/>
              </a:ext>
            </a:extLst>
          </p:cNvPr>
          <p:cNvSpPr>
            <a:spLocks noGrp="1" noChangeArrowheads="1"/>
          </p:cNvSpPr>
          <p:nvPr>
            <p:ph type="ftr" sz="quarter" idx="10"/>
          </p:nvPr>
        </p:nvSpPr>
        <p:spPr>
          <a:xfrm>
            <a:off x="0" y="6524625"/>
            <a:ext cx="9144000" cy="333375"/>
          </a:xfrm>
          <a:prstGeom prst="rect">
            <a:avLst/>
          </a:prstGeom>
        </p:spPr>
        <p:txBody>
          <a:bodyPr/>
          <a:lstStyle>
            <a:lvl1pPr>
              <a:defRPr dirty="0">
                <a:solidFill>
                  <a:srgbClr val="000000"/>
                </a:solidFill>
                <a:cs typeface="+mn-cs"/>
              </a:defRPr>
            </a:lvl1pPr>
          </a:lstStyle>
          <a:p>
            <a:pPr>
              <a:defRPr/>
            </a:pPr>
            <a:r>
              <a:rPr lang="en-US" altLang="zh-CN"/>
              <a:t>Object Oriented Analysis &amp; Design , </a:t>
            </a:r>
            <a:r>
              <a:rPr lang="en-US" altLang="zh-CN" err="1"/>
              <a:t>SJTU</a:t>
            </a:r>
            <a:endParaRPr lang="en-US" altLang="zh-CN"/>
          </a:p>
        </p:txBody>
      </p:sp>
      <p:sp>
        <p:nvSpPr>
          <p:cNvPr id="7" name="Slide Number Placeholder 6">
            <a:extLst>
              <a:ext uri="{FF2B5EF4-FFF2-40B4-BE49-F238E27FC236}">
                <a16:creationId xmlns:a16="http://schemas.microsoft.com/office/drawing/2014/main" id="{F454DB26-6540-CB4E-ABEB-613411AFE71F}"/>
              </a:ext>
            </a:extLst>
          </p:cNvPr>
          <p:cNvSpPr>
            <a:spLocks noGrp="1" noChangeArrowheads="1"/>
          </p:cNvSpPr>
          <p:nvPr>
            <p:ph type="sldNum" sz="quarter" idx="11"/>
          </p:nvPr>
        </p:nvSpPr>
        <p:spPr>
          <a:xfrm>
            <a:off x="8351838" y="6524625"/>
            <a:ext cx="792162" cy="333375"/>
          </a:xfrm>
        </p:spPr>
        <p:txBody>
          <a:bodyPr wrap="square" numCol="1" anchor="t" anchorCtr="0" compatLnSpc="1">
            <a:prstTxWarp prst="textNoShape">
              <a:avLst/>
            </a:prstTxWarp>
          </a:bodyPr>
          <a:lstStyle>
            <a:lvl1pPr>
              <a:defRPr smtClean="0">
                <a:solidFill>
                  <a:srgbClr val="000000"/>
                </a:solidFill>
              </a:defRPr>
            </a:lvl1pPr>
          </a:lstStyle>
          <a:p>
            <a:pPr>
              <a:defRPr/>
            </a:pPr>
            <a:fld id="{4CB7C302-D218-C742-A1B3-BA5E177B9F62}" type="slidenum">
              <a:rPr lang="zh-CN" altLang="en-US"/>
              <a:pPr>
                <a:defRPr/>
              </a:pPr>
              <a:t>‹#›</a:t>
            </a:fld>
            <a:endParaRPr lang="en-US" altLang="zh-CN" dirty="0"/>
          </a:p>
        </p:txBody>
      </p:sp>
    </p:spTree>
    <p:extLst>
      <p:ext uri="{BB962C8B-B14F-4D97-AF65-F5344CB8AC3E}">
        <p14:creationId xmlns:p14="http://schemas.microsoft.com/office/powerpoint/2010/main" val="192092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siness">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46351" y="6460940"/>
            <a:ext cx="476623" cy="365125"/>
          </a:xfrm>
          <a:prstGeom prst="rect">
            <a:avLst/>
          </a:prstGeom>
        </p:spPr>
        <p:txBody>
          <a:bodyPr/>
          <a:lstStyle/>
          <a:p>
            <a:fld id="{12342C3A-DD85-7843-B416-BD52AB030D59}" type="slidenum">
              <a:rPr lang="en-US" smtClean="0"/>
              <a:pPr/>
              <a:t>‹#›</a:t>
            </a:fld>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458430"/>
            <a:ext cx="3346648" cy="1338659"/>
          </a:xfrm>
          <a:prstGeom prst="rect">
            <a:avLst/>
          </a:prstGeom>
        </p:spPr>
      </p:pic>
      <p:sp>
        <p:nvSpPr>
          <p:cNvPr id="13" name="Text Placeholder 2"/>
          <p:cNvSpPr>
            <a:spLocks noGrp="1"/>
          </p:cNvSpPr>
          <p:nvPr>
            <p:ph type="body" sz="quarter" idx="12" hasCustomPrompt="1"/>
          </p:nvPr>
        </p:nvSpPr>
        <p:spPr>
          <a:xfrm>
            <a:off x="374316" y="2311400"/>
            <a:ext cx="7918785" cy="1181100"/>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4" name="Picture Placeholder 2"/>
          <p:cNvSpPr>
            <a:spLocks noGrp="1"/>
          </p:cNvSpPr>
          <p:nvPr>
            <p:ph type="pic" sz="quarter" idx="13" hasCustomPrompt="1"/>
          </p:nvPr>
        </p:nvSpPr>
        <p:spPr>
          <a:xfrm>
            <a:off x="0" y="3619500"/>
            <a:ext cx="9144000" cy="27875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Tree>
    <p:extLst>
      <p:ext uri="{BB962C8B-B14F-4D97-AF65-F5344CB8AC3E}">
        <p14:creationId xmlns:p14="http://schemas.microsoft.com/office/powerpoint/2010/main" val="160223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10.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2.emf"/><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14.e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theme" Target="../theme/theme4.xml"/><Relationship Id="rId1" Type="http://schemas.openxmlformats.org/officeDocument/2006/relationships/slideLayout" Target="../slideLayouts/slideLayout20.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theme" Target="../theme/theme6.xml"/><Relationship Id="rId1" Type="http://schemas.openxmlformats.org/officeDocument/2006/relationships/slideLayout" Target="../slideLayouts/slideLayout23.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emf"/><Relationship Id="rId5" Type="http://schemas.openxmlformats.org/officeDocument/2006/relationships/image" Target="../media/image14.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4.emf"/><Relationship Id="rId5" Type="http://schemas.openxmlformats.org/officeDocument/2006/relationships/theme" Target="../theme/theme8.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 id="2147483806" r:id="rId9"/>
    <p:sldLayoutId id="2147483808" r:id="rId10"/>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 name="Picture 1"/>
          <p:cNvPicPr>
            <a:picLocks noChangeAspect="1"/>
          </p:cNvPicPr>
          <p:nvPr userDrawn="1"/>
        </p:nvPicPr>
        <p:blipFill>
          <a:blip r:embed="rId14"/>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5"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725489500"/>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8.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43.xml"/><Relationship Id="rId5" Type="http://schemas.openxmlformats.org/officeDocument/2006/relationships/image" Target="../media/image82.png"/><Relationship Id="rId4" Type="http://schemas.openxmlformats.org/officeDocument/2006/relationships/image" Target="../media/image8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1.xml"/></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4.xml"/><Relationship Id="rId1" Type="http://schemas.openxmlformats.org/officeDocument/2006/relationships/slideLayout" Target="../slideLayouts/slideLayout41.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5.xml"/><Relationship Id="rId1" Type="http://schemas.openxmlformats.org/officeDocument/2006/relationships/slideLayout" Target="../slideLayouts/slideLayout3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8.xml"/></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2.xml"/><Relationship Id="rId1" Type="http://schemas.openxmlformats.org/officeDocument/2006/relationships/slideLayout" Target="../slideLayouts/slideLayout40.xml"/><Relationship Id="rId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3.xml"/><Relationship Id="rId1" Type="http://schemas.openxmlformats.org/officeDocument/2006/relationships/slideLayout" Target="../slideLayouts/slideLayout4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8.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5.xml"/><Relationship Id="rId1" Type="http://schemas.openxmlformats.org/officeDocument/2006/relationships/slideLayout" Target="../slideLayouts/slideLayout3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6.xml"/><Relationship Id="rId1" Type="http://schemas.openxmlformats.org/officeDocument/2006/relationships/slideLayout" Target="../slideLayouts/slideLayout4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1.xml"/></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38.xml"/></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2.xml"/><Relationship Id="rId1" Type="http://schemas.openxmlformats.org/officeDocument/2006/relationships/slideLayout" Target="../slideLayouts/slideLayout41.xml"/></Relationships>
</file>

<file path=ppt/slides/_rels/slide1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3.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1.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7.xml"/><Relationship Id="rId1" Type="http://schemas.openxmlformats.org/officeDocument/2006/relationships/slideLayout" Target="../slideLayouts/slideLayout38.xml"/></Relationships>
</file>

<file path=ppt/slides/_rels/slide1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8.xml"/><Relationship Id="rId1" Type="http://schemas.openxmlformats.org/officeDocument/2006/relationships/slideLayout" Target="../slideLayouts/slideLayout41.xml"/></Relationships>
</file>

<file path=ppt/slides/_rels/slide13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9.xml"/><Relationship Id="rId1" Type="http://schemas.openxmlformats.org/officeDocument/2006/relationships/slideLayout" Target="../slideLayouts/slideLayout38.xml"/></Relationships>
</file>

<file path=ppt/slides/_rels/slide13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20.xml"/><Relationship Id="rId1" Type="http://schemas.openxmlformats.org/officeDocument/2006/relationships/slideLayout" Target="../slideLayouts/slideLayout38.xml"/></Relationships>
</file>

<file path=ppt/slides/_rels/slide13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1.xml"/><Relationship Id="rId1" Type="http://schemas.openxmlformats.org/officeDocument/2006/relationships/slideLayout" Target="../slideLayouts/slideLayout38.xml"/></Relationships>
</file>

<file path=ppt/slides/_rels/slide13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22.xml"/><Relationship Id="rId1" Type="http://schemas.openxmlformats.org/officeDocument/2006/relationships/slideLayout" Target="../slideLayouts/slideLayout38.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8.xml"/><Relationship Id="rId1" Type="http://schemas.openxmlformats.org/officeDocument/2006/relationships/vmlDrawing" Target="../drawings/vmlDrawing8.vml"/><Relationship Id="rId5" Type="http://schemas.openxmlformats.org/officeDocument/2006/relationships/image" Target="../media/image99.png"/><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8.xml"/></Relationships>
</file>

<file path=ppt/slides/_rels/slide1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5.xml"/><Relationship Id="rId1" Type="http://schemas.openxmlformats.org/officeDocument/2006/relationships/slideLayout" Target="../slideLayouts/slideLayout41.xml"/></Relationships>
</file>

<file path=ppt/slides/_rels/slide142.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126.xml"/><Relationship Id="rId1" Type="http://schemas.openxmlformats.org/officeDocument/2006/relationships/slideLayout" Target="../slideLayouts/slideLayout4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1.xml"/></Relationships>
</file>

<file path=ppt/slides/_rels/slide1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38.xml"/></Relationships>
</file>

<file path=ppt/slides/_rels/slide1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0.xml"/><Relationship Id="rId1" Type="http://schemas.openxmlformats.org/officeDocument/2006/relationships/slideLayout" Target="../slideLayouts/slideLayout41.xml"/></Relationships>
</file>

<file path=ppt/slides/_rels/slide14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31.xml"/><Relationship Id="rId1" Type="http://schemas.openxmlformats.org/officeDocument/2006/relationships/slideLayout" Target="../slideLayouts/slideLayout38.xml"/></Relationships>
</file>

<file path=ppt/slides/_rels/slide14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32.xml"/><Relationship Id="rId1" Type="http://schemas.openxmlformats.org/officeDocument/2006/relationships/slideLayout" Target="../slideLayouts/slideLayout38.xml"/></Relationships>
</file>

<file path=ppt/slides/_rels/slide1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3.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1.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5.xml"/><Relationship Id="rId1" Type="http://schemas.openxmlformats.org/officeDocument/2006/relationships/slideLayout" Target="../slideLayouts/slideLayout3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1.xml"/></Relationships>
</file>

<file path=ppt/slides/_rels/slide1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7.xml"/><Relationship Id="rId1" Type="http://schemas.openxmlformats.org/officeDocument/2006/relationships/slideLayout" Target="../slideLayouts/slideLayout3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1.xml"/></Relationships>
</file>

<file path=ppt/slides/_rels/slide15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39.xml"/><Relationship Id="rId1" Type="http://schemas.openxmlformats.org/officeDocument/2006/relationships/slideLayout" Target="../slideLayouts/slideLayout38.xml"/></Relationships>
</file>

<file path=ppt/slides/_rels/slide1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0.xml"/><Relationship Id="rId1" Type="http://schemas.openxmlformats.org/officeDocument/2006/relationships/slideLayout" Target="../slideLayouts/slideLayout40.xml"/><Relationship Id="rId4" Type="http://schemas.openxmlformats.org/officeDocument/2006/relationships/image" Target="../media/image111.png"/></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1.xml"/><Relationship Id="rId1" Type="http://schemas.openxmlformats.org/officeDocument/2006/relationships/slideLayout" Target="../slideLayouts/slideLayout38.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2.xml"/><Relationship Id="rId1" Type="http://schemas.openxmlformats.org/officeDocument/2006/relationships/slideLayout" Target="../slideLayouts/slideLayout38.xml"/></Relationships>
</file>

<file path=ppt/slides/_rels/slide159.xml.rels><?xml version="1.0" encoding="UTF-8" standalone="yes"?>
<Relationships xmlns="http://schemas.openxmlformats.org/package/2006/relationships"><Relationship Id="rId2" Type="http://schemas.openxmlformats.org/officeDocument/2006/relationships/hyperlink" Target="mailto:rcollado@stevens.edu"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8.xml"/><Relationship Id="rId1" Type="http://schemas.openxmlformats.org/officeDocument/2006/relationships/vmlDrawing" Target="../drawings/vmlDrawing1.vml"/><Relationship Id="rId5" Type="http://schemas.openxmlformats.org/officeDocument/2006/relationships/image" Target="../media/image41.png"/><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8.xml"/><Relationship Id="rId1" Type="http://schemas.openxmlformats.org/officeDocument/2006/relationships/vmlDrawing" Target="../drawings/vmlDrawing2.vml"/><Relationship Id="rId5" Type="http://schemas.openxmlformats.org/officeDocument/2006/relationships/image" Target="../media/image42.png"/><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45.emf"/><Relationship Id="rId2" Type="http://schemas.openxmlformats.org/officeDocument/2006/relationships/slideLayout" Target="../slideLayouts/slideLayout38.xml"/><Relationship Id="rId1" Type="http://schemas.openxmlformats.org/officeDocument/2006/relationships/vmlDrawing" Target="../drawings/vmlDrawing3.vml"/><Relationship Id="rId6" Type="http://schemas.openxmlformats.org/officeDocument/2006/relationships/image" Target="../media/image44.emf"/><Relationship Id="rId5" Type="http://schemas.openxmlformats.org/officeDocument/2006/relationships/image" Target="../media/image43.png"/><Relationship Id="rId4" Type="http://schemas.openxmlformats.org/officeDocument/2006/relationships/oleObject" Target="../embeddings/oleObject3.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8.xml"/><Relationship Id="rId1" Type="http://schemas.openxmlformats.org/officeDocument/2006/relationships/vmlDrawing" Target="../drawings/vmlDrawing4.vml"/><Relationship Id="rId5" Type="http://schemas.openxmlformats.org/officeDocument/2006/relationships/image" Target="../media/image51.png"/><Relationship Id="rId4" Type="http://schemas.openxmlformats.org/officeDocument/2006/relationships/oleObject" Target="../embeddings/oleObject4.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8.xml"/><Relationship Id="rId1" Type="http://schemas.openxmlformats.org/officeDocument/2006/relationships/vmlDrawing" Target="../drawings/vmlDrawing5.vml"/><Relationship Id="rId5" Type="http://schemas.openxmlformats.org/officeDocument/2006/relationships/image" Target="../media/image52.png"/><Relationship Id="rId4" Type="http://schemas.openxmlformats.org/officeDocument/2006/relationships/oleObject" Target="../embeddings/oleObject5.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8.xml"/><Relationship Id="rId1" Type="http://schemas.openxmlformats.org/officeDocument/2006/relationships/vmlDrawing" Target="../drawings/vmlDrawing6.vml"/><Relationship Id="rId5" Type="http://schemas.openxmlformats.org/officeDocument/2006/relationships/image" Target="../media/image53.png"/><Relationship Id="rId4" Type="http://schemas.openxmlformats.org/officeDocument/2006/relationships/oleObject" Target="../embeddings/oleObject6.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57.xml"/><Relationship Id="rId1" Type="http://schemas.openxmlformats.org/officeDocument/2006/relationships/slideLayout" Target="../slideLayouts/slideLayout38.xml"/><Relationship Id="rId6" Type="http://schemas.openxmlformats.org/officeDocument/2006/relationships/image" Target="../media/image57.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61.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42.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1.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9.xml"/><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0.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9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1.xml"/><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2.xml"/><Relationship Id="rId1" Type="http://schemas.openxmlformats.org/officeDocument/2006/relationships/slideLayout" Target="../slideLayouts/slideLayout38.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4.xml"/><Relationship Id="rId1" Type="http://schemas.openxmlformats.org/officeDocument/2006/relationships/slideLayout" Target="../slideLayouts/slideLayout38.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5.e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8.xml"/><Relationship Id="rId1" Type="http://schemas.openxmlformats.org/officeDocument/2006/relationships/vmlDrawing" Target="../drawings/vmlDrawing7.vml"/><Relationship Id="rId5" Type="http://schemas.openxmlformats.org/officeDocument/2006/relationships/image" Target="../media/image77.png"/><Relationship Id="rId4" Type="http://schemas.openxmlformats.org/officeDocument/2006/relationships/oleObject" Target="../embeddings/oleObject7.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4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1.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3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1</a:t>
            </a:fld>
            <a:endParaRPr lang="en-US" dirty="0"/>
          </a:p>
        </p:txBody>
      </p:sp>
      <p:sp>
        <p:nvSpPr>
          <p:cNvPr id="3" name="Text Placeholder 2"/>
          <p:cNvSpPr>
            <a:spLocks noGrp="1"/>
          </p:cNvSpPr>
          <p:nvPr>
            <p:ph type="body" sz="quarter" idx="12"/>
          </p:nvPr>
        </p:nvSpPr>
        <p:spPr/>
        <p:txBody>
          <a:bodyPr/>
          <a:lstStyle/>
          <a:p>
            <a:r>
              <a:rPr lang="en-US" dirty="0"/>
              <a:t>FE-545</a:t>
            </a:r>
          </a:p>
        </p:txBody>
      </p:sp>
      <p:pic>
        <p:nvPicPr>
          <p:cNvPr id="7" name="Picture Placeholder 6" descr="financial_engineering-224751073.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541978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a:extLst>
              <a:ext uri="{FF2B5EF4-FFF2-40B4-BE49-F238E27FC236}">
                <a16:creationId xmlns:a16="http://schemas.microsoft.com/office/drawing/2014/main" id="{3BED7233-D107-0744-ADF1-EBBA2D5C92F8}"/>
              </a:ext>
            </a:extLst>
          </p:cNvPr>
          <p:cNvSpPr>
            <a:spLocks noGrp="1" noChangeArrowheads="1"/>
          </p:cNvSpPr>
          <p:nvPr>
            <p:ph type="title"/>
          </p:nvPr>
        </p:nvSpPr>
        <p:spPr>
          <a:xfrm>
            <a:off x="0" y="0"/>
            <a:ext cx="9075738" cy="714375"/>
          </a:xfrm>
        </p:spPr>
        <p:txBody>
          <a:bodyPr rtlCol="0">
            <a:normAutofit/>
          </a:bodyPr>
          <a:lstStyle/>
          <a:p>
            <a:pPr fontAlgn="auto">
              <a:spcAft>
                <a:spcPts val="0"/>
              </a:spcAft>
              <a:defRPr/>
            </a:pPr>
            <a:r>
              <a:rPr lang="en-US" altLang="zh-CN" dirty="0">
                <a:solidFill>
                  <a:schemeClr val="tx2">
                    <a:lumMod val="40000"/>
                    <a:lumOff val="60000"/>
                  </a:schemeClr>
                </a:solidFill>
              </a:rPr>
              <a:t>Design pattern relationships </a:t>
            </a:r>
          </a:p>
        </p:txBody>
      </p:sp>
      <p:pic>
        <p:nvPicPr>
          <p:cNvPr id="12290" name="Picture 32" descr="patmap"/>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8313" y="692150"/>
            <a:ext cx="7848600" cy="5678505"/>
          </a:xfrm>
          <a:noFill/>
          <a:extLst>
            <a:ext uri="{909E8E84-426E-40DD-AFC4-6F175D3DCCD1}">
              <a14:hiddenFill xmlns:a14="http://schemas.microsoft.com/office/drawing/2010/main">
                <a:solidFill>
                  <a:srgbClr val="FFFFFF"/>
                </a:solidFill>
              </a14:hiddenFill>
            </a:ext>
          </a:extLst>
        </p:spPr>
      </p:pic>
      <p:sp>
        <p:nvSpPr>
          <p:cNvPr id="22533" name="Rectangle 3">
            <a:extLst>
              <a:ext uri="{FF2B5EF4-FFF2-40B4-BE49-F238E27FC236}">
                <a16:creationId xmlns:a16="http://schemas.microsoft.com/office/drawing/2014/main" id="{2D59C534-D3C4-DD4F-8023-6791BF314F74}"/>
              </a:ext>
            </a:extLst>
          </p:cNvPr>
          <p:cNvSpPr>
            <a:spLocks noChangeArrowheads="1"/>
          </p:cNvSpPr>
          <p:nvPr/>
        </p:nvSpPr>
        <p:spPr bwMode="auto">
          <a:xfrm>
            <a:off x="-896938" y="95250"/>
            <a:ext cx="184150" cy="461963"/>
          </a:xfrm>
          <a:prstGeom prst="rect">
            <a:avLst/>
          </a:prstGeom>
          <a:noFill/>
          <a:ln w="9525" algn="ctr">
            <a:noFill/>
            <a:miter lim="800000"/>
            <a:headEnd/>
            <a:tailEnd/>
          </a:ln>
        </p:spPr>
        <p:txBody>
          <a:bodyPr wrap="none" anchor="ctr">
            <a:spAutoFit/>
          </a:bodyPr>
          <a:lstStyle/>
          <a:p>
            <a:pPr eaLnBrk="1" hangingPunct="1">
              <a:defRPr/>
            </a:pPr>
            <a:endParaRPr lang="zh-CN" altLang="en-US">
              <a:solidFill>
                <a:schemeClr val="tx2">
                  <a:lumMod val="40000"/>
                  <a:lumOff val="60000"/>
                </a:schemeClr>
              </a:solidFill>
              <a:latin typeface="Arial Narrow" panose="020B0604020202020204" pitchFamily="34" charset="0"/>
              <a:ea typeface="宋体" panose="02010600030101010101" pitchFamily="2" charset="-122"/>
              <a:cs typeface="Arial" pitchFamily="34" charset="0"/>
            </a:endParaRPr>
          </a:p>
        </p:txBody>
      </p:sp>
      <p:sp>
        <p:nvSpPr>
          <p:cNvPr id="22534" name="Rectangle 30">
            <a:extLst>
              <a:ext uri="{FF2B5EF4-FFF2-40B4-BE49-F238E27FC236}">
                <a16:creationId xmlns:a16="http://schemas.microsoft.com/office/drawing/2014/main" id="{26316F4C-DD38-214C-987F-9274AC4F3070}"/>
              </a:ext>
            </a:extLst>
          </p:cNvPr>
          <p:cNvSpPr>
            <a:spLocks noChangeArrowheads="1"/>
          </p:cNvSpPr>
          <p:nvPr/>
        </p:nvSpPr>
        <p:spPr bwMode="auto">
          <a:xfrm>
            <a:off x="3582988" y="5940425"/>
            <a:ext cx="184150" cy="830263"/>
          </a:xfrm>
          <a:prstGeom prst="rect">
            <a:avLst/>
          </a:prstGeom>
          <a:noFill/>
          <a:ln w="9525" algn="ctr">
            <a:noFill/>
            <a:miter lim="800000"/>
            <a:headEnd/>
            <a:tailEnd/>
          </a:ln>
        </p:spPr>
        <p:txBody>
          <a:bodyPr wrap="none" anchor="ctr">
            <a:spAutoFit/>
          </a:bodyPr>
          <a:lstStyle/>
          <a:p>
            <a:pPr>
              <a:defRPr/>
            </a:pPr>
            <a:endParaRPr lang="en-US" altLang="zh-CN">
              <a:solidFill>
                <a:schemeClr val="tx2">
                  <a:lumMod val="40000"/>
                  <a:lumOff val="60000"/>
                </a:schemeClr>
              </a:solidFill>
              <a:latin typeface="Times New Roman" pitchFamily="18" charset="0"/>
              <a:ea typeface="宋体" panose="02010600030101010101" pitchFamily="2" charset="-122"/>
              <a:cs typeface="Arial" pitchFamily="34" charset="0"/>
            </a:endParaRPr>
          </a:p>
          <a:p>
            <a:pPr>
              <a:defRPr/>
            </a:pPr>
            <a:endParaRPr lang="en-US" altLang="zh-CN">
              <a:solidFill>
                <a:schemeClr val="tx2">
                  <a:lumMod val="40000"/>
                  <a:lumOff val="60000"/>
                </a:schemeClr>
              </a:solidFill>
              <a:latin typeface="Times New Roman" pitchFamily="18" charset="0"/>
              <a:ea typeface="宋体" panose="02010600030101010101" pitchFamily="2" charset="-122"/>
              <a:cs typeface="Arial" pitchFamily="34" charset="0"/>
            </a:endParaRPr>
          </a:p>
        </p:txBody>
      </p:sp>
    </p:spTree>
    <p:extLst>
      <p:ext uri="{BB962C8B-B14F-4D97-AF65-F5344CB8AC3E}">
        <p14:creationId xmlns:p14="http://schemas.microsoft.com/office/powerpoint/2010/main" val="147623599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ChangeArrowheads="1"/>
          </p:cNvSpPr>
          <p:nvPr>
            <p:ph type="title"/>
          </p:nvPr>
        </p:nvSpPr>
        <p:spPr>
          <a:xfrm>
            <a:off x="0" y="0"/>
            <a:ext cx="9075738" cy="714375"/>
          </a:xfrm>
        </p:spPr>
        <p:txBody>
          <a:bodyPr/>
          <a:lstStyle/>
          <a:p>
            <a:r>
              <a:rPr lang="en-US" altLang="zh-CN">
                <a:solidFill>
                  <a:srgbClr val="000000"/>
                </a:solidFill>
              </a:rPr>
              <a:t>Chain of Resposibility Pattern - Motivation</a:t>
            </a:r>
          </a:p>
        </p:txBody>
      </p:sp>
      <p:sp>
        <p:nvSpPr>
          <p:cNvPr id="194562" name="Rectangle 3"/>
          <p:cNvSpPr>
            <a:spLocks noGrp="1" noChangeArrowheads="1"/>
          </p:cNvSpPr>
          <p:nvPr>
            <p:ph idx="1"/>
          </p:nvPr>
        </p:nvSpPr>
        <p:spPr bwMode="auto">
          <a:xfrm>
            <a:off x="0" y="714375"/>
            <a:ext cx="9144000" cy="5761038"/>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000" dirty="0">
                <a:solidFill>
                  <a:srgbClr val="000000"/>
                </a:solidFill>
              </a:rPr>
              <a:t>Consider a context-sensitive help facility for a GUI</a:t>
            </a:r>
            <a:endParaRPr lang="en-US" altLang="zh-CN" sz="2000" b="1" dirty="0">
              <a:solidFill>
                <a:srgbClr val="000000"/>
              </a:solidFill>
            </a:endParaRPr>
          </a:p>
          <a:p>
            <a:pPr marL="863600" lvl="1"/>
            <a:r>
              <a:rPr lang="en-US" altLang="zh-CN" sz="1800" dirty="0">
                <a:solidFill>
                  <a:srgbClr val="000000"/>
                </a:solidFill>
              </a:rPr>
              <a:t>The user can obtain help information on any part of the interface just by clicking on it. </a:t>
            </a:r>
          </a:p>
          <a:p>
            <a:pPr marL="863600" lvl="1"/>
            <a:r>
              <a:rPr lang="en-US" altLang="zh-CN" sz="1800" dirty="0">
                <a:solidFill>
                  <a:srgbClr val="000000"/>
                </a:solidFill>
              </a:rPr>
              <a:t>The help that's provided depends on the part of the interface that's selected and its context.</a:t>
            </a:r>
          </a:p>
          <a:p>
            <a:pPr marL="463550" indent="-463550"/>
            <a:r>
              <a:rPr lang="en-US" altLang="zh-CN" sz="2000" dirty="0">
                <a:solidFill>
                  <a:srgbClr val="000000"/>
                </a:solidFill>
              </a:rPr>
              <a:t>Problem</a:t>
            </a:r>
          </a:p>
          <a:p>
            <a:pPr marL="863600" lvl="1"/>
            <a:r>
              <a:rPr lang="en-US" altLang="zh-CN" sz="1800" dirty="0">
                <a:solidFill>
                  <a:srgbClr val="000000"/>
                </a:solidFill>
              </a:rPr>
              <a:t>How to decouple the button that initiates the help request from the objects that might provide help information? </a:t>
            </a:r>
          </a:p>
          <a:p>
            <a:pPr marL="463550" indent="-463550"/>
            <a:r>
              <a:rPr lang="en-US" altLang="zh-CN" sz="2000" dirty="0">
                <a:solidFill>
                  <a:srgbClr val="000000"/>
                </a:solidFill>
              </a:rPr>
              <a:t>Solution</a:t>
            </a:r>
          </a:p>
          <a:p>
            <a:pPr marL="863600" lvl="1"/>
            <a:r>
              <a:rPr lang="en-US" altLang="zh-CN" sz="1800" dirty="0">
                <a:solidFill>
                  <a:srgbClr val="000000"/>
                </a:solidFill>
              </a:rPr>
              <a:t>to decouple senders and receivers by giving multiple objects a chance to handle a request. The request gets passed along a chain of objects until one of them handles it. </a:t>
            </a:r>
          </a:p>
          <a:p>
            <a:pPr marL="863600" lvl="1"/>
            <a:r>
              <a:rPr lang="en-US" altLang="zh-CN" sz="1800" dirty="0">
                <a:solidFill>
                  <a:srgbClr val="000000"/>
                </a:solidFill>
              </a:rPr>
              <a:t>The first object in the chain receives the request and either handles it or forwards it to the next candidate on the chain, which does likewise. </a:t>
            </a:r>
          </a:p>
          <a:p>
            <a:pPr marL="863600" lvl="1"/>
            <a:r>
              <a:rPr lang="en-US" altLang="zh-CN" sz="1800" dirty="0">
                <a:solidFill>
                  <a:srgbClr val="000000"/>
                </a:solidFill>
              </a:rPr>
              <a:t>The object that made the request has no explicit knowledge of who will handle it </a:t>
            </a:r>
          </a:p>
        </p:txBody>
      </p:sp>
    </p:spTree>
    <p:extLst>
      <p:ext uri="{BB962C8B-B14F-4D97-AF65-F5344CB8AC3E}">
        <p14:creationId xmlns:p14="http://schemas.microsoft.com/office/powerpoint/2010/main" val="21313250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ChangeArrowheads="1"/>
          </p:cNvSpPr>
          <p:nvPr>
            <p:ph type="title"/>
          </p:nvPr>
        </p:nvSpPr>
        <p:spPr>
          <a:xfrm>
            <a:off x="0" y="0"/>
            <a:ext cx="9144000" cy="714375"/>
          </a:xfrm>
        </p:spPr>
        <p:txBody>
          <a:bodyPr/>
          <a:lstStyle/>
          <a:p>
            <a:r>
              <a:rPr lang="en-US" altLang="zh-CN">
                <a:solidFill>
                  <a:srgbClr val="000000"/>
                </a:solidFill>
              </a:rPr>
              <a:t>Chain of Resposibility Pattern - Motivation</a:t>
            </a:r>
          </a:p>
        </p:txBody>
      </p:sp>
      <p:pic>
        <p:nvPicPr>
          <p:cNvPr id="196610" name="Picture 8" descr="chain09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57213" y="2649538"/>
            <a:ext cx="3200400" cy="1701800"/>
          </a:xfrm>
          <a:noFill/>
          <a:extLst>
            <a:ext uri="{909E8E84-426E-40DD-AFC4-6F175D3DCCD1}">
              <a14:hiddenFill xmlns:a14="http://schemas.microsoft.com/office/drawing/2010/main">
                <a:solidFill>
                  <a:srgbClr val="FFFFFF"/>
                </a:solidFill>
              </a14:hiddenFill>
            </a:ext>
          </a:extLst>
        </p:spPr>
      </p:pic>
      <p:pic>
        <p:nvPicPr>
          <p:cNvPr id="196611" name="Picture 11" descr="chain090"/>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bwMode="auto">
          <a:xfrm>
            <a:off x="250825" y="836613"/>
            <a:ext cx="4537075" cy="2808287"/>
          </a:xfrm>
          <a:noFill/>
          <a:extLst>
            <a:ext uri="{909E8E84-426E-40DD-AFC4-6F175D3DCCD1}">
              <a14:hiddenFill xmlns:a14="http://schemas.microsoft.com/office/drawing/2010/main">
                <a:solidFill>
                  <a:srgbClr val="FFFFFF"/>
                </a:solidFill>
              </a14:hiddenFill>
            </a:ext>
          </a:extLst>
        </p:spPr>
      </p:pic>
      <p:pic>
        <p:nvPicPr>
          <p:cNvPr id="196612" name="Picture 14" descr="chain091"/>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bwMode="auto">
          <a:xfrm>
            <a:off x="4857750" y="857250"/>
            <a:ext cx="3995738" cy="241935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35500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2"/>
          <p:cNvSpPr>
            <a:spLocks noGrp="1" noChangeArrowheads="1"/>
          </p:cNvSpPr>
          <p:nvPr>
            <p:ph type="title"/>
          </p:nvPr>
        </p:nvSpPr>
        <p:spPr>
          <a:xfrm>
            <a:off x="0" y="0"/>
            <a:ext cx="9144000" cy="714375"/>
          </a:xfrm>
        </p:spPr>
        <p:txBody>
          <a:bodyPr/>
          <a:lstStyle/>
          <a:p>
            <a:r>
              <a:rPr lang="en-US" altLang="zh-CN">
                <a:solidFill>
                  <a:srgbClr val="000000"/>
                </a:solidFill>
              </a:rPr>
              <a:t>Chain of Resposibility – Sample Code </a:t>
            </a:r>
          </a:p>
        </p:txBody>
      </p:sp>
      <p:sp>
        <p:nvSpPr>
          <p:cNvPr id="198658" name="Text Box 3"/>
          <p:cNvSpPr txBox="1">
            <a:spLocks noChangeArrowheads="1"/>
          </p:cNvSpPr>
          <p:nvPr/>
        </p:nvSpPr>
        <p:spPr bwMode="auto">
          <a:xfrm>
            <a:off x="179388" y="692150"/>
            <a:ext cx="6769100" cy="1444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Client Code:</a:t>
            </a:r>
            <a:br>
              <a:rPr lang="en-US" altLang="zh-CN" sz="2000">
                <a:solidFill>
                  <a:srgbClr val="000000"/>
                </a:solidFill>
              </a:rPr>
            </a:br>
            <a:r>
              <a:rPr lang="en-US" altLang="zh-CN" sz="2000">
                <a:solidFill>
                  <a:srgbClr val="000000"/>
                </a:solidFill>
              </a:rPr>
              <a:t>  </a:t>
            </a:r>
            <a:r>
              <a:rPr lang="en-US" altLang="zh-CN" sz="1600">
                <a:solidFill>
                  <a:srgbClr val="000000"/>
                </a:solidFill>
              </a:rPr>
              <a:t>Application* application = new Application(APPLICATION_TOPIC);</a:t>
            </a:r>
          </a:p>
          <a:p>
            <a:pPr eaLnBrk="1" hangingPunct="1"/>
            <a:r>
              <a:rPr lang="en-US" altLang="zh-CN" sz="1600">
                <a:solidFill>
                  <a:srgbClr val="000000"/>
                </a:solidFill>
              </a:rPr>
              <a:t>  Dialog* dialog = new Dialog(application, PRINT_TOPIC); </a:t>
            </a:r>
          </a:p>
          <a:p>
            <a:pPr eaLnBrk="1" hangingPunct="1"/>
            <a:r>
              <a:rPr lang="en-US" altLang="zh-CN" sz="1600">
                <a:solidFill>
                  <a:srgbClr val="000000"/>
                </a:solidFill>
              </a:rPr>
              <a:t>  Button* button = new Button(dialog, PAPER_ORIENTATION_TOPIC);</a:t>
            </a:r>
          </a:p>
          <a:p>
            <a:pPr eaLnBrk="1" hangingPunct="1"/>
            <a:r>
              <a:rPr lang="en-US" altLang="zh-CN" sz="1600">
                <a:solidFill>
                  <a:srgbClr val="000000"/>
                </a:solidFill>
              </a:rPr>
              <a:t>  button-&gt;HandleHelp();  </a:t>
            </a:r>
          </a:p>
        </p:txBody>
      </p:sp>
      <p:sp>
        <p:nvSpPr>
          <p:cNvPr id="198659" name="Text Box 4"/>
          <p:cNvSpPr txBox="1">
            <a:spLocks noChangeArrowheads="1"/>
          </p:cNvSpPr>
          <p:nvPr/>
        </p:nvSpPr>
        <p:spPr bwMode="auto">
          <a:xfrm>
            <a:off x="179388" y="2276475"/>
            <a:ext cx="8785225" cy="1323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class HelpHandler {  </a:t>
            </a:r>
            <a:br>
              <a:rPr lang="en-US" altLang="zh-CN" sz="1600">
                <a:solidFill>
                  <a:srgbClr val="000000"/>
                </a:solidFill>
              </a:rPr>
            </a:br>
            <a:r>
              <a:rPr lang="en-US" altLang="zh-CN" sz="1600">
                <a:solidFill>
                  <a:srgbClr val="000000"/>
                </a:solidFill>
              </a:rPr>
              <a:t>    private: HelpHandler* _successor; </a:t>
            </a:r>
            <a:br>
              <a:rPr lang="en-US" altLang="zh-CN" sz="1600">
                <a:solidFill>
                  <a:srgbClr val="000000"/>
                </a:solidFill>
              </a:rPr>
            </a:br>
            <a:r>
              <a:rPr lang="en-US" altLang="zh-CN" sz="1600">
                <a:solidFill>
                  <a:srgbClr val="000000"/>
                </a:solidFill>
              </a:rPr>
              <a:t>    public:  HelpHandler ( HelpHandler* h, Topic t ) : _successor(h), _topic(t) { } </a:t>
            </a:r>
            <a:br>
              <a:rPr lang="en-US" altLang="zh-CN" sz="1600">
                <a:solidFill>
                  <a:srgbClr val="000000"/>
                </a:solidFill>
              </a:rPr>
            </a:br>
            <a:r>
              <a:rPr lang="en-US" altLang="zh-CN" sz="1600">
                <a:solidFill>
                  <a:srgbClr val="000000"/>
                </a:solidFill>
              </a:rPr>
              <a:t>      virtual void HandleHelp() { if (_successor != 0) { _successor-&gt;HandleHelp(); } }</a:t>
            </a:r>
            <a:br>
              <a:rPr lang="en-US" altLang="zh-CN" sz="1600">
                <a:solidFill>
                  <a:srgbClr val="000000"/>
                </a:solidFill>
              </a:rPr>
            </a:br>
            <a:r>
              <a:rPr lang="en-US" altLang="zh-CN" sz="1600">
                <a:solidFill>
                  <a:srgbClr val="000000"/>
                </a:solidFill>
              </a:rPr>
              <a:t>      …….}; </a:t>
            </a:r>
          </a:p>
        </p:txBody>
      </p:sp>
      <p:sp>
        <p:nvSpPr>
          <p:cNvPr id="198660" name="Text Box 5"/>
          <p:cNvSpPr txBox="1">
            <a:spLocks noChangeArrowheads="1"/>
          </p:cNvSpPr>
          <p:nvPr/>
        </p:nvSpPr>
        <p:spPr bwMode="auto">
          <a:xfrm>
            <a:off x="179388" y="3716338"/>
            <a:ext cx="8785225" cy="2790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class Widget : public HelpHandler {……}; </a:t>
            </a:r>
          </a:p>
          <a:p>
            <a:pPr eaLnBrk="1" hangingPunct="1"/>
            <a:r>
              <a:rPr lang="en-US" altLang="zh-CN" sz="1600">
                <a:solidFill>
                  <a:srgbClr val="000000"/>
                </a:solidFill>
              </a:rPr>
              <a:t>class Button : public Widget { </a:t>
            </a:r>
          </a:p>
          <a:p>
            <a:pPr eaLnBrk="1" hangingPunct="1"/>
            <a:r>
              <a:rPr lang="en-US" altLang="zh-CN" sz="1600">
                <a:solidFill>
                  <a:srgbClr val="000000"/>
                </a:solidFill>
              </a:rPr>
              <a:t>   public: virtual void HandleHelp() { if (HasHelp()) { // offer help on the button } </a:t>
            </a:r>
          </a:p>
          <a:p>
            <a:pPr eaLnBrk="1" hangingPunct="1"/>
            <a:r>
              <a:rPr lang="en-US" altLang="zh-CN" sz="1600">
                <a:solidFill>
                  <a:srgbClr val="000000"/>
                </a:solidFill>
              </a:rPr>
              <a:t>    else { HelpHandler::HandleHelp(); </a:t>
            </a:r>
            <a:br>
              <a:rPr lang="en-US" altLang="zh-CN" sz="1600">
                <a:solidFill>
                  <a:srgbClr val="000000"/>
                </a:solidFill>
              </a:rPr>
            </a:br>
            <a:r>
              <a:rPr lang="en-US" altLang="zh-CN" sz="1600">
                <a:solidFill>
                  <a:srgbClr val="000000"/>
                </a:solidFill>
              </a:rPr>
              <a:t>      //the request gets forwarded to the successor using the HandleHelp operation in HelpHandler.  }} ;</a:t>
            </a:r>
          </a:p>
          <a:p>
            <a:pPr eaLnBrk="1" hangingPunct="1"/>
            <a:r>
              <a:rPr lang="en-US" altLang="zh-CN" sz="1600">
                <a:solidFill>
                  <a:srgbClr val="000000"/>
                </a:solidFill>
              </a:rPr>
              <a:t>class Dialog : public Widget { </a:t>
            </a:r>
          </a:p>
          <a:p>
            <a:pPr eaLnBrk="1" hangingPunct="1"/>
            <a:r>
              <a:rPr lang="en-US" altLang="zh-CN" sz="1600">
                <a:solidFill>
                  <a:srgbClr val="000000"/>
                </a:solidFill>
              </a:rPr>
              <a:t>   public: virtual void HandleHelp() { if (HasHelp()) { // offer help on the button }</a:t>
            </a:r>
          </a:p>
          <a:p>
            <a:pPr eaLnBrk="1" hangingPunct="1"/>
            <a:r>
              <a:rPr lang="en-US" altLang="zh-CN" sz="1600">
                <a:solidFill>
                  <a:srgbClr val="000000"/>
                </a:solidFill>
              </a:rPr>
              <a:t>                                                          else { HelpHandler::HandleHelp();}} ;</a:t>
            </a:r>
          </a:p>
          <a:p>
            <a:pPr eaLnBrk="1" hangingPunct="1"/>
            <a:r>
              <a:rPr lang="en-US" altLang="zh-CN" sz="1600">
                <a:solidFill>
                  <a:srgbClr val="000000"/>
                </a:solidFill>
              </a:rPr>
              <a:t>class Application : public HelpHandler {</a:t>
            </a:r>
            <a:br>
              <a:rPr lang="en-US" altLang="zh-CN" sz="1600">
                <a:solidFill>
                  <a:srgbClr val="000000"/>
                </a:solidFill>
              </a:rPr>
            </a:br>
            <a:r>
              <a:rPr lang="en-US" altLang="zh-CN" sz="1600">
                <a:solidFill>
                  <a:srgbClr val="000000"/>
                </a:solidFill>
              </a:rPr>
              <a:t>   public: Application(Topic t) : HelpHandler(0, t) { } </a:t>
            </a:r>
            <a:br>
              <a:rPr lang="en-US" altLang="zh-CN" sz="1600">
                <a:solidFill>
                  <a:srgbClr val="000000"/>
                </a:solidFill>
              </a:rPr>
            </a:br>
            <a:r>
              <a:rPr lang="en-US" altLang="zh-CN" sz="1600">
                <a:solidFill>
                  <a:srgbClr val="000000"/>
                </a:solidFill>
              </a:rPr>
              <a:t>              virtual void HandleHelp() { // show a list of help topics }};</a:t>
            </a:r>
          </a:p>
        </p:txBody>
      </p:sp>
      <p:sp>
        <p:nvSpPr>
          <p:cNvPr id="198661" name="Ink 7"/>
          <p:cNvSpPr>
            <a:spLocks noRot="1" noChangeAspect="1" noEditPoints="1" noChangeArrowheads="1" noChangeShapeType="1" noTextEdit="1"/>
          </p:cNvSpPr>
          <p:nvPr/>
        </p:nvSpPr>
        <p:spPr bwMode="auto">
          <a:xfrm>
            <a:off x="1120775" y="2079625"/>
            <a:ext cx="1474788" cy="47625"/>
          </a:xfrm>
          <a:custGeom>
            <a:avLst/>
            <a:gdLst>
              <a:gd name="T0" fmla="*/ 0 w 4096"/>
              <a:gd name="T1" fmla="*/ 2133157 h 129"/>
              <a:gd name="T2" fmla="*/ 79932 w 4096"/>
              <a:gd name="T3" fmla="*/ 2144971 h 129"/>
              <a:gd name="T4" fmla="*/ 159865 w 4096"/>
              <a:gd name="T5" fmla="*/ 2168599 h 129"/>
              <a:gd name="T6" fmla="*/ 239797 w 4096"/>
              <a:gd name="T7" fmla="*/ 2180413 h 129"/>
              <a:gd name="T8" fmla="*/ 765838 w 4096"/>
              <a:gd name="T9" fmla="*/ 2168599 h 129"/>
              <a:gd name="T10" fmla="*/ 994474 w 4096"/>
              <a:gd name="T11" fmla="*/ 2156785 h 129"/>
              <a:gd name="T12" fmla="*/ 1360290 w 4096"/>
              <a:gd name="T13" fmla="*/ 2144971 h 129"/>
              <a:gd name="T14" fmla="*/ 1474428 w 4096"/>
              <a:gd name="T15" fmla="*/ 2144971 h 1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096" h="129" extrusionOk="0">
                <a:moveTo>
                  <a:pt x="0" y="0"/>
                </a:moveTo>
                <a:cubicBezTo>
                  <a:pt x="77" y="6"/>
                  <a:pt x="151" y="25"/>
                  <a:pt x="222" y="32"/>
                </a:cubicBezTo>
                <a:cubicBezTo>
                  <a:pt x="318" y="42"/>
                  <a:pt x="363" y="73"/>
                  <a:pt x="444" y="96"/>
                </a:cubicBezTo>
                <a:cubicBezTo>
                  <a:pt x="512" y="116"/>
                  <a:pt x="603" y="118"/>
                  <a:pt x="666" y="128"/>
                </a:cubicBezTo>
                <a:cubicBezTo>
                  <a:pt x="1123" y="201"/>
                  <a:pt x="1676" y="129"/>
                  <a:pt x="2127" y="96"/>
                </a:cubicBezTo>
                <a:cubicBezTo>
                  <a:pt x="2340" y="80"/>
                  <a:pt x="2558" y="88"/>
                  <a:pt x="2762" y="64"/>
                </a:cubicBezTo>
                <a:cubicBezTo>
                  <a:pt x="3098" y="25"/>
                  <a:pt x="3449" y="74"/>
                  <a:pt x="3778" y="32"/>
                </a:cubicBezTo>
                <a:cubicBezTo>
                  <a:pt x="3880" y="19"/>
                  <a:pt x="3991" y="32"/>
                  <a:pt x="4095" y="32"/>
                </a:cubicBezTo>
              </a:path>
            </a:pathLst>
          </a:custGeom>
          <a:noFill/>
          <a:ln w="3492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62982180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2"/>
          <p:cNvSpPr>
            <a:spLocks noGrp="1" noChangeArrowheads="1"/>
          </p:cNvSpPr>
          <p:nvPr>
            <p:ph type="title"/>
          </p:nvPr>
        </p:nvSpPr>
        <p:spPr>
          <a:xfrm>
            <a:off x="0" y="0"/>
            <a:ext cx="9075738" cy="714375"/>
          </a:xfrm>
        </p:spPr>
        <p:txBody>
          <a:bodyPr/>
          <a:lstStyle/>
          <a:p>
            <a:r>
              <a:rPr lang="en-US" altLang="zh-CN">
                <a:solidFill>
                  <a:srgbClr val="000000"/>
                </a:solidFill>
              </a:rPr>
              <a:t>Chain of Resposibility Pattern - Example</a:t>
            </a:r>
          </a:p>
        </p:txBody>
      </p:sp>
      <p:sp>
        <p:nvSpPr>
          <p:cNvPr id="200706" name="Rectangle 3"/>
          <p:cNvSpPr>
            <a:spLocks noGrp="1" noChangeArrowheads="1"/>
          </p:cNvSpPr>
          <p:nvPr>
            <p:ph type="body" sz="half" idx="1"/>
          </p:nvPr>
        </p:nvSpPr>
        <p:spPr bwMode="auto">
          <a:xfrm>
            <a:off x="0" y="765175"/>
            <a:ext cx="9144000" cy="2881313"/>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dirty="0">
                <a:solidFill>
                  <a:srgbClr val="000000"/>
                </a:solidFill>
              </a:rPr>
              <a:t>Mechanical coin sorting banks </a:t>
            </a:r>
            <a:endParaRPr lang="en-US" altLang="zh-CN" sz="2000" b="1" dirty="0">
              <a:solidFill>
                <a:srgbClr val="000000"/>
              </a:solidFill>
            </a:endParaRPr>
          </a:p>
          <a:p>
            <a:pPr marL="863600" lvl="1"/>
            <a:r>
              <a:rPr lang="en-US" altLang="zh-CN" sz="2000" dirty="0">
                <a:solidFill>
                  <a:srgbClr val="000000"/>
                </a:solidFill>
              </a:rPr>
              <a:t>Rather than having a separate slot for each coin denomination coupled with a receptacle for the denomination, a single slot is used. </a:t>
            </a:r>
          </a:p>
          <a:p>
            <a:pPr marL="863600" lvl="1"/>
            <a:r>
              <a:rPr lang="en-US" altLang="zh-CN" sz="2000" dirty="0">
                <a:solidFill>
                  <a:srgbClr val="000000"/>
                </a:solidFill>
              </a:rPr>
              <a:t>When the coin is dropped, the coin is routed to the appropriate receptacle by the mechanical mechanisms within the bank.</a:t>
            </a:r>
          </a:p>
        </p:txBody>
      </p:sp>
      <p:pic>
        <p:nvPicPr>
          <p:cNvPr id="200707" name="Picture 5" descr="pateximg1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484438" y="3091746"/>
            <a:ext cx="4752975" cy="3095625"/>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84889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p:cNvSpPr>
            <a:spLocks noGrp="1" noChangeArrowheads="1"/>
          </p:cNvSpPr>
          <p:nvPr>
            <p:ph type="title"/>
          </p:nvPr>
        </p:nvSpPr>
        <p:spPr>
          <a:xfrm>
            <a:off x="76200" y="0"/>
            <a:ext cx="8999538" cy="714375"/>
          </a:xfrm>
        </p:spPr>
        <p:txBody>
          <a:bodyPr/>
          <a:lstStyle/>
          <a:p>
            <a:r>
              <a:rPr lang="en-US" altLang="zh-CN">
                <a:solidFill>
                  <a:srgbClr val="000000"/>
                </a:solidFill>
              </a:rPr>
              <a:t>Chain of Resposibility Pattern</a:t>
            </a:r>
          </a:p>
        </p:txBody>
      </p:sp>
      <p:pic>
        <p:nvPicPr>
          <p:cNvPr id="202754" name="Picture 12" descr="ChainOfResponsibility_551-28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1550" y="2653965"/>
            <a:ext cx="7199313" cy="3429000"/>
          </a:xfrm>
          <a:noFill/>
          <a:extLst>
            <a:ext uri="{909E8E84-426E-40DD-AFC4-6F175D3DCCD1}">
              <a14:hiddenFill xmlns:a14="http://schemas.microsoft.com/office/drawing/2010/main">
                <a:solidFill>
                  <a:srgbClr val="FFFFFF"/>
                </a:solidFill>
              </a14:hiddenFill>
            </a:ext>
          </a:extLst>
        </p:spPr>
      </p:pic>
      <p:sp>
        <p:nvSpPr>
          <p:cNvPr id="202755" name="Rectangle 4"/>
          <p:cNvSpPr>
            <a:spLocks noChangeArrowheads="1"/>
          </p:cNvSpPr>
          <p:nvPr/>
        </p:nvSpPr>
        <p:spPr bwMode="auto">
          <a:xfrm>
            <a:off x="0" y="620713"/>
            <a:ext cx="9144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86360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sz="2000" dirty="0">
                <a:solidFill>
                  <a:srgbClr val="000000"/>
                </a:solidFill>
              </a:rPr>
              <a:t>Intent</a:t>
            </a:r>
          </a:p>
          <a:p>
            <a:pPr lvl="1" eaLnBrk="1" hangingPunct="1">
              <a:spcBef>
                <a:spcPct val="20000"/>
              </a:spcBef>
              <a:buFont typeface="Wingdings" charset="2"/>
              <a:buChar char="v"/>
            </a:pPr>
            <a:r>
              <a:rPr lang="en-US" altLang="zh-CN" sz="2000" dirty="0">
                <a:solidFill>
                  <a:srgbClr val="000000"/>
                </a:solidFill>
              </a:rPr>
              <a:t>Avoid coupling the sender of a request to its receiver by giving more than one object a chance to handle the request. Chain the receiving objects and pass the request along the chain until an object handles it.</a:t>
            </a:r>
            <a:r>
              <a:rPr lang="en-US" altLang="zh-CN" dirty="0">
                <a:solidFill>
                  <a:srgbClr val="000000"/>
                </a:solidFill>
              </a:rPr>
              <a:t> </a:t>
            </a:r>
            <a:endParaRPr lang="en-US" altLang="zh-CN" sz="1800" dirty="0">
              <a:solidFill>
                <a:srgbClr val="000000"/>
              </a:solidFill>
            </a:endParaRPr>
          </a:p>
          <a:p>
            <a:pPr eaLnBrk="1" hangingPunct="1">
              <a:spcBef>
                <a:spcPct val="20000"/>
              </a:spcBef>
              <a:buFont typeface="Wingdings" charset="2"/>
              <a:buChar char="q"/>
            </a:pPr>
            <a:r>
              <a:rPr lang="en-US" altLang="zh-CN" sz="2000" dirty="0">
                <a:solidFill>
                  <a:srgbClr val="000000"/>
                </a:solidFill>
              </a:rPr>
              <a:t>Structure</a:t>
            </a:r>
          </a:p>
        </p:txBody>
      </p:sp>
      <p:sp>
        <p:nvSpPr>
          <p:cNvPr id="202756" name="AutoShape 5"/>
          <p:cNvSpPr>
            <a:spLocks noChangeArrowheads="1"/>
          </p:cNvSpPr>
          <p:nvPr/>
        </p:nvSpPr>
        <p:spPr bwMode="auto">
          <a:xfrm>
            <a:off x="827088" y="4365625"/>
            <a:ext cx="1296987" cy="647700"/>
          </a:xfrm>
          <a:prstGeom prst="wedgeRoundRectCallout">
            <a:avLst>
              <a:gd name="adj1" fmla="val 101528"/>
              <a:gd name="adj2" fmla="val -216176"/>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en-US" altLang="zh-CN">
              <a:solidFill>
                <a:srgbClr val="000000"/>
              </a:solidFill>
            </a:endParaRPr>
          </a:p>
        </p:txBody>
      </p:sp>
    </p:spTree>
    <p:extLst>
      <p:ext uri="{BB962C8B-B14F-4D97-AF65-F5344CB8AC3E}">
        <p14:creationId xmlns:p14="http://schemas.microsoft.com/office/powerpoint/2010/main" val="123601547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2"/>
          <p:cNvSpPr>
            <a:spLocks noGrp="1" noChangeArrowheads="1"/>
          </p:cNvSpPr>
          <p:nvPr>
            <p:ph type="title"/>
          </p:nvPr>
        </p:nvSpPr>
        <p:spPr>
          <a:xfrm>
            <a:off x="0" y="0"/>
            <a:ext cx="9075738" cy="714375"/>
          </a:xfrm>
        </p:spPr>
        <p:txBody>
          <a:bodyPr/>
          <a:lstStyle/>
          <a:p>
            <a:r>
              <a:rPr lang="en-US" altLang="zh-CN">
                <a:solidFill>
                  <a:srgbClr val="000000"/>
                </a:solidFill>
              </a:rPr>
              <a:t>Visitor Pattern – Modem example</a:t>
            </a:r>
          </a:p>
        </p:txBody>
      </p:sp>
      <p:sp>
        <p:nvSpPr>
          <p:cNvPr id="204802" name="Rectangle 3"/>
          <p:cNvSpPr>
            <a:spLocks noGrp="1" noChangeArrowheads="1"/>
          </p:cNvSpPr>
          <p:nvPr>
            <p:ph idx="1"/>
          </p:nvPr>
        </p:nvSpPr>
        <p:spPr bwMode="auto">
          <a:xfrm>
            <a:off x="0" y="765175"/>
            <a:ext cx="9144000" cy="1368425"/>
          </a:xfrm>
        </p:spPr>
        <p:txBody>
          <a:bodyPr wrap="square" numCol="1" anchor="t" anchorCtr="0" compatLnSpc="1">
            <a:prstTxWarp prst="textNoShape">
              <a:avLst/>
            </a:prstTxWarp>
          </a:bodyPr>
          <a:lstStyle/>
          <a:p>
            <a:pPr marL="463550" indent="-463550"/>
            <a:r>
              <a:rPr lang="en-US" altLang="zh-CN" b="1">
                <a:solidFill>
                  <a:srgbClr val="000000"/>
                </a:solidFill>
              </a:rPr>
              <a:t>How can we configure these modems for UNIX without putting the </a:t>
            </a:r>
            <a:r>
              <a:rPr lang="en-US" altLang="zh-CN">
                <a:solidFill>
                  <a:srgbClr val="000000"/>
                </a:solidFill>
              </a:rPr>
              <a:t>ConfigureForUnix</a:t>
            </a:r>
            <a:r>
              <a:rPr lang="en-US" altLang="zh-CN" b="1">
                <a:solidFill>
                  <a:srgbClr val="000000"/>
                </a:solidFill>
              </a:rPr>
              <a:t> method in the Mdem interface?</a:t>
            </a:r>
          </a:p>
        </p:txBody>
      </p:sp>
      <p:grpSp>
        <p:nvGrpSpPr>
          <p:cNvPr id="204803" name="Group 20"/>
          <p:cNvGrpSpPr>
            <a:grpSpLocks/>
          </p:cNvGrpSpPr>
          <p:nvPr/>
        </p:nvGrpSpPr>
        <p:grpSpPr bwMode="auto">
          <a:xfrm>
            <a:off x="2771775" y="2420938"/>
            <a:ext cx="3209925" cy="2828925"/>
            <a:chOff x="158" y="1525"/>
            <a:chExt cx="2022" cy="1782"/>
          </a:xfrm>
        </p:grpSpPr>
        <p:grpSp>
          <p:nvGrpSpPr>
            <p:cNvPr id="204804" name="Group 21"/>
            <p:cNvGrpSpPr>
              <a:grpSpLocks/>
            </p:cNvGrpSpPr>
            <p:nvPr/>
          </p:nvGrpSpPr>
          <p:grpSpPr bwMode="auto">
            <a:xfrm>
              <a:off x="521" y="1525"/>
              <a:ext cx="1134" cy="1134"/>
              <a:chOff x="3288" y="1071"/>
              <a:chExt cx="1134" cy="1134"/>
            </a:xfrm>
          </p:grpSpPr>
          <p:sp>
            <p:nvSpPr>
              <p:cNvPr id="204815" name="Rectangle 22"/>
              <p:cNvSpPr>
                <a:spLocks noChangeArrowheads="1"/>
              </p:cNvSpPr>
              <p:nvPr/>
            </p:nvSpPr>
            <p:spPr bwMode="auto">
              <a:xfrm>
                <a:off x="3288" y="1071"/>
                <a:ext cx="1134" cy="5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&lt;&lt;interface&gt;&gt;</a:t>
                </a:r>
                <a:br>
                  <a:rPr lang="en-US" altLang="zh-CN" sz="1600">
                    <a:solidFill>
                      <a:srgbClr val="000000"/>
                    </a:solidFill>
                  </a:rPr>
                </a:br>
                <a:r>
                  <a:rPr lang="en-US" altLang="zh-CN" sz="1600">
                    <a:solidFill>
                      <a:srgbClr val="000000"/>
                    </a:solidFill>
                  </a:rPr>
                  <a:t>Modem</a:t>
                </a:r>
              </a:p>
            </p:txBody>
          </p:sp>
          <p:sp>
            <p:nvSpPr>
              <p:cNvPr id="204816" name="Rectangle 23"/>
              <p:cNvSpPr>
                <a:spLocks noChangeArrowheads="1"/>
              </p:cNvSpPr>
              <p:nvPr/>
            </p:nvSpPr>
            <p:spPr bwMode="auto">
              <a:xfrm>
                <a:off x="3288" y="1571"/>
                <a:ext cx="1134" cy="6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+dial</a:t>
                </a:r>
                <a:br>
                  <a:rPr lang="en-US" altLang="zh-CN" sz="1600">
                    <a:solidFill>
                      <a:srgbClr val="000000"/>
                    </a:solidFill>
                  </a:rPr>
                </a:br>
                <a:r>
                  <a:rPr lang="en-US" altLang="zh-CN" sz="1600">
                    <a:solidFill>
                      <a:srgbClr val="000000"/>
                    </a:solidFill>
                  </a:rPr>
                  <a:t>+hangup</a:t>
                </a:r>
                <a:br>
                  <a:rPr lang="en-US" altLang="zh-CN" sz="1600">
                    <a:solidFill>
                      <a:srgbClr val="000000"/>
                    </a:solidFill>
                  </a:rPr>
                </a:br>
                <a:r>
                  <a:rPr lang="en-US" altLang="zh-CN" sz="1600">
                    <a:solidFill>
                      <a:srgbClr val="000000"/>
                    </a:solidFill>
                  </a:rPr>
                  <a:t>+send</a:t>
                </a:r>
                <a:br>
                  <a:rPr lang="en-US" altLang="zh-CN" sz="1600">
                    <a:solidFill>
                      <a:srgbClr val="000000"/>
                    </a:solidFill>
                  </a:rPr>
                </a:br>
                <a:r>
                  <a:rPr lang="en-US" altLang="zh-CN" sz="1600">
                    <a:solidFill>
                      <a:srgbClr val="000000"/>
                    </a:solidFill>
                  </a:rPr>
                  <a:t>+receive</a:t>
                </a:r>
              </a:p>
            </p:txBody>
          </p:sp>
        </p:grpSp>
        <p:grpSp>
          <p:nvGrpSpPr>
            <p:cNvPr id="204805" name="Group 24"/>
            <p:cNvGrpSpPr>
              <a:grpSpLocks/>
            </p:cNvGrpSpPr>
            <p:nvPr/>
          </p:nvGrpSpPr>
          <p:grpSpPr bwMode="auto">
            <a:xfrm>
              <a:off x="1031" y="2659"/>
              <a:ext cx="115" cy="128"/>
              <a:chOff x="703" y="1207"/>
              <a:chExt cx="90" cy="363"/>
            </a:xfrm>
          </p:grpSpPr>
          <p:sp>
            <p:nvSpPr>
              <p:cNvPr id="204813" name="AutoShape 25"/>
              <p:cNvSpPr>
                <a:spLocks noChangeArrowheads="1"/>
              </p:cNvSpPr>
              <p:nvPr/>
            </p:nvSpPr>
            <p:spPr bwMode="auto">
              <a:xfrm>
                <a:off x="703" y="1207"/>
                <a:ext cx="90" cy="91"/>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600">
                  <a:solidFill>
                    <a:srgbClr val="000000"/>
                  </a:solidFill>
                </a:endParaRPr>
              </a:p>
            </p:txBody>
          </p:sp>
          <p:sp>
            <p:nvSpPr>
              <p:cNvPr id="204814" name="Line 26"/>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4806" name="Rectangle 27"/>
            <p:cNvSpPr>
              <a:spLocks noChangeArrowheads="1"/>
            </p:cNvSpPr>
            <p:nvPr/>
          </p:nvSpPr>
          <p:spPr bwMode="auto">
            <a:xfrm>
              <a:off x="158" y="2891"/>
              <a:ext cx="614"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Hayes </a:t>
              </a:r>
            </a:p>
          </p:txBody>
        </p:sp>
        <p:sp>
          <p:nvSpPr>
            <p:cNvPr id="204807" name="Rectangle 28"/>
            <p:cNvSpPr>
              <a:spLocks noChangeArrowheads="1"/>
            </p:cNvSpPr>
            <p:nvPr/>
          </p:nvSpPr>
          <p:spPr bwMode="auto">
            <a:xfrm>
              <a:off x="839" y="2886"/>
              <a:ext cx="614"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Zoom</a:t>
              </a:r>
            </a:p>
          </p:txBody>
        </p:sp>
        <p:sp>
          <p:nvSpPr>
            <p:cNvPr id="204808" name="Rectangle 29"/>
            <p:cNvSpPr>
              <a:spLocks noChangeArrowheads="1"/>
            </p:cNvSpPr>
            <p:nvPr/>
          </p:nvSpPr>
          <p:spPr bwMode="auto">
            <a:xfrm>
              <a:off x="1565" y="2886"/>
              <a:ext cx="615"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Ernie</a:t>
              </a:r>
            </a:p>
          </p:txBody>
        </p:sp>
        <p:sp>
          <p:nvSpPr>
            <p:cNvPr id="204809" name="Line 30"/>
            <p:cNvSpPr>
              <a:spLocks noChangeShapeType="1"/>
            </p:cNvSpPr>
            <p:nvPr/>
          </p:nvSpPr>
          <p:spPr bwMode="auto">
            <a:xfrm>
              <a:off x="464" y="2795"/>
              <a:ext cx="14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10" name="Line 31"/>
            <p:cNvSpPr>
              <a:spLocks noChangeShapeType="1"/>
            </p:cNvSpPr>
            <p:nvPr/>
          </p:nvSpPr>
          <p:spPr bwMode="auto">
            <a:xfrm>
              <a:off x="464" y="2795"/>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11" name="Line 32"/>
            <p:cNvSpPr>
              <a:spLocks noChangeShapeType="1"/>
            </p:cNvSpPr>
            <p:nvPr/>
          </p:nvSpPr>
          <p:spPr bwMode="auto">
            <a:xfrm>
              <a:off x="1882" y="2795"/>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12" name="Line 33"/>
            <p:cNvSpPr>
              <a:spLocks noChangeShapeType="1"/>
            </p:cNvSpPr>
            <p:nvPr/>
          </p:nvSpPr>
          <p:spPr bwMode="auto">
            <a:xfrm>
              <a:off x="1202" y="2795"/>
              <a:ext cx="0"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639116101"/>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p:cNvSpPr>
            <a:spLocks noGrp="1" noChangeArrowheads="1"/>
          </p:cNvSpPr>
          <p:nvPr>
            <p:ph type="title"/>
          </p:nvPr>
        </p:nvSpPr>
        <p:spPr>
          <a:xfrm>
            <a:off x="0" y="0"/>
            <a:ext cx="9075738" cy="714375"/>
          </a:xfrm>
        </p:spPr>
        <p:txBody>
          <a:bodyPr/>
          <a:lstStyle/>
          <a:p>
            <a:r>
              <a:rPr lang="en-US" altLang="zh-CN">
                <a:solidFill>
                  <a:srgbClr val="000000"/>
                </a:solidFill>
              </a:rPr>
              <a:t>Visitor Pattern – Modem example</a:t>
            </a:r>
          </a:p>
        </p:txBody>
      </p:sp>
      <p:sp>
        <p:nvSpPr>
          <p:cNvPr id="206850" name="Rectangle 3"/>
          <p:cNvSpPr>
            <a:spLocks noGrp="1" noChangeArrowheads="1"/>
          </p:cNvSpPr>
          <p:nvPr>
            <p:ph idx="1"/>
          </p:nvPr>
        </p:nvSpPr>
        <p:spPr bwMode="auto">
          <a:xfrm>
            <a:off x="0" y="714375"/>
            <a:ext cx="9144000" cy="1368425"/>
          </a:xfrm>
        </p:spPr>
        <p:txBody>
          <a:bodyPr wrap="square" numCol="1" anchor="t" anchorCtr="0" compatLnSpc="1">
            <a:prstTxWarp prst="textNoShape">
              <a:avLst/>
            </a:prstTxWarp>
          </a:bodyPr>
          <a:lstStyle/>
          <a:p>
            <a:pPr marL="463550" indent="-463550"/>
            <a:r>
              <a:rPr lang="en-US" altLang="zh-CN" b="1">
                <a:solidFill>
                  <a:srgbClr val="000000"/>
                </a:solidFill>
              </a:rPr>
              <a:t>How can we configure these modems for UNIX without putting the </a:t>
            </a:r>
            <a:r>
              <a:rPr lang="en-US" altLang="zh-CN">
                <a:solidFill>
                  <a:srgbClr val="000000"/>
                </a:solidFill>
              </a:rPr>
              <a:t>ConfigureForUnix</a:t>
            </a:r>
            <a:r>
              <a:rPr lang="en-US" altLang="zh-CN" b="1">
                <a:solidFill>
                  <a:srgbClr val="000000"/>
                </a:solidFill>
              </a:rPr>
              <a:t> method in the Mdem interface?</a:t>
            </a:r>
          </a:p>
        </p:txBody>
      </p:sp>
      <p:grpSp>
        <p:nvGrpSpPr>
          <p:cNvPr id="206851" name="Group 98"/>
          <p:cNvGrpSpPr>
            <a:grpSpLocks/>
          </p:cNvGrpSpPr>
          <p:nvPr/>
        </p:nvGrpSpPr>
        <p:grpSpPr bwMode="auto">
          <a:xfrm>
            <a:off x="1619250" y="1733951"/>
            <a:ext cx="5689600" cy="4464050"/>
            <a:chOff x="158" y="1253"/>
            <a:chExt cx="3584" cy="2812"/>
          </a:xfrm>
        </p:grpSpPr>
        <p:grpSp>
          <p:nvGrpSpPr>
            <p:cNvPr id="206852" name="Group 89"/>
            <p:cNvGrpSpPr>
              <a:grpSpLocks/>
            </p:cNvGrpSpPr>
            <p:nvPr/>
          </p:nvGrpSpPr>
          <p:grpSpPr bwMode="auto">
            <a:xfrm>
              <a:off x="158" y="1525"/>
              <a:ext cx="2022" cy="1782"/>
              <a:chOff x="158" y="1525"/>
              <a:chExt cx="2022" cy="1782"/>
            </a:xfrm>
          </p:grpSpPr>
          <p:grpSp>
            <p:nvGrpSpPr>
              <p:cNvPr id="206870" name="Group 5"/>
              <p:cNvGrpSpPr>
                <a:grpSpLocks/>
              </p:cNvGrpSpPr>
              <p:nvPr/>
            </p:nvGrpSpPr>
            <p:grpSpPr bwMode="auto">
              <a:xfrm>
                <a:off x="521" y="1525"/>
                <a:ext cx="1134" cy="1134"/>
                <a:chOff x="3288" y="1071"/>
                <a:chExt cx="1134" cy="1134"/>
              </a:xfrm>
            </p:grpSpPr>
            <p:sp>
              <p:nvSpPr>
                <p:cNvPr id="206881" name="Rectangle 6"/>
                <p:cNvSpPr>
                  <a:spLocks noChangeArrowheads="1"/>
                </p:cNvSpPr>
                <p:nvPr/>
              </p:nvSpPr>
              <p:spPr bwMode="auto">
                <a:xfrm>
                  <a:off x="3288" y="1071"/>
                  <a:ext cx="1134" cy="5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&lt;&lt;interface&gt;&gt;</a:t>
                  </a:r>
                  <a:br>
                    <a:rPr lang="en-US" altLang="zh-CN" sz="1600">
                      <a:solidFill>
                        <a:srgbClr val="000000"/>
                      </a:solidFill>
                    </a:rPr>
                  </a:br>
                  <a:r>
                    <a:rPr lang="en-US" altLang="zh-CN" sz="1600">
                      <a:solidFill>
                        <a:srgbClr val="000000"/>
                      </a:solidFill>
                    </a:rPr>
                    <a:t>Modem</a:t>
                  </a:r>
                </a:p>
              </p:txBody>
            </p:sp>
            <p:sp>
              <p:nvSpPr>
                <p:cNvPr id="206882" name="Rectangle 7"/>
                <p:cNvSpPr>
                  <a:spLocks noChangeArrowheads="1"/>
                </p:cNvSpPr>
                <p:nvPr/>
              </p:nvSpPr>
              <p:spPr bwMode="auto">
                <a:xfrm>
                  <a:off x="3288" y="1571"/>
                  <a:ext cx="1134" cy="6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+dial</a:t>
                  </a:r>
                  <a:br>
                    <a:rPr lang="en-US" altLang="zh-CN" sz="1600">
                      <a:solidFill>
                        <a:srgbClr val="000000"/>
                      </a:solidFill>
                    </a:rPr>
                  </a:br>
                  <a:r>
                    <a:rPr lang="en-US" altLang="zh-CN" sz="1600">
                      <a:solidFill>
                        <a:srgbClr val="000000"/>
                      </a:solidFill>
                    </a:rPr>
                    <a:t>+hangup</a:t>
                  </a:r>
                  <a:br>
                    <a:rPr lang="en-US" altLang="zh-CN" sz="1600">
                      <a:solidFill>
                        <a:srgbClr val="000000"/>
                      </a:solidFill>
                    </a:rPr>
                  </a:br>
                  <a:r>
                    <a:rPr lang="en-US" altLang="zh-CN" sz="1600">
                      <a:solidFill>
                        <a:srgbClr val="000000"/>
                      </a:solidFill>
                    </a:rPr>
                    <a:t>+send</a:t>
                  </a:r>
                  <a:br>
                    <a:rPr lang="en-US" altLang="zh-CN" sz="1600">
                      <a:solidFill>
                        <a:srgbClr val="000000"/>
                      </a:solidFill>
                    </a:rPr>
                  </a:br>
                  <a:r>
                    <a:rPr lang="en-US" altLang="zh-CN" sz="1600">
                      <a:solidFill>
                        <a:srgbClr val="000000"/>
                      </a:solidFill>
                    </a:rPr>
                    <a:t>+receive</a:t>
                  </a:r>
                </a:p>
              </p:txBody>
            </p:sp>
          </p:grpSp>
          <p:grpSp>
            <p:nvGrpSpPr>
              <p:cNvPr id="206871" name="Group 9"/>
              <p:cNvGrpSpPr>
                <a:grpSpLocks/>
              </p:cNvGrpSpPr>
              <p:nvPr/>
            </p:nvGrpSpPr>
            <p:grpSpPr bwMode="auto">
              <a:xfrm>
                <a:off x="1031" y="2659"/>
                <a:ext cx="115" cy="128"/>
                <a:chOff x="703" y="1207"/>
                <a:chExt cx="90" cy="363"/>
              </a:xfrm>
            </p:grpSpPr>
            <p:sp>
              <p:nvSpPr>
                <p:cNvPr id="206879" name="AutoShape 10"/>
                <p:cNvSpPr>
                  <a:spLocks noChangeArrowheads="1"/>
                </p:cNvSpPr>
                <p:nvPr/>
              </p:nvSpPr>
              <p:spPr bwMode="auto">
                <a:xfrm>
                  <a:off x="703" y="1207"/>
                  <a:ext cx="90" cy="91"/>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600">
                    <a:solidFill>
                      <a:srgbClr val="000000"/>
                    </a:solidFill>
                  </a:endParaRPr>
                </a:p>
              </p:txBody>
            </p:sp>
            <p:sp>
              <p:nvSpPr>
                <p:cNvPr id="206880" name="Line 11"/>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6872" name="Rectangle 13"/>
              <p:cNvSpPr>
                <a:spLocks noChangeArrowheads="1"/>
              </p:cNvSpPr>
              <p:nvPr/>
            </p:nvSpPr>
            <p:spPr bwMode="auto">
              <a:xfrm>
                <a:off x="158" y="2891"/>
                <a:ext cx="614"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Hayes </a:t>
                </a:r>
              </a:p>
            </p:txBody>
          </p:sp>
          <p:sp>
            <p:nvSpPr>
              <p:cNvPr id="206873" name="Rectangle 14"/>
              <p:cNvSpPr>
                <a:spLocks noChangeArrowheads="1"/>
              </p:cNvSpPr>
              <p:nvPr/>
            </p:nvSpPr>
            <p:spPr bwMode="auto">
              <a:xfrm>
                <a:off x="839" y="2886"/>
                <a:ext cx="614"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Zoom</a:t>
                </a:r>
              </a:p>
            </p:txBody>
          </p:sp>
          <p:sp>
            <p:nvSpPr>
              <p:cNvPr id="206874" name="Rectangle 15"/>
              <p:cNvSpPr>
                <a:spLocks noChangeArrowheads="1"/>
              </p:cNvSpPr>
              <p:nvPr/>
            </p:nvSpPr>
            <p:spPr bwMode="auto">
              <a:xfrm>
                <a:off x="1565" y="2886"/>
                <a:ext cx="615"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Ernie</a:t>
                </a:r>
              </a:p>
            </p:txBody>
          </p:sp>
          <p:sp>
            <p:nvSpPr>
              <p:cNvPr id="206875" name="Line 16"/>
              <p:cNvSpPr>
                <a:spLocks noChangeShapeType="1"/>
              </p:cNvSpPr>
              <p:nvPr/>
            </p:nvSpPr>
            <p:spPr bwMode="auto">
              <a:xfrm>
                <a:off x="464" y="2795"/>
                <a:ext cx="14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876" name="Line 17"/>
              <p:cNvSpPr>
                <a:spLocks noChangeShapeType="1"/>
              </p:cNvSpPr>
              <p:nvPr/>
            </p:nvSpPr>
            <p:spPr bwMode="auto">
              <a:xfrm>
                <a:off x="464" y="2795"/>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877" name="Line 18"/>
              <p:cNvSpPr>
                <a:spLocks noChangeShapeType="1"/>
              </p:cNvSpPr>
              <p:nvPr/>
            </p:nvSpPr>
            <p:spPr bwMode="auto">
              <a:xfrm>
                <a:off x="1882" y="2795"/>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878" name="Line 19"/>
              <p:cNvSpPr>
                <a:spLocks noChangeShapeType="1"/>
              </p:cNvSpPr>
              <p:nvPr/>
            </p:nvSpPr>
            <p:spPr bwMode="auto">
              <a:xfrm>
                <a:off x="1202" y="2795"/>
                <a:ext cx="0"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6853" name="Group 60"/>
            <p:cNvGrpSpPr>
              <a:grpSpLocks/>
            </p:cNvGrpSpPr>
            <p:nvPr/>
          </p:nvGrpSpPr>
          <p:grpSpPr bwMode="auto">
            <a:xfrm>
              <a:off x="2109" y="1253"/>
              <a:ext cx="1043" cy="1270"/>
              <a:chOff x="2018" y="482"/>
              <a:chExt cx="1043" cy="1270"/>
            </a:xfrm>
          </p:grpSpPr>
          <p:sp>
            <p:nvSpPr>
              <p:cNvPr id="206868" name="Rectangle 61"/>
              <p:cNvSpPr>
                <a:spLocks noChangeArrowheads="1"/>
              </p:cNvSpPr>
              <p:nvPr/>
            </p:nvSpPr>
            <p:spPr bwMode="auto">
              <a:xfrm>
                <a:off x="2018" y="482"/>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&lt;&lt;Interface&gt;&gt;</a:t>
                </a:r>
                <a:br>
                  <a:rPr lang="en-US" altLang="zh-CN" sz="1600">
                    <a:solidFill>
                      <a:srgbClr val="000000"/>
                    </a:solidFill>
                  </a:rPr>
                </a:br>
                <a:r>
                  <a:rPr lang="en-US" altLang="zh-CN" sz="1600">
                    <a:solidFill>
                      <a:srgbClr val="000000"/>
                    </a:solidFill>
                  </a:rPr>
                  <a:t>ModemVisitor</a:t>
                </a:r>
              </a:p>
            </p:txBody>
          </p:sp>
          <p:sp>
            <p:nvSpPr>
              <p:cNvPr id="206869" name="Rectangle 62"/>
              <p:cNvSpPr>
                <a:spLocks noChangeArrowheads="1"/>
              </p:cNvSpPr>
              <p:nvPr/>
            </p:nvSpPr>
            <p:spPr bwMode="auto">
              <a:xfrm>
                <a:off x="2018" y="891"/>
                <a:ext cx="1043" cy="8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+visit(Hayes)</a:t>
                </a:r>
                <a:br>
                  <a:rPr lang="en-US" altLang="zh-CN" sz="1600">
                    <a:solidFill>
                      <a:srgbClr val="000000"/>
                    </a:solidFill>
                  </a:rPr>
                </a:br>
                <a:r>
                  <a:rPr lang="en-US" altLang="zh-CN" sz="1600">
                    <a:solidFill>
                      <a:srgbClr val="000000"/>
                    </a:solidFill>
                  </a:rPr>
                  <a:t>+visit(Zoom)</a:t>
                </a:r>
              </a:p>
              <a:p>
                <a:pPr eaLnBrk="1" hangingPunct="1"/>
                <a:r>
                  <a:rPr lang="en-US" altLang="zh-CN" sz="1600">
                    <a:solidFill>
                      <a:srgbClr val="000000"/>
                    </a:solidFill>
                  </a:rPr>
                  <a:t>+visit(Ernie)</a:t>
                </a:r>
              </a:p>
            </p:txBody>
          </p:sp>
        </p:grpSp>
        <p:sp>
          <p:nvSpPr>
            <p:cNvPr id="206854" name="Text Box 76"/>
            <p:cNvSpPr txBox="1">
              <a:spLocks noChangeArrowheads="1"/>
            </p:cNvSpPr>
            <p:nvPr/>
          </p:nvSpPr>
          <p:spPr bwMode="auto">
            <a:xfrm>
              <a:off x="2517" y="2840"/>
              <a:ext cx="1225" cy="3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sz="1600">
                  <a:solidFill>
                    <a:srgbClr val="000000"/>
                  </a:solidFill>
                </a:rPr>
                <a:t>UnixModemConfigurator</a:t>
              </a:r>
            </a:p>
          </p:txBody>
        </p:sp>
        <p:grpSp>
          <p:nvGrpSpPr>
            <p:cNvPr id="206855" name="Group 81"/>
            <p:cNvGrpSpPr>
              <a:grpSpLocks/>
            </p:cNvGrpSpPr>
            <p:nvPr/>
          </p:nvGrpSpPr>
          <p:grpSpPr bwMode="auto">
            <a:xfrm>
              <a:off x="2880" y="2523"/>
              <a:ext cx="136" cy="272"/>
              <a:chOff x="703" y="1207"/>
              <a:chExt cx="90" cy="363"/>
            </a:xfrm>
          </p:grpSpPr>
          <p:sp>
            <p:nvSpPr>
              <p:cNvPr id="206866" name="AutoShape 82"/>
              <p:cNvSpPr>
                <a:spLocks noChangeArrowheads="1"/>
              </p:cNvSpPr>
              <p:nvPr/>
            </p:nvSpPr>
            <p:spPr bwMode="auto">
              <a:xfrm>
                <a:off x="703" y="1207"/>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600">
                  <a:solidFill>
                    <a:srgbClr val="000000"/>
                  </a:solidFill>
                </a:endParaRPr>
              </a:p>
            </p:txBody>
          </p:sp>
          <p:sp>
            <p:nvSpPr>
              <p:cNvPr id="206867" name="Line 83"/>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6856" name="Rectangle 87"/>
            <p:cNvSpPr>
              <a:spLocks noChangeArrowheads="1"/>
            </p:cNvSpPr>
            <p:nvPr/>
          </p:nvSpPr>
          <p:spPr bwMode="auto">
            <a:xfrm>
              <a:off x="703" y="3612"/>
              <a:ext cx="2404"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Public void accept (ModemVisitor v) { v.visit(this) }</a:t>
              </a:r>
            </a:p>
          </p:txBody>
        </p:sp>
        <p:sp>
          <p:nvSpPr>
            <p:cNvPr id="206857" name="Line 88"/>
            <p:cNvSpPr>
              <a:spLocks noChangeShapeType="1"/>
            </p:cNvSpPr>
            <p:nvPr/>
          </p:nvSpPr>
          <p:spPr bwMode="auto">
            <a:xfrm flipH="1" flipV="1">
              <a:off x="793" y="3249"/>
              <a:ext cx="409" cy="363"/>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6858" name="Line 90"/>
            <p:cNvSpPr>
              <a:spLocks noChangeShapeType="1"/>
            </p:cNvSpPr>
            <p:nvPr/>
          </p:nvSpPr>
          <p:spPr bwMode="auto">
            <a:xfrm>
              <a:off x="476" y="3475"/>
              <a:ext cx="186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6859" name="Line 91"/>
            <p:cNvSpPr>
              <a:spLocks noChangeShapeType="1"/>
            </p:cNvSpPr>
            <p:nvPr/>
          </p:nvSpPr>
          <p:spPr bwMode="auto">
            <a:xfrm flipV="1">
              <a:off x="2336" y="2523"/>
              <a:ext cx="0" cy="95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6860" name="Line 92"/>
            <p:cNvSpPr>
              <a:spLocks noChangeShapeType="1"/>
            </p:cNvSpPr>
            <p:nvPr/>
          </p:nvSpPr>
          <p:spPr bwMode="auto">
            <a:xfrm flipV="1">
              <a:off x="476" y="3294"/>
              <a:ext cx="0" cy="181"/>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06861" name="Line 93"/>
            <p:cNvSpPr>
              <a:spLocks noChangeShapeType="1"/>
            </p:cNvSpPr>
            <p:nvPr/>
          </p:nvSpPr>
          <p:spPr bwMode="auto">
            <a:xfrm flipV="1">
              <a:off x="1156" y="3294"/>
              <a:ext cx="0" cy="181"/>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06862" name="Line 94"/>
            <p:cNvSpPr>
              <a:spLocks noChangeShapeType="1"/>
            </p:cNvSpPr>
            <p:nvPr/>
          </p:nvSpPr>
          <p:spPr bwMode="auto">
            <a:xfrm flipV="1">
              <a:off x="1837" y="3294"/>
              <a:ext cx="0" cy="181"/>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06863" name="Line 95"/>
            <p:cNvSpPr>
              <a:spLocks noChangeShapeType="1"/>
            </p:cNvSpPr>
            <p:nvPr/>
          </p:nvSpPr>
          <p:spPr bwMode="auto">
            <a:xfrm>
              <a:off x="1655" y="1752"/>
              <a:ext cx="454" cy="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06864" name="Line 96"/>
            <p:cNvSpPr>
              <a:spLocks noChangeShapeType="1"/>
            </p:cNvSpPr>
            <p:nvPr/>
          </p:nvSpPr>
          <p:spPr bwMode="auto">
            <a:xfrm flipH="1" flipV="1">
              <a:off x="1429" y="3249"/>
              <a:ext cx="272" cy="363"/>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6865" name="Line 97"/>
            <p:cNvSpPr>
              <a:spLocks noChangeShapeType="1"/>
            </p:cNvSpPr>
            <p:nvPr/>
          </p:nvSpPr>
          <p:spPr bwMode="auto">
            <a:xfrm flipH="1" flipV="1">
              <a:off x="2154" y="3113"/>
              <a:ext cx="681" cy="45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62754720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2"/>
          <p:cNvSpPr>
            <a:spLocks noGrp="1" noChangeArrowheads="1"/>
          </p:cNvSpPr>
          <p:nvPr>
            <p:ph type="title"/>
          </p:nvPr>
        </p:nvSpPr>
        <p:spPr>
          <a:xfrm>
            <a:off x="0" y="0"/>
            <a:ext cx="9144000" cy="714375"/>
          </a:xfrm>
        </p:spPr>
        <p:txBody>
          <a:bodyPr/>
          <a:lstStyle/>
          <a:p>
            <a:r>
              <a:rPr lang="en-US" altLang="zh-CN">
                <a:solidFill>
                  <a:srgbClr val="000000"/>
                </a:solidFill>
              </a:rPr>
              <a:t>Visitor Pattern – Modem example</a:t>
            </a:r>
          </a:p>
        </p:txBody>
      </p:sp>
      <p:sp>
        <p:nvSpPr>
          <p:cNvPr id="208898" name="Text Box 3"/>
          <p:cNvSpPr txBox="1">
            <a:spLocks noChangeArrowheads="1"/>
          </p:cNvSpPr>
          <p:nvPr/>
        </p:nvSpPr>
        <p:spPr bwMode="auto">
          <a:xfrm>
            <a:off x="179388" y="692150"/>
            <a:ext cx="8713787"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Client Code:</a:t>
            </a:r>
            <a:br>
              <a:rPr lang="en-US" altLang="zh-CN" sz="1600">
                <a:solidFill>
                  <a:srgbClr val="000000"/>
                </a:solidFill>
              </a:rPr>
            </a:br>
            <a:r>
              <a:rPr lang="en-US" altLang="zh-CN" sz="1600">
                <a:solidFill>
                  <a:srgbClr val="000000"/>
                </a:solidFill>
              </a:rPr>
              <a:t>  v = new UnixModemConfigurator();   h = new HayesModem();  h.accept(v);</a:t>
            </a:r>
          </a:p>
          <a:p>
            <a:pPr eaLnBrk="1" hangingPunct="1"/>
            <a:r>
              <a:rPr lang="en-US" altLang="zh-CN" sz="1600">
                <a:solidFill>
                  <a:srgbClr val="000000"/>
                </a:solidFill>
              </a:rPr>
              <a:t>  z = new ZoomModem();  z.accept(v);  e = new ErnieModem();   e.accept();</a:t>
            </a:r>
          </a:p>
        </p:txBody>
      </p:sp>
      <p:sp>
        <p:nvSpPr>
          <p:cNvPr id="208899" name="Text Box 4"/>
          <p:cNvSpPr txBox="1">
            <a:spLocks noChangeArrowheads="1"/>
          </p:cNvSpPr>
          <p:nvPr/>
        </p:nvSpPr>
        <p:spPr bwMode="auto">
          <a:xfrm>
            <a:off x="0" y="1773238"/>
            <a:ext cx="878522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public interface Modem {  </a:t>
            </a:r>
            <a:br>
              <a:rPr lang="en-US" altLang="zh-CN" sz="1600">
                <a:solidFill>
                  <a:srgbClr val="000000"/>
                </a:solidFill>
              </a:rPr>
            </a:br>
            <a:r>
              <a:rPr lang="en-US" altLang="zh-CN" sz="1600">
                <a:solidFill>
                  <a:srgbClr val="000000"/>
                </a:solidFill>
              </a:rPr>
              <a:t>    public void dial(String pno); public void hangup(); public void send(char c);</a:t>
            </a:r>
          </a:p>
          <a:p>
            <a:pPr eaLnBrk="1" hangingPunct="1"/>
            <a:r>
              <a:rPr lang="en-US" altLang="zh-CN" sz="1600">
                <a:solidFill>
                  <a:srgbClr val="000000"/>
                </a:solidFill>
              </a:rPr>
              <a:t>    public char recv();    public void accept (ModemVisitor   v);    }; </a:t>
            </a:r>
          </a:p>
        </p:txBody>
      </p:sp>
      <p:sp>
        <p:nvSpPr>
          <p:cNvPr id="208900" name="Text Box 6"/>
          <p:cNvSpPr txBox="1">
            <a:spLocks noChangeArrowheads="1"/>
          </p:cNvSpPr>
          <p:nvPr/>
        </p:nvSpPr>
        <p:spPr bwMode="auto">
          <a:xfrm>
            <a:off x="0" y="2708275"/>
            <a:ext cx="8785225" cy="835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public interface ModemVisitor {  </a:t>
            </a:r>
            <a:br>
              <a:rPr lang="en-US" altLang="zh-CN" sz="1600">
                <a:solidFill>
                  <a:srgbClr val="000000"/>
                </a:solidFill>
              </a:rPr>
            </a:br>
            <a:r>
              <a:rPr lang="en-US" altLang="zh-CN" sz="1600">
                <a:solidFill>
                  <a:srgbClr val="000000"/>
                </a:solidFill>
              </a:rPr>
              <a:t>    public void visit (HayesModem modem);  public void visit (ZoomModem modem);</a:t>
            </a:r>
          </a:p>
          <a:p>
            <a:pPr eaLnBrk="1" hangingPunct="1"/>
            <a:r>
              <a:rPr lang="en-US" altLang="zh-CN" sz="1600">
                <a:solidFill>
                  <a:srgbClr val="000000"/>
                </a:solidFill>
              </a:rPr>
              <a:t>    public void visit (ErnieModem modem);      }; </a:t>
            </a:r>
          </a:p>
        </p:txBody>
      </p:sp>
      <p:sp>
        <p:nvSpPr>
          <p:cNvPr id="208901" name="Text Box 7"/>
          <p:cNvSpPr txBox="1">
            <a:spLocks noChangeArrowheads="1"/>
          </p:cNvSpPr>
          <p:nvPr/>
        </p:nvSpPr>
        <p:spPr bwMode="auto">
          <a:xfrm>
            <a:off x="0" y="3644900"/>
            <a:ext cx="8785225" cy="1323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public class HayesModem implements Modem {  </a:t>
            </a:r>
            <a:br>
              <a:rPr lang="en-US" altLang="zh-CN" sz="1600">
                <a:solidFill>
                  <a:srgbClr val="000000"/>
                </a:solidFill>
              </a:rPr>
            </a:br>
            <a:r>
              <a:rPr lang="en-US" altLang="zh-CN" sz="1600">
                <a:solidFill>
                  <a:srgbClr val="000000"/>
                </a:solidFill>
              </a:rPr>
              <a:t>  public void dial(String pno){}; public void hangup(){}; public void send(char c){};</a:t>
            </a:r>
          </a:p>
          <a:p>
            <a:pPr eaLnBrk="1" hangingPunct="1"/>
            <a:r>
              <a:rPr lang="en-US" altLang="zh-CN" sz="1600">
                <a:solidFill>
                  <a:srgbClr val="000000"/>
                </a:solidFill>
              </a:rPr>
              <a:t>  public char recv(){return 0};  </a:t>
            </a:r>
          </a:p>
          <a:p>
            <a:pPr eaLnBrk="1" hangingPunct="1"/>
            <a:r>
              <a:rPr lang="en-US" altLang="zh-CN" sz="1600">
                <a:solidFill>
                  <a:srgbClr val="000000"/>
                </a:solidFill>
              </a:rPr>
              <a:t>  public void accept (ModemVisit v) {v.visit(this); </a:t>
            </a:r>
          </a:p>
          <a:p>
            <a:pPr eaLnBrk="1" hangingPunct="1"/>
            <a:r>
              <a:rPr lang="en-US" altLang="zh-CN" sz="1600">
                <a:solidFill>
                  <a:srgbClr val="000000"/>
                </a:solidFill>
              </a:rPr>
              <a:t> String  configurationString =null;    }; </a:t>
            </a:r>
          </a:p>
        </p:txBody>
      </p:sp>
      <p:sp>
        <p:nvSpPr>
          <p:cNvPr id="208902" name="Text Box 8"/>
          <p:cNvSpPr txBox="1">
            <a:spLocks noChangeArrowheads="1"/>
          </p:cNvSpPr>
          <p:nvPr/>
        </p:nvSpPr>
        <p:spPr bwMode="auto">
          <a:xfrm>
            <a:off x="0" y="5084763"/>
            <a:ext cx="8785225" cy="1323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public class ZoomModem implements Modem {  </a:t>
            </a:r>
            <a:br>
              <a:rPr lang="en-US" altLang="zh-CN" sz="1600">
                <a:solidFill>
                  <a:srgbClr val="000000"/>
                </a:solidFill>
              </a:rPr>
            </a:br>
            <a:r>
              <a:rPr lang="en-US" altLang="zh-CN" sz="1600">
                <a:solidFill>
                  <a:srgbClr val="000000"/>
                </a:solidFill>
              </a:rPr>
              <a:t>  public void dial(String pno){};        public void hangup(){}; public void send(char c){};</a:t>
            </a:r>
          </a:p>
          <a:p>
            <a:pPr eaLnBrk="1" hangingPunct="1"/>
            <a:r>
              <a:rPr lang="en-US" altLang="zh-CN" sz="1600">
                <a:solidFill>
                  <a:srgbClr val="000000"/>
                </a:solidFill>
              </a:rPr>
              <a:t>  public char recv(){return 0};  </a:t>
            </a:r>
          </a:p>
          <a:p>
            <a:pPr eaLnBrk="1" hangingPunct="1"/>
            <a:r>
              <a:rPr lang="en-US" altLang="zh-CN" sz="1600">
                <a:solidFill>
                  <a:srgbClr val="000000"/>
                </a:solidFill>
              </a:rPr>
              <a:t>  public void accept (ModemVisit v) {v.visit(this); </a:t>
            </a:r>
          </a:p>
          <a:p>
            <a:pPr eaLnBrk="1" hangingPunct="1"/>
            <a:r>
              <a:rPr lang="en-US" altLang="zh-CN" sz="1600">
                <a:solidFill>
                  <a:srgbClr val="000000"/>
                </a:solidFill>
              </a:rPr>
              <a:t>                                   int configurationValue = 0; }; </a:t>
            </a:r>
          </a:p>
        </p:txBody>
      </p:sp>
    </p:spTree>
    <p:extLst>
      <p:ext uri="{BB962C8B-B14F-4D97-AF65-F5344CB8AC3E}">
        <p14:creationId xmlns:p14="http://schemas.microsoft.com/office/powerpoint/2010/main" val="8171291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Grp="1" noChangeArrowheads="1"/>
          </p:cNvSpPr>
          <p:nvPr>
            <p:ph type="title"/>
          </p:nvPr>
        </p:nvSpPr>
        <p:spPr>
          <a:xfrm>
            <a:off x="0" y="0"/>
            <a:ext cx="9144000" cy="714375"/>
          </a:xfrm>
        </p:spPr>
        <p:txBody>
          <a:bodyPr/>
          <a:lstStyle/>
          <a:p>
            <a:r>
              <a:rPr lang="en-US" altLang="zh-CN">
                <a:solidFill>
                  <a:srgbClr val="000000"/>
                </a:solidFill>
              </a:rPr>
              <a:t>Visitor Pattern – Modem example</a:t>
            </a:r>
          </a:p>
        </p:txBody>
      </p:sp>
      <p:sp>
        <p:nvSpPr>
          <p:cNvPr id="210946" name="Text Box 5"/>
          <p:cNvSpPr txBox="1">
            <a:spLocks noChangeArrowheads="1"/>
          </p:cNvSpPr>
          <p:nvPr/>
        </p:nvSpPr>
        <p:spPr bwMode="auto">
          <a:xfrm>
            <a:off x="0" y="3286125"/>
            <a:ext cx="8785225" cy="2308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public UnixModemConfigurator  implements  ModemVisitor {  </a:t>
            </a:r>
            <a:br>
              <a:rPr lang="en-US" altLang="zh-CN">
                <a:solidFill>
                  <a:srgbClr val="000000"/>
                </a:solidFill>
              </a:rPr>
            </a:br>
            <a:r>
              <a:rPr lang="en-US" altLang="zh-CN">
                <a:solidFill>
                  <a:srgbClr val="000000"/>
                </a:solidFill>
              </a:rPr>
              <a:t>    public void visit (HayesModem m) {m.configrationString = “$s1=4$D=3” }; </a:t>
            </a:r>
          </a:p>
          <a:p>
            <a:pPr eaLnBrk="1" hangingPunct="1"/>
            <a:r>
              <a:rPr lang="en-US" altLang="zh-CN">
                <a:solidFill>
                  <a:srgbClr val="000000"/>
                </a:solidFill>
              </a:rPr>
              <a:t>    public void visit (ZoomModem m) {m.configrationValue = 42 }; </a:t>
            </a:r>
          </a:p>
          <a:p>
            <a:pPr eaLnBrk="1" hangingPunct="1"/>
            <a:r>
              <a:rPr lang="en-US" altLang="zh-CN">
                <a:solidFill>
                  <a:srgbClr val="000000"/>
                </a:solidFill>
              </a:rPr>
              <a:t>    public void visit (ErnieModem m) {m.internalPattern =“c is too slow” }}</a:t>
            </a:r>
          </a:p>
          <a:p>
            <a:pPr eaLnBrk="1" hangingPunct="1"/>
            <a:r>
              <a:rPr lang="en-US" altLang="zh-CN">
                <a:solidFill>
                  <a:srgbClr val="000000"/>
                </a:solidFill>
              </a:rPr>
              <a:t>}; </a:t>
            </a:r>
          </a:p>
        </p:txBody>
      </p:sp>
      <p:sp>
        <p:nvSpPr>
          <p:cNvPr id="210947" name="Text Box 7"/>
          <p:cNvSpPr txBox="1">
            <a:spLocks noChangeArrowheads="1"/>
          </p:cNvSpPr>
          <p:nvPr/>
        </p:nvSpPr>
        <p:spPr bwMode="auto">
          <a:xfrm>
            <a:off x="0" y="692150"/>
            <a:ext cx="8785225" cy="2308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public class ErnieModem implements Modem {  </a:t>
            </a:r>
            <a:br>
              <a:rPr lang="en-US" altLang="zh-CN">
                <a:solidFill>
                  <a:srgbClr val="000000"/>
                </a:solidFill>
              </a:rPr>
            </a:br>
            <a:r>
              <a:rPr lang="en-US" altLang="zh-CN">
                <a:solidFill>
                  <a:srgbClr val="000000"/>
                </a:solidFill>
              </a:rPr>
              <a:t>  public void dial(String pno){};        public void hangup(){}; public void send(char c){};</a:t>
            </a:r>
          </a:p>
          <a:p>
            <a:pPr eaLnBrk="1" hangingPunct="1"/>
            <a:r>
              <a:rPr lang="en-US" altLang="zh-CN">
                <a:solidFill>
                  <a:srgbClr val="000000"/>
                </a:solidFill>
              </a:rPr>
              <a:t>  public char recv(){return 0};   public void accept (ModemVisit v) {v.visit(this); </a:t>
            </a:r>
          </a:p>
          <a:p>
            <a:pPr eaLnBrk="1" hangingPunct="1"/>
            <a:r>
              <a:rPr lang="en-US" altLang="zh-CN">
                <a:solidFill>
                  <a:srgbClr val="000000"/>
                </a:solidFill>
              </a:rPr>
              <a:t> String internalPattern = null; }; </a:t>
            </a:r>
          </a:p>
        </p:txBody>
      </p:sp>
    </p:spTree>
    <p:extLst>
      <p:ext uri="{BB962C8B-B14F-4D97-AF65-F5344CB8AC3E}">
        <p14:creationId xmlns:p14="http://schemas.microsoft.com/office/powerpoint/2010/main" val="953786845"/>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p:cNvSpPr>
            <a:spLocks noGrp="1" noChangeArrowheads="1"/>
          </p:cNvSpPr>
          <p:nvPr>
            <p:ph type="title"/>
          </p:nvPr>
        </p:nvSpPr>
        <p:spPr>
          <a:xfrm>
            <a:off x="0" y="0"/>
            <a:ext cx="9075738" cy="714375"/>
          </a:xfrm>
        </p:spPr>
        <p:txBody>
          <a:bodyPr/>
          <a:lstStyle/>
          <a:p>
            <a:r>
              <a:rPr lang="en-US" altLang="zh-CN" dirty="0">
                <a:solidFill>
                  <a:srgbClr val="000000"/>
                </a:solidFill>
              </a:rPr>
              <a:t>Visitor Pattern </a:t>
            </a:r>
            <a:r>
              <a:rPr lang="en-US" altLang="zh-CN" sz="2400" dirty="0">
                <a:solidFill>
                  <a:srgbClr val="000000"/>
                </a:solidFill>
              </a:rPr>
              <a:t>– A cyclic Visitor Modem example</a:t>
            </a:r>
          </a:p>
        </p:txBody>
      </p:sp>
      <p:sp>
        <p:nvSpPr>
          <p:cNvPr id="212994" name="Rectangle 3"/>
          <p:cNvSpPr>
            <a:spLocks noGrp="1" noChangeArrowheads="1"/>
          </p:cNvSpPr>
          <p:nvPr>
            <p:ph idx="1"/>
          </p:nvPr>
        </p:nvSpPr>
        <p:spPr bwMode="auto">
          <a:xfrm>
            <a:off x="0" y="765175"/>
            <a:ext cx="9144000" cy="1368425"/>
          </a:xfrm>
        </p:spPr>
        <p:txBody>
          <a:bodyPr wrap="square" numCol="1" anchor="t" anchorCtr="0" compatLnSpc="1">
            <a:prstTxWarp prst="textNoShape">
              <a:avLst/>
            </a:prstTxWarp>
          </a:bodyPr>
          <a:lstStyle/>
          <a:p>
            <a:pPr marL="463550" indent="-463550"/>
            <a:r>
              <a:rPr lang="en-US" altLang="zh-CN" sz="2000" b="1" dirty="0">
                <a:solidFill>
                  <a:srgbClr val="000000"/>
                </a:solidFill>
              </a:rPr>
              <a:t>There is a cycle of dependencies that ties all the visited derivatives (all the Modems) together.</a:t>
            </a:r>
          </a:p>
        </p:txBody>
      </p:sp>
      <p:sp>
        <p:nvSpPr>
          <p:cNvPr id="212995" name="Rectangle 26"/>
          <p:cNvSpPr>
            <a:spLocks noChangeArrowheads="1"/>
          </p:cNvSpPr>
          <p:nvPr/>
        </p:nvSpPr>
        <p:spPr bwMode="auto">
          <a:xfrm>
            <a:off x="0" y="1916113"/>
            <a:ext cx="3132138" cy="158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Public void accept (ModemVisitor v){</a:t>
            </a:r>
          </a:p>
          <a:p>
            <a:pPr eaLnBrk="1" hangingPunct="1"/>
            <a:r>
              <a:rPr lang="en-US" altLang="zh-CN" sz="1600">
                <a:solidFill>
                  <a:srgbClr val="000000"/>
                </a:solidFill>
              </a:rPr>
              <a:t>  try {</a:t>
            </a:r>
          </a:p>
          <a:p>
            <a:pPr eaLnBrk="1" hangingPunct="1"/>
            <a:r>
              <a:rPr lang="en-US" altLang="zh-CN" sz="1600">
                <a:solidFill>
                  <a:srgbClr val="000000"/>
                </a:solidFill>
              </a:rPr>
              <a:t>    HayesVisitor hv = (HayesVisitor) v;</a:t>
            </a:r>
          </a:p>
          <a:p>
            <a:pPr eaLnBrk="1" hangingPunct="1"/>
            <a:r>
              <a:rPr lang="en-US" altLang="zh-CN" sz="1600">
                <a:solidFill>
                  <a:srgbClr val="000000"/>
                </a:solidFill>
              </a:rPr>
              <a:t>    hv.visit(this);</a:t>
            </a:r>
          </a:p>
          <a:p>
            <a:pPr eaLnBrk="1" hangingPunct="1"/>
            <a:r>
              <a:rPr lang="en-US" altLang="zh-CN" sz="1600">
                <a:solidFill>
                  <a:srgbClr val="000000"/>
                </a:solidFill>
              </a:rPr>
              <a:t>  } catch (ClassCastException) {}</a:t>
            </a:r>
          </a:p>
          <a:p>
            <a:pPr eaLnBrk="1" hangingPunct="1"/>
            <a:r>
              <a:rPr lang="en-US" altLang="zh-CN" sz="1600">
                <a:solidFill>
                  <a:srgbClr val="000000"/>
                </a:solidFill>
              </a:rPr>
              <a:t>}</a:t>
            </a:r>
          </a:p>
        </p:txBody>
      </p:sp>
      <p:sp>
        <p:nvSpPr>
          <p:cNvPr id="212996" name="Line 27"/>
          <p:cNvSpPr>
            <a:spLocks noChangeShapeType="1"/>
          </p:cNvSpPr>
          <p:nvPr/>
        </p:nvSpPr>
        <p:spPr bwMode="auto">
          <a:xfrm flipH="1" flipV="1">
            <a:off x="2268538" y="3500438"/>
            <a:ext cx="647700" cy="865187"/>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2997" name="Group 58"/>
          <p:cNvGrpSpPr>
            <a:grpSpLocks/>
          </p:cNvGrpSpPr>
          <p:nvPr/>
        </p:nvGrpSpPr>
        <p:grpSpPr bwMode="auto">
          <a:xfrm>
            <a:off x="1692275" y="2205038"/>
            <a:ext cx="6048375" cy="4322762"/>
            <a:chOff x="295" y="1343"/>
            <a:chExt cx="3810" cy="2723"/>
          </a:xfrm>
        </p:grpSpPr>
        <p:grpSp>
          <p:nvGrpSpPr>
            <p:cNvPr id="213001" name="Group 5"/>
            <p:cNvGrpSpPr>
              <a:grpSpLocks/>
            </p:cNvGrpSpPr>
            <p:nvPr/>
          </p:nvGrpSpPr>
          <p:grpSpPr bwMode="auto">
            <a:xfrm>
              <a:off x="930" y="1343"/>
              <a:ext cx="2022" cy="1782"/>
              <a:chOff x="158" y="1525"/>
              <a:chExt cx="2022" cy="1782"/>
            </a:xfrm>
          </p:grpSpPr>
          <p:grpSp>
            <p:nvGrpSpPr>
              <p:cNvPr id="213031" name="Group 6"/>
              <p:cNvGrpSpPr>
                <a:grpSpLocks/>
              </p:cNvGrpSpPr>
              <p:nvPr/>
            </p:nvGrpSpPr>
            <p:grpSpPr bwMode="auto">
              <a:xfrm>
                <a:off x="521" y="1525"/>
                <a:ext cx="1134" cy="1134"/>
                <a:chOff x="3288" y="1071"/>
                <a:chExt cx="1134" cy="1134"/>
              </a:xfrm>
            </p:grpSpPr>
            <p:sp>
              <p:nvSpPr>
                <p:cNvPr id="213042" name="Rectangle 7"/>
                <p:cNvSpPr>
                  <a:spLocks noChangeArrowheads="1"/>
                </p:cNvSpPr>
                <p:nvPr/>
              </p:nvSpPr>
              <p:spPr bwMode="auto">
                <a:xfrm>
                  <a:off x="3288" y="1071"/>
                  <a:ext cx="1134" cy="5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&lt;&lt;interface&gt;&gt;</a:t>
                  </a:r>
                  <a:br>
                    <a:rPr lang="en-US" altLang="zh-CN" sz="1600">
                      <a:solidFill>
                        <a:srgbClr val="000000"/>
                      </a:solidFill>
                    </a:rPr>
                  </a:br>
                  <a:r>
                    <a:rPr lang="en-US" altLang="zh-CN" sz="1600">
                      <a:solidFill>
                        <a:srgbClr val="000000"/>
                      </a:solidFill>
                    </a:rPr>
                    <a:t>Modem</a:t>
                  </a:r>
                </a:p>
              </p:txBody>
            </p:sp>
            <p:sp>
              <p:nvSpPr>
                <p:cNvPr id="213043" name="Rectangle 8"/>
                <p:cNvSpPr>
                  <a:spLocks noChangeArrowheads="1"/>
                </p:cNvSpPr>
                <p:nvPr/>
              </p:nvSpPr>
              <p:spPr bwMode="auto">
                <a:xfrm>
                  <a:off x="3288" y="1571"/>
                  <a:ext cx="1134" cy="6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+dial</a:t>
                  </a:r>
                  <a:br>
                    <a:rPr lang="en-US" altLang="zh-CN" sz="1600">
                      <a:solidFill>
                        <a:srgbClr val="000000"/>
                      </a:solidFill>
                    </a:rPr>
                  </a:br>
                  <a:r>
                    <a:rPr lang="en-US" altLang="zh-CN" sz="1600">
                      <a:solidFill>
                        <a:srgbClr val="000000"/>
                      </a:solidFill>
                    </a:rPr>
                    <a:t>+hangup</a:t>
                  </a:r>
                  <a:br>
                    <a:rPr lang="en-US" altLang="zh-CN" sz="1600">
                      <a:solidFill>
                        <a:srgbClr val="000000"/>
                      </a:solidFill>
                    </a:rPr>
                  </a:br>
                  <a:r>
                    <a:rPr lang="en-US" altLang="zh-CN" sz="1600">
                      <a:solidFill>
                        <a:srgbClr val="000000"/>
                      </a:solidFill>
                    </a:rPr>
                    <a:t>+send</a:t>
                  </a:r>
                  <a:br>
                    <a:rPr lang="en-US" altLang="zh-CN" sz="1600">
                      <a:solidFill>
                        <a:srgbClr val="000000"/>
                      </a:solidFill>
                    </a:rPr>
                  </a:br>
                  <a:r>
                    <a:rPr lang="en-US" altLang="zh-CN" sz="1600">
                      <a:solidFill>
                        <a:srgbClr val="000000"/>
                      </a:solidFill>
                    </a:rPr>
                    <a:t>+receive</a:t>
                  </a:r>
                </a:p>
              </p:txBody>
            </p:sp>
          </p:grpSp>
          <p:grpSp>
            <p:nvGrpSpPr>
              <p:cNvPr id="213032" name="Group 9"/>
              <p:cNvGrpSpPr>
                <a:grpSpLocks/>
              </p:cNvGrpSpPr>
              <p:nvPr/>
            </p:nvGrpSpPr>
            <p:grpSpPr bwMode="auto">
              <a:xfrm>
                <a:off x="1031" y="2659"/>
                <a:ext cx="115" cy="128"/>
                <a:chOff x="703" y="1207"/>
                <a:chExt cx="90" cy="363"/>
              </a:xfrm>
            </p:grpSpPr>
            <p:sp>
              <p:nvSpPr>
                <p:cNvPr id="213040" name="AutoShape 10"/>
                <p:cNvSpPr>
                  <a:spLocks noChangeArrowheads="1"/>
                </p:cNvSpPr>
                <p:nvPr/>
              </p:nvSpPr>
              <p:spPr bwMode="auto">
                <a:xfrm>
                  <a:off x="703" y="1207"/>
                  <a:ext cx="90" cy="91"/>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600">
                    <a:solidFill>
                      <a:srgbClr val="000000"/>
                    </a:solidFill>
                  </a:endParaRPr>
                </a:p>
              </p:txBody>
            </p:sp>
            <p:sp>
              <p:nvSpPr>
                <p:cNvPr id="213041" name="Line 11"/>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033" name="Rectangle 12"/>
              <p:cNvSpPr>
                <a:spLocks noChangeArrowheads="1"/>
              </p:cNvSpPr>
              <p:nvPr/>
            </p:nvSpPr>
            <p:spPr bwMode="auto">
              <a:xfrm>
                <a:off x="158" y="2891"/>
                <a:ext cx="614"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Hayes </a:t>
                </a:r>
              </a:p>
            </p:txBody>
          </p:sp>
          <p:sp>
            <p:nvSpPr>
              <p:cNvPr id="213034" name="Rectangle 13"/>
              <p:cNvSpPr>
                <a:spLocks noChangeArrowheads="1"/>
              </p:cNvSpPr>
              <p:nvPr/>
            </p:nvSpPr>
            <p:spPr bwMode="auto">
              <a:xfrm>
                <a:off x="839" y="2886"/>
                <a:ext cx="614"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Zoom</a:t>
                </a:r>
              </a:p>
            </p:txBody>
          </p:sp>
          <p:sp>
            <p:nvSpPr>
              <p:cNvPr id="213035" name="Rectangle 14"/>
              <p:cNvSpPr>
                <a:spLocks noChangeArrowheads="1"/>
              </p:cNvSpPr>
              <p:nvPr/>
            </p:nvSpPr>
            <p:spPr bwMode="auto">
              <a:xfrm>
                <a:off x="1565" y="2886"/>
                <a:ext cx="615"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Ernie</a:t>
                </a:r>
              </a:p>
            </p:txBody>
          </p:sp>
          <p:sp>
            <p:nvSpPr>
              <p:cNvPr id="213036" name="Line 15"/>
              <p:cNvSpPr>
                <a:spLocks noChangeShapeType="1"/>
              </p:cNvSpPr>
              <p:nvPr/>
            </p:nvSpPr>
            <p:spPr bwMode="auto">
              <a:xfrm>
                <a:off x="464" y="2795"/>
                <a:ext cx="14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037" name="Line 16"/>
              <p:cNvSpPr>
                <a:spLocks noChangeShapeType="1"/>
              </p:cNvSpPr>
              <p:nvPr/>
            </p:nvSpPr>
            <p:spPr bwMode="auto">
              <a:xfrm>
                <a:off x="464" y="2795"/>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038" name="Line 17"/>
              <p:cNvSpPr>
                <a:spLocks noChangeShapeType="1"/>
              </p:cNvSpPr>
              <p:nvPr/>
            </p:nvSpPr>
            <p:spPr bwMode="auto">
              <a:xfrm>
                <a:off x="1882" y="2795"/>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039" name="Line 18"/>
              <p:cNvSpPr>
                <a:spLocks noChangeShapeType="1"/>
              </p:cNvSpPr>
              <p:nvPr/>
            </p:nvSpPr>
            <p:spPr bwMode="auto">
              <a:xfrm>
                <a:off x="1202" y="2795"/>
                <a:ext cx="0"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002" name="Rectangle 20"/>
            <p:cNvSpPr>
              <a:spLocks noChangeArrowheads="1"/>
            </p:cNvSpPr>
            <p:nvPr/>
          </p:nvSpPr>
          <p:spPr bwMode="auto">
            <a:xfrm>
              <a:off x="2880" y="1389"/>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&lt;&lt;degenerate&gt;&gt;</a:t>
              </a:r>
              <a:br>
                <a:rPr lang="en-US" altLang="zh-CN" sz="1600">
                  <a:solidFill>
                    <a:srgbClr val="000000"/>
                  </a:solidFill>
                </a:rPr>
              </a:br>
              <a:r>
                <a:rPr lang="en-US" altLang="zh-CN" sz="1600">
                  <a:solidFill>
                    <a:srgbClr val="000000"/>
                  </a:solidFill>
                </a:rPr>
                <a:t>ModemVisitor</a:t>
              </a:r>
            </a:p>
          </p:txBody>
        </p:sp>
        <p:sp>
          <p:nvSpPr>
            <p:cNvPr id="213003" name="Text Box 22"/>
            <p:cNvSpPr txBox="1">
              <a:spLocks noChangeArrowheads="1"/>
            </p:cNvSpPr>
            <p:nvPr/>
          </p:nvSpPr>
          <p:spPr bwMode="auto">
            <a:xfrm>
              <a:off x="2880" y="2160"/>
              <a:ext cx="1225" cy="3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sz="1600">
                  <a:solidFill>
                    <a:srgbClr val="000000"/>
                  </a:solidFill>
                </a:rPr>
                <a:t>UnixModemConfigurator</a:t>
              </a:r>
            </a:p>
          </p:txBody>
        </p:sp>
        <p:grpSp>
          <p:nvGrpSpPr>
            <p:cNvPr id="213004" name="Group 23"/>
            <p:cNvGrpSpPr>
              <a:grpSpLocks/>
            </p:cNvGrpSpPr>
            <p:nvPr/>
          </p:nvGrpSpPr>
          <p:grpSpPr bwMode="auto">
            <a:xfrm>
              <a:off x="3651" y="1842"/>
              <a:ext cx="136" cy="272"/>
              <a:chOff x="703" y="1207"/>
              <a:chExt cx="90" cy="363"/>
            </a:xfrm>
          </p:grpSpPr>
          <p:sp>
            <p:nvSpPr>
              <p:cNvPr id="213029" name="AutoShape 24"/>
              <p:cNvSpPr>
                <a:spLocks noChangeArrowheads="1"/>
              </p:cNvSpPr>
              <p:nvPr/>
            </p:nvSpPr>
            <p:spPr bwMode="auto">
              <a:xfrm>
                <a:off x="703" y="1207"/>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600">
                  <a:solidFill>
                    <a:srgbClr val="000000"/>
                  </a:solidFill>
                </a:endParaRPr>
              </a:p>
            </p:txBody>
          </p:sp>
          <p:sp>
            <p:nvSpPr>
              <p:cNvPr id="213030" name="Line 25"/>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005" name="Line 30"/>
            <p:cNvSpPr>
              <a:spLocks noChangeShapeType="1"/>
            </p:cNvSpPr>
            <p:nvPr/>
          </p:nvSpPr>
          <p:spPr bwMode="auto">
            <a:xfrm flipV="1">
              <a:off x="1020" y="3113"/>
              <a:ext cx="1" cy="136"/>
            </a:xfrm>
            <a:prstGeom prst="line">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13006" name="Line 33"/>
            <p:cNvSpPr>
              <a:spLocks noChangeShapeType="1"/>
            </p:cNvSpPr>
            <p:nvPr/>
          </p:nvSpPr>
          <p:spPr bwMode="auto">
            <a:xfrm>
              <a:off x="2427" y="1570"/>
              <a:ext cx="454" cy="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nvGrpSpPr>
            <p:cNvPr id="213007" name="Group 37"/>
            <p:cNvGrpSpPr>
              <a:grpSpLocks/>
            </p:cNvGrpSpPr>
            <p:nvPr/>
          </p:nvGrpSpPr>
          <p:grpSpPr bwMode="auto">
            <a:xfrm>
              <a:off x="975" y="3884"/>
              <a:ext cx="91" cy="182"/>
              <a:chOff x="703" y="1207"/>
              <a:chExt cx="90" cy="363"/>
            </a:xfrm>
          </p:grpSpPr>
          <p:sp>
            <p:nvSpPr>
              <p:cNvPr id="213027" name="AutoShape 38"/>
              <p:cNvSpPr>
                <a:spLocks noChangeArrowheads="1"/>
              </p:cNvSpPr>
              <p:nvPr/>
            </p:nvSpPr>
            <p:spPr bwMode="auto">
              <a:xfrm>
                <a:off x="703" y="1207"/>
                <a:ext cx="90" cy="92"/>
              </a:xfrm>
              <a:prstGeom prst="triangle">
                <a:avLst>
                  <a:gd name="adj" fmla="val 50000"/>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600">
                  <a:solidFill>
                    <a:srgbClr val="000000"/>
                  </a:solidFill>
                </a:endParaRPr>
              </a:p>
            </p:txBody>
          </p:sp>
          <p:sp>
            <p:nvSpPr>
              <p:cNvPr id="213028" name="Line 39"/>
              <p:cNvSpPr>
                <a:spLocks noChangeShapeType="1"/>
              </p:cNvSpPr>
              <p:nvPr/>
            </p:nvSpPr>
            <p:spPr bwMode="auto">
              <a:xfrm>
                <a:off x="748" y="1299"/>
                <a:ext cx="0" cy="271"/>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008" name="Line 41"/>
            <p:cNvSpPr>
              <a:spLocks noChangeShapeType="1"/>
            </p:cNvSpPr>
            <p:nvPr/>
          </p:nvSpPr>
          <p:spPr bwMode="auto">
            <a:xfrm flipV="1">
              <a:off x="1927" y="3113"/>
              <a:ext cx="1" cy="136"/>
            </a:xfrm>
            <a:prstGeom prst="line">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13009" name="Line 42"/>
            <p:cNvSpPr>
              <a:spLocks noChangeShapeType="1"/>
            </p:cNvSpPr>
            <p:nvPr/>
          </p:nvSpPr>
          <p:spPr bwMode="auto">
            <a:xfrm flipV="1">
              <a:off x="2880" y="3113"/>
              <a:ext cx="1" cy="136"/>
            </a:xfrm>
            <a:prstGeom prst="line">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grpSp>
          <p:nvGrpSpPr>
            <p:cNvPr id="213010" name="Group 45"/>
            <p:cNvGrpSpPr>
              <a:grpSpLocks/>
            </p:cNvGrpSpPr>
            <p:nvPr/>
          </p:nvGrpSpPr>
          <p:grpSpPr bwMode="auto">
            <a:xfrm>
              <a:off x="295" y="3249"/>
              <a:ext cx="1043" cy="635"/>
              <a:chOff x="295" y="3249"/>
              <a:chExt cx="1043" cy="635"/>
            </a:xfrm>
          </p:grpSpPr>
          <p:sp>
            <p:nvSpPr>
              <p:cNvPr id="213025" name="Rectangle 36"/>
              <p:cNvSpPr>
                <a:spLocks noChangeArrowheads="1"/>
              </p:cNvSpPr>
              <p:nvPr/>
            </p:nvSpPr>
            <p:spPr bwMode="auto">
              <a:xfrm>
                <a:off x="295" y="3249"/>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&lt;&lt;interface&gt;&gt;</a:t>
                </a:r>
                <a:br>
                  <a:rPr lang="en-US" altLang="zh-CN" sz="1600">
                    <a:solidFill>
                      <a:srgbClr val="000000"/>
                    </a:solidFill>
                  </a:rPr>
                </a:br>
                <a:r>
                  <a:rPr lang="en-US" altLang="zh-CN" sz="1600">
                    <a:solidFill>
                      <a:srgbClr val="000000"/>
                    </a:solidFill>
                  </a:rPr>
                  <a:t>HayesVisitor</a:t>
                </a:r>
              </a:p>
            </p:txBody>
          </p:sp>
          <p:sp>
            <p:nvSpPr>
              <p:cNvPr id="213026" name="Rectangle 43"/>
              <p:cNvSpPr>
                <a:spLocks noChangeArrowheads="1"/>
              </p:cNvSpPr>
              <p:nvPr/>
            </p:nvSpPr>
            <p:spPr bwMode="auto">
              <a:xfrm>
                <a:off x="295" y="3657"/>
                <a:ext cx="1043"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+visit(Hayes)</a:t>
                </a:r>
              </a:p>
            </p:txBody>
          </p:sp>
        </p:grpSp>
        <p:grpSp>
          <p:nvGrpSpPr>
            <p:cNvPr id="213011" name="Group 46"/>
            <p:cNvGrpSpPr>
              <a:grpSpLocks/>
            </p:cNvGrpSpPr>
            <p:nvPr/>
          </p:nvGrpSpPr>
          <p:grpSpPr bwMode="auto">
            <a:xfrm>
              <a:off x="1429" y="3249"/>
              <a:ext cx="953" cy="635"/>
              <a:chOff x="1429" y="3249"/>
              <a:chExt cx="953" cy="635"/>
            </a:xfrm>
          </p:grpSpPr>
          <p:sp>
            <p:nvSpPr>
              <p:cNvPr id="213023" name="Rectangle 40"/>
              <p:cNvSpPr>
                <a:spLocks noChangeArrowheads="1"/>
              </p:cNvSpPr>
              <p:nvPr/>
            </p:nvSpPr>
            <p:spPr bwMode="auto">
              <a:xfrm>
                <a:off x="1429" y="3249"/>
                <a:ext cx="95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&lt;&lt;interface&gt;&gt;</a:t>
                </a:r>
                <a:br>
                  <a:rPr lang="en-US" altLang="zh-CN" sz="1600">
                    <a:solidFill>
                      <a:srgbClr val="000000"/>
                    </a:solidFill>
                  </a:rPr>
                </a:br>
                <a:r>
                  <a:rPr lang="en-US" altLang="zh-CN" sz="1600">
                    <a:solidFill>
                      <a:srgbClr val="000000"/>
                    </a:solidFill>
                  </a:rPr>
                  <a:t>ZoomVisitor</a:t>
                </a:r>
              </a:p>
            </p:txBody>
          </p:sp>
          <p:sp>
            <p:nvSpPr>
              <p:cNvPr id="213024" name="Rectangle 44"/>
              <p:cNvSpPr>
                <a:spLocks noChangeArrowheads="1"/>
              </p:cNvSpPr>
              <p:nvPr/>
            </p:nvSpPr>
            <p:spPr bwMode="auto">
              <a:xfrm>
                <a:off x="1429" y="3657"/>
                <a:ext cx="953"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+visit(Zoom)</a:t>
                </a:r>
              </a:p>
            </p:txBody>
          </p:sp>
        </p:grpSp>
        <p:grpSp>
          <p:nvGrpSpPr>
            <p:cNvPr id="213012" name="Group 47"/>
            <p:cNvGrpSpPr>
              <a:grpSpLocks/>
            </p:cNvGrpSpPr>
            <p:nvPr/>
          </p:nvGrpSpPr>
          <p:grpSpPr bwMode="auto">
            <a:xfrm>
              <a:off x="2472" y="3249"/>
              <a:ext cx="953" cy="635"/>
              <a:chOff x="1429" y="3249"/>
              <a:chExt cx="953" cy="635"/>
            </a:xfrm>
          </p:grpSpPr>
          <p:sp>
            <p:nvSpPr>
              <p:cNvPr id="213021" name="Rectangle 48"/>
              <p:cNvSpPr>
                <a:spLocks noChangeArrowheads="1"/>
              </p:cNvSpPr>
              <p:nvPr/>
            </p:nvSpPr>
            <p:spPr bwMode="auto">
              <a:xfrm>
                <a:off x="1429" y="3249"/>
                <a:ext cx="95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&lt;&lt;interface&gt;&gt;</a:t>
                </a:r>
                <a:br>
                  <a:rPr lang="en-US" altLang="zh-CN" sz="1600">
                    <a:solidFill>
                      <a:srgbClr val="000000"/>
                    </a:solidFill>
                  </a:rPr>
                </a:br>
                <a:r>
                  <a:rPr lang="en-US" altLang="zh-CN" sz="1600">
                    <a:solidFill>
                      <a:srgbClr val="000000"/>
                    </a:solidFill>
                  </a:rPr>
                  <a:t>ErnieVisitor</a:t>
                </a:r>
              </a:p>
            </p:txBody>
          </p:sp>
          <p:sp>
            <p:nvSpPr>
              <p:cNvPr id="213022" name="Rectangle 49"/>
              <p:cNvSpPr>
                <a:spLocks noChangeArrowheads="1"/>
              </p:cNvSpPr>
              <p:nvPr/>
            </p:nvSpPr>
            <p:spPr bwMode="auto">
              <a:xfrm>
                <a:off x="1429" y="3657"/>
                <a:ext cx="953"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+visit(Ernie)</a:t>
                </a:r>
              </a:p>
            </p:txBody>
          </p:sp>
        </p:grpSp>
        <p:grpSp>
          <p:nvGrpSpPr>
            <p:cNvPr id="213013" name="Group 50"/>
            <p:cNvGrpSpPr>
              <a:grpSpLocks/>
            </p:cNvGrpSpPr>
            <p:nvPr/>
          </p:nvGrpSpPr>
          <p:grpSpPr bwMode="auto">
            <a:xfrm>
              <a:off x="1882" y="3884"/>
              <a:ext cx="91" cy="182"/>
              <a:chOff x="703" y="1207"/>
              <a:chExt cx="90" cy="363"/>
            </a:xfrm>
          </p:grpSpPr>
          <p:sp>
            <p:nvSpPr>
              <p:cNvPr id="213019" name="AutoShape 51"/>
              <p:cNvSpPr>
                <a:spLocks noChangeArrowheads="1"/>
              </p:cNvSpPr>
              <p:nvPr/>
            </p:nvSpPr>
            <p:spPr bwMode="auto">
              <a:xfrm>
                <a:off x="703" y="1207"/>
                <a:ext cx="90" cy="92"/>
              </a:xfrm>
              <a:prstGeom prst="triangle">
                <a:avLst>
                  <a:gd name="adj" fmla="val 50000"/>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600">
                  <a:solidFill>
                    <a:srgbClr val="000000"/>
                  </a:solidFill>
                </a:endParaRPr>
              </a:p>
            </p:txBody>
          </p:sp>
          <p:sp>
            <p:nvSpPr>
              <p:cNvPr id="213020" name="Line 52"/>
              <p:cNvSpPr>
                <a:spLocks noChangeShapeType="1"/>
              </p:cNvSpPr>
              <p:nvPr/>
            </p:nvSpPr>
            <p:spPr bwMode="auto">
              <a:xfrm>
                <a:off x="748" y="1299"/>
                <a:ext cx="0" cy="271"/>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3014" name="Group 53"/>
            <p:cNvGrpSpPr>
              <a:grpSpLocks/>
            </p:cNvGrpSpPr>
            <p:nvPr/>
          </p:nvGrpSpPr>
          <p:grpSpPr bwMode="auto">
            <a:xfrm>
              <a:off x="2835" y="3884"/>
              <a:ext cx="91" cy="182"/>
              <a:chOff x="703" y="1207"/>
              <a:chExt cx="90" cy="363"/>
            </a:xfrm>
          </p:grpSpPr>
          <p:sp>
            <p:nvSpPr>
              <p:cNvPr id="213017" name="AutoShape 54"/>
              <p:cNvSpPr>
                <a:spLocks noChangeArrowheads="1"/>
              </p:cNvSpPr>
              <p:nvPr/>
            </p:nvSpPr>
            <p:spPr bwMode="auto">
              <a:xfrm>
                <a:off x="703" y="1207"/>
                <a:ext cx="90" cy="92"/>
              </a:xfrm>
              <a:prstGeom prst="triangle">
                <a:avLst>
                  <a:gd name="adj" fmla="val 50000"/>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600">
                  <a:solidFill>
                    <a:srgbClr val="000000"/>
                  </a:solidFill>
                </a:endParaRPr>
              </a:p>
            </p:txBody>
          </p:sp>
          <p:sp>
            <p:nvSpPr>
              <p:cNvPr id="213018" name="Line 55"/>
              <p:cNvSpPr>
                <a:spLocks noChangeShapeType="1"/>
              </p:cNvSpPr>
              <p:nvPr/>
            </p:nvSpPr>
            <p:spPr bwMode="auto">
              <a:xfrm>
                <a:off x="748" y="1299"/>
                <a:ext cx="0" cy="271"/>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015" name="Line 56"/>
            <p:cNvSpPr>
              <a:spLocks noChangeShapeType="1"/>
            </p:cNvSpPr>
            <p:nvPr/>
          </p:nvSpPr>
          <p:spPr bwMode="auto">
            <a:xfrm>
              <a:off x="1020" y="4065"/>
              <a:ext cx="249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016" name="Line 57"/>
            <p:cNvSpPr>
              <a:spLocks noChangeShapeType="1"/>
            </p:cNvSpPr>
            <p:nvPr/>
          </p:nvSpPr>
          <p:spPr bwMode="auto">
            <a:xfrm flipV="1">
              <a:off x="3515" y="2704"/>
              <a:ext cx="0" cy="13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2998" name="Rectangle 59"/>
          <p:cNvSpPr>
            <a:spLocks noChangeArrowheads="1"/>
          </p:cNvSpPr>
          <p:nvPr/>
        </p:nvSpPr>
        <p:spPr bwMode="auto">
          <a:xfrm>
            <a:off x="611188" y="479742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600">
              <a:solidFill>
                <a:srgbClr val="000000"/>
              </a:solidFill>
            </a:endParaRPr>
          </a:p>
        </p:txBody>
      </p:sp>
      <p:sp>
        <p:nvSpPr>
          <p:cNvPr id="212999" name="Text Box 60"/>
          <p:cNvSpPr txBox="1">
            <a:spLocks noChangeArrowheads="1"/>
          </p:cNvSpPr>
          <p:nvPr/>
        </p:nvSpPr>
        <p:spPr bwMode="auto">
          <a:xfrm>
            <a:off x="4572000" y="1557338"/>
            <a:ext cx="4068763" cy="3381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sz="1600">
                <a:solidFill>
                  <a:srgbClr val="000000"/>
                </a:solidFill>
              </a:rPr>
              <a:t>public interface ModemVisitor {}</a:t>
            </a:r>
          </a:p>
        </p:txBody>
      </p:sp>
      <p:sp>
        <p:nvSpPr>
          <p:cNvPr id="213000" name="Line 62"/>
          <p:cNvSpPr>
            <a:spLocks noChangeShapeType="1"/>
          </p:cNvSpPr>
          <p:nvPr/>
        </p:nvSpPr>
        <p:spPr bwMode="auto">
          <a:xfrm flipV="1">
            <a:off x="7451725" y="1989138"/>
            <a:ext cx="865188" cy="8636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04300628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a:xfrm>
            <a:off x="0" y="0"/>
            <a:ext cx="9075738" cy="714375"/>
          </a:xfrm>
        </p:spPr>
        <p:txBody>
          <a:bodyPr/>
          <a:lstStyle/>
          <a:p>
            <a:r>
              <a:rPr lang="zh-CN" altLang="zh-CN"/>
              <a:t>Creational </a:t>
            </a:r>
            <a:r>
              <a:rPr lang="en-US" altLang="zh-CN"/>
              <a:t>Design Patterns</a:t>
            </a:r>
          </a:p>
        </p:txBody>
      </p:sp>
      <p:sp>
        <p:nvSpPr>
          <p:cNvPr id="14338" name="Rectangle 3"/>
          <p:cNvSpPr>
            <a:spLocks noGrp="1" noChangeArrowheads="1"/>
          </p:cNvSpPr>
          <p:nvPr>
            <p:ph idx="1"/>
          </p:nvPr>
        </p:nvSpPr>
        <p:spPr bwMode="auto">
          <a:xfrm>
            <a:off x="0" y="714375"/>
            <a:ext cx="8915400" cy="4092575"/>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3600" b="1"/>
              <a:t>Factory Method</a:t>
            </a:r>
          </a:p>
          <a:p>
            <a:pPr marL="463550" indent="-463550"/>
            <a:r>
              <a:rPr lang="en-US" altLang="zh-CN" sz="3600" b="1"/>
              <a:t>Abstract Factory </a:t>
            </a:r>
          </a:p>
          <a:p>
            <a:pPr marL="463550" indent="-463550"/>
            <a:r>
              <a:rPr lang="en-US" altLang="zh-CN" sz="3600" b="1"/>
              <a:t>Builder</a:t>
            </a:r>
          </a:p>
          <a:p>
            <a:pPr marL="463550" indent="-463550"/>
            <a:r>
              <a:rPr lang="en-US" altLang="zh-CN" sz="3600" b="1"/>
              <a:t>Prototype</a:t>
            </a:r>
          </a:p>
          <a:p>
            <a:pPr marL="463550" indent="-463550"/>
            <a:r>
              <a:rPr lang="en-US" altLang="zh-CN" sz="3600" b="1"/>
              <a:t>Singleton </a:t>
            </a:r>
          </a:p>
        </p:txBody>
      </p:sp>
    </p:spTree>
    <p:extLst>
      <p:ext uri="{BB962C8B-B14F-4D97-AF65-F5344CB8AC3E}">
        <p14:creationId xmlns:p14="http://schemas.microsoft.com/office/powerpoint/2010/main" val="1484263405"/>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2"/>
          <p:cNvSpPr>
            <a:spLocks noGrp="1" noChangeArrowheads="1"/>
          </p:cNvSpPr>
          <p:nvPr>
            <p:ph type="title"/>
          </p:nvPr>
        </p:nvSpPr>
        <p:spPr>
          <a:xfrm>
            <a:off x="0" y="0"/>
            <a:ext cx="8999538" cy="709613"/>
          </a:xfrm>
        </p:spPr>
        <p:txBody>
          <a:bodyPr/>
          <a:lstStyle/>
          <a:p>
            <a:r>
              <a:rPr lang="en-US" altLang="zh-CN">
                <a:solidFill>
                  <a:srgbClr val="000000"/>
                </a:solidFill>
              </a:rPr>
              <a:t>Visitor Pattern - Motivation</a:t>
            </a:r>
          </a:p>
        </p:txBody>
      </p:sp>
      <p:sp>
        <p:nvSpPr>
          <p:cNvPr id="215042" name="Rectangle 3"/>
          <p:cNvSpPr>
            <a:spLocks noGrp="1" noChangeArrowheads="1"/>
          </p:cNvSpPr>
          <p:nvPr>
            <p:ph idx="1"/>
          </p:nvPr>
        </p:nvSpPr>
        <p:spPr bwMode="auto">
          <a:xfrm>
            <a:off x="0" y="714375"/>
            <a:ext cx="9144000" cy="5903913"/>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000" dirty="0">
                <a:solidFill>
                  <a:srgbClr val="000000"/>
                </a:solidFill>
              </a:rPr>
              <a:t>abstract syntax trees </a:t>
            </a:r>
            <a:endParaRPr lang="en-US" altLang="zh-CN" sz="1800" b="1" dirty="0">
              <a:solidFill>
                <a:srgbClr val="000000"/>
              </a:solidFill>
            </a:endParaRPr>
          </a:p>
          <a:p>
            <a:pPr marL="863600" lvl="1">
              <a:lnSpc>
                <a:spcPct val="80000"/>
              </a:lnSpc>
            </a:pPr>
            <a:r>
              <a:rPr lang="en-US" altLang="zh-CN" sz="1800" dirty="0">
                <a:solidFill>
                  <a:srgbClr val="000000"/>
                </a:solidFill>
              </a:rPr>
              <a:t>Consider a compiler that represents programs as abstract syntax trees. </a:t>
            </a:r>
          </a:p>
          <a:p>
            <a:pPr marL="863600" lvl="1">
              <a:lnSpc>
                <a:spcPct val="80000"/>
              </a:lnSpc>
            </a:pPr>
            <a:r>
              <a:rPr lang="en-US" altLang="zh-CN" sz="1800" dirty="0">
                <a:solidFill>
                  <a:srgbClr val="000000"/>
                </a:solidFill>
              </a:rPr>
              <a:t>It will need to perform operations on abstract syntax trees for "static semantic" analyses like checking that all variables are defined. It will also need to generate code. </a:t>
            </a:r>
            <a:endParaRPr lang="en-US" altLang="zh-CN" sz="2000" dirty="0">
              <a:solidFill>
                <a:srgbClr val="000000"/>
              </a:solidFill>
            </a:endParaRPr>
          </a:p>
          <a:p>
            <a:pPr marL="463550" indent="-463550"/>
            <a:r>
              <a:rPr lang="en-US" altLang="zh-CN" sz="1800" dirty="0">
                <a:solidFill>
                  <a:srgbClr val="000000"/>
                </a:solidFill>
              </a:rPr>
              <a:t>Problem</a:t>
            </a:r>
          </a:p>
          <a:p>
            <a:pPr marL="863600" lvl="1">
              <a:lnSpc>
                <a:spcPct val="80000"/>
              </a:lnSpc>
            </a:pPr>
            <a:r>
              <a:rPr lang="en-US" altLang="zh-CN" sz="1800" dirty="0">
                <a:solidFill>
                  <a:srgbClr val="000000"/>
                </a:solidFill>
              </a:rPr>
              <a:t>distributing all these operations across the various node classes leads to a system that's hard to understand, maintain, and change.</a:t>
            </a:r>
          </a:p>
          <a:p>
            <a:pPr marL="863600" lvl="1">
              <a:lnSpc>
                <a:spcPct val="80000"/>
              </a:lnSpc>
            </a:pPr>
            <a:r>
              <a:rPr lang="en-US" altLang="zh-CN" sz="1800" dirty="0">
                <a:solidFill>
                  <a:srgbClr val="000000"/>
                </a:solidFill>
              </a:rPr>
              <a:t>It would be better if each new operation could be added separately, and the node classes were independent of the operations that apply to them.  </a:t>
            </a:r>
            <a:endParaRPr lang="en-US" altLang="zh-CN" sz="2000" dirty="0">
              <a:solidFill>
                <a:srgbClr val="000000"/>
              </a:solidFill>
            </a:endParaRPr>
          </a:p>
          <a:p>
            <a:pPr marL="463550" indent="-463550"/>
            <a:r>
              <a:rPr lang="en-US" altLang="zh-CN" sz="1800" dirty="0">
                <a:solidFill>
                  <a:srgbClr val="000000"/>
                </a:solidFill>
              </a:rPr>
              <a:t>Solution</a:t>
            </a:r>
          </a:p>
          <a:p>
            <a:pPr marL="863600" lvl="1">
              <a:lnSpc>
                <a:spcPct val="80000"/>
              </a:lnSpc>
            </a:pPr>
            <a:r>
              <a:rPr lang="en-US" altLang="zh-CN" sz="1800" dirty="0">
                <a:solidFill>
                  <a:srgbClr val="000000"/>
                </a:solidFill>
              </a:rPr>
              <a:t>packaging related operations from each class in a separate object, called a visitor, and passing it to elements of the abstract syntax tree as it's traversed. </a:t>
            </a:r>
          </a:p>
          <a:p>
            <a:pPr marL="863600" lvl="1">
              <a:lnSpc>
                <a:spcPct val="80000"/>
              </a:lnSpc>
            </a:pPr>
            <a:r>
              <a:rPr lang="en-US" altLang="zh-CN" sz="1800" dirty="0">
                <a:solidFill>
                  <a:srgbClr val="000000"/>
                </a:solidFill>
              </a:rPr>
              <a:t>When an element "accepts" the visitor, it sends a request to the visitor that encodes the element's class. It also includes the element as an argument. </a:t>
            </a:r>
          </a:p>
          <a:p>
            <a:pPr marL="863600" lvl="1">
              <a:lnSpc>
                <a:spcPct val="80000"/>
              </a:lnSpc>
            </a:pPr>
            <a:r>
              <a:rPr lang="en-US" altLang="zh-CN" sz="1800" dirty="0">
                <a:solidFill>
                  <a:srgbClr val="000000"/>
                </a:solidFill>
              </a:rPr>
              <a:t>The visitor will then execute the operation for that element—the operation that used to be in the class of the element. </a:t>
            </a:r>
          </a:p>
        </p:txBody>
      </p:sp>
    </p:spTree>
    <p:extLst>
      <p:ext uri="{BB962C8B-B14F-4D97-AF65-F5344CB8AC3E}">
        <p14:creationId xmlns:p14="http://schemas.microsoft.com/office/powerpoint/2010/main" val="61439609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
          <p:cNvSpPr>
            <a:spLocks noGrp="1" noChangeArrowheads="1"/>
          </p:cNvSpPr>
          <p:nvPr>
            <p:ph type="title"/>
          </p:nvPr>
        </p:nvSpPr>
        <p:spPr>
          <a:xfrm>
            <a:off x="0" y="0"/>
            <a:ext cx="9075738" cy="714375"/>
          </a:xfrm>
        </p:spPr>
        <p:txBody>
          <a:bodyPr/>
          <a:lstStyle/>
          <a:p>
            <a:r>
              <a:rPr lang="en-US" altLang="zh-CN">
                <a:solidFill>
                  <a:srgbClr val="000000"/>
                </a:solidFill>
              </a:rPr>
              <a:t>Visitor Pattern - Motivation</a:t>
            </a:r>
          </a:p>
        </p:txBody>
      </p:sp>
      <p:pic>
        <p:nvPicPr>
          <p:cNvPr id="217090" name="Picture 6" descr="visit11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0" y="785813"/>
            <a:ext cx="3960813" cy="3887787"/>
          </a:xfrm>
          <a:noFill/>
          <a:extLst>
            <a:ext uri="{909E8E84-426E-40DD-AFC4-6F175D3DCCD1}">
              <a14:hiddenFill xmlns:a14="http://schemas.microsoft.com/office/drawing/2010/main">
                <a:solidFill>
                  <a:srgbClr val="FFFFFF"/>
                </a:solidFill>
              </a14:hiddenFill>
            </a:ext>
          </a:extLst>
        </p:spPr>
      </p:pic>
      <p:pic>
        <p:nvPicPr>
          <p:cNvPr id="217091" name="Picture 9" descr="visit11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071938" y="785813"/>
            <a:ext cx="4859337" cy="381635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73086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2"/>
          <p:cNvSpPr>
            <a:spLocks noGrp="1" noChangeArrowheads="1"/>
          </p:cNvSpPr>
          <p:nvPr>
            <p:ph type="title"/>
          </p:nvPr>
        </p:nvSpPr>
        <p:spPr>
          <a:xfrm>
            <a:off x="76200" y="0"/>
            <a:ext cx="8999538" cy="714375"/>
          </a:xfrm>
        </p:spPr>
        <p:txBody>
          <a:bodyPr/>
          <a:lstStyle/>
          <a:p>
            <a:r>
              <a:rPr lang="en-US" altLang="zh-CN">
                <a:solidFill>
                  <a:srgbClr val="000000"/>
                </a:solidFill>
              </a:rPr>
              <a:t>Visitor Pattern - Example</a:t>
            </a:r>
          </a:p>
        </p:txBody>
      </p:sp>
      <p:sp>
        <p:nvSpPr>
          <p:cNvPr id="219138" name="Rectangle 3"/>
          <p:cNvSpPr>
            <a:spLocks noGrp="1" noChangeArrowheads="1"/>
          </p:cNvSpPr>
          <p:nvPr>
            <p:ph type="body" sz="half" idx="1"/>
          </p:nvPr>
        </p:nvSpPr>
        <p:spPr bwMode="auto">
          <a:xfrm>
            <a:off x="0" y="692150"/>
            <a:ext cx="9144000" cy="2881313"/>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800">
                <a:solidFill>
                  <a:srgbClr val="000000"/>
                </a:solidFill>
              </a:rPr>
              <a:t>Taxi Company </a:t>
            </a:r>
            <a:endParaRPr lang="en-US" altLang="zh-CN" sz="2400" b="1">
              <a:solidFill>
                <a:srgbClr val="000000"/>
              </a:solidFill>
            </a:endParaRPr>
          </a:p>
          <a:p>
            <a:pPr marL="863600" lvl="1"/>
            <a:r>
              <a:rPr lang="en-US" altLang="zh-CN" sz="2400">
                <a:solidFill>
                  <a:srgbClr val="000000"/>
                </a:solidFill>
              </a:rPr>
              <a:t>When a person calls a taxi company (accepting a visitor), the company dispatches a cab to the customer.</a:t>
            </a:r>
          </a:p>
          <a:p>
            <a:pPr marL="863600" lvl="1"/>
            <a:r>
              <a:rPr lang="en-US" altLang="zh-CN" sz="2400">
                <a:solidFill>
                  <a:srgbClr val="000000"/>
                </a:solidFill>
              </a:rPr>
              <a:t>Upon entering the taxi the customer, or Visitor, is no longer in control of his or her own transportation, the taxi (driver) is. </a:t>
            </a:r>
          </a:p>
        </p:txBody>
      </p:sp>
      <p:pic>
        <p:nvPicPr>
          <p:cNvPr id="219139" name="Picture 7" descr="pateximg2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258888" y="3213100"/>
            <a:ext cx="6553200" cy="3095625"/>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63521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4"/>
          <p:cNvSpPr>
            <a:spLocks noGrp="1" noChangeArrowheads="1"/>
          </p:cNvSpPr>
          <p:nvPr>
            <p:ph type="title"/>
          </p:nvPr>
        </p:nvSpPr>
        <p:spPr>
          <a:xfrm>
            <a:off x="0" y="0"/>
            <a:ext cx="9075738" cy="714375"/>
          </a:xfrm>
        </p:spPr>
        <p:txBody>
          <a:bodyPr/>
          <a:lstStyle/>
          <a:p>
            <a:r>
              <a:rPr lang="en-US" altLang="zh-CN">
                <a:solidFill>
                  <a:srgbClr val="000000"/>
                </a:solidFill>
              </a:rPr>
              <a:t>Visitor Pattern - Example</a:t>
            </a:r>
          </a:p>
        </p:txBody>
      </p:sp>
      <p:sp>
        <p:nvSpPr>
          <p:cNvPr id="221186" name="Rectangle 2"/>
          <p:cNvSpPr>
            <a:spLocks noGrp="1" noChangeArrowheads="1"/>
          </p:cNvSpPr>
          <p:nvPr>
            <p:ph idx="1"/>
          </p:nvPr>
        </p:nvSpPr>
        <p:spPr bwMode="auto">
          <a:xfrm>
            <a:off x="785813" y="714375"/>
            <a:ext cx="7772400" cy="5410200"/>
          </a:xfrm>
        </p:spPr>
        <p:txBody>
          <a:bodyPr wrap="square" numCol="1" anchor="t" anchorCtr="0" compatLnSpc="1">
            <a:prstTxWarp prst="textNoShape">
              <a:avLst/>
            </a:prstTxWarp>
          </a:bodyPr>
          <a:lstStyle/>
          <a:p>
            <a:pPr>
              <a:buFont typeface="Wingdings" charset="2"/>
              <a:buNone/>
            </a:pPr>
            <a:r>
              <a:rPr lang="en-US" altLang="zh-CN" dirty="0">
                <a:solidFill>
                  <a:srgbClr val="000000"/>
                </a:solidFill>
              </a:rPr>
              <a:t>Iterator iterator = </a:t>
            </a:r>
            <a:r>
              <a:rPr lang="en-US" altLang="zh-CN" dirty="0" err="1">
                <a:solidFill>
                  <a:srgbClr val="000000"/>
                </a:solidFill>
              </a:rPr>
              <a:t>collection.iterator</a:t>
            </a:r>
            <a:r>
              <a:rPr lang="en-US" altLang="zh-CN" dirty="0">
                <a:solidFill>
                  <a:srgbClr val="000000"/>
                </a:solidFill>
              </a:rPr>
              <a:t>()</a:t>
            </a:r>
            <a:br>
              <a:rPr lang="en-US" altLang="zh-CN" dirty="0">
                <a:solidFill>
                  <a:srgbClr val="000000"/>
                </a:solidFill>
              </a:rPr>
            </a:br>
            <a:r>
              <a:rPr lang="en-US" altLang="zh-CN" dirty="0">
                <a:solidFill>
                  <a:srgbClr val="000000"/>
                </a:solidFill>
              </a:rPr>
              <a:t>while (</a:t>
            </a:r>
            <a:r>
              <a:rPr lang="en-US" altLang="zh-CN" dirty="0" err="1">
                <a:solidFill>
                  <a:srgbClr val="000000"/>
                </a:solidFill>
              </a:rPr>
              <a:t>iterator.hasNext</a:t>
            </a:r>
            <a:r>
              <a:rPr lang="en-US" altLang="zh-CN" dirty="0">
                <a:solidFill>
                  <a:srgbClr val="000000"/>
                </a:solidFill>
              </a:rPr>
              <a:t>()) {</a:t>
            </a:r>
            <a:br>
              <a:rPr lang="en-US" altLang="zh-CN" dirty="0">
                <a:solidFill>
                  <a:srgbClr val="000000"/>
                </a:solidFill>
              </a:rPr>
            </a:br>
            <a:r>
              <a:rPr lang="zh-CN" altLang="en-US" dirty="0">
                <a:solidFill>
                  <a:srgbClr val="000000"/>
                </a:solidFill>
              </a:rPr>
              <a:t>　　 </a:t>
            </a:r>
            <a:r>
              <a:rPr lang="en-US" altLang="zh-CN" dirty="0">
                <a:solidFill>
                  <a:srgbClr val="000000"/>
                </a:solidFill>
              </a:rPr>
              <a:t>Object o = </a:t>
            </a:r>
            <a:r>
              <a:rPr lang="en-US" altLang="zh-CN" dirty="0" err="1">
                <a:solidFill>
                  <a:srgbClr val="000000"/>
                </a:solidFill>
              </a:rPr>
              <a:t>iterator.next</a:t>
            </a:r>
            <a:r>
              <a:rPr lang="en-US" altLang="zh-CN" dirty="0">
                <a:solidFill>
                  <a:srgbClr val="000000"/>
                </a:solidFill>
              </a:rPr>
              <a:t>();</a:t>
            </a:r>
            <a:br>
              <a:rPr lang="en-US" altLang="zh-CN" dirty="0">
                <a:solidFill>
                  <a:srgbClr val="000000"/>
                </a:solidFill>
              </a:rPr>
            </a:br>
            <a:r>
              <a:rPr lang="zh-CN" altLang="en-US" dirty="0">
                <a:solidFill>
                  <a:srgbClr val="000000"/>
                </a:solidFill>
              </a:rPr>
              <a:t>　　 </a:t>
            </a:r>
            <a:r>
              <a:rPr lang="en-US" altLang="zh-CN" dirty="0">
                <a:solidFill>
                  <a:srgbClr val="000000"/>
                </a:solidFill>
              </a:rPr>
              <a:t>if (o </a:t>
            </a:r>
            <a:r>
              <a:rPr lang="en-US" altLang="zh-CN" dirty="0" err="1">
                <a:solidFill>
                  <a:srgbClr val="000000"/>
                </a:solidFill>
              </a:rPr>
              <a:t>instanceof</a:t>
            </a:r>
            <a:r>
              <a:rPr lang="en-US" altLang="zh-CN" dirty="0">
                <a:solidFill>
                  <a:srgbClr val="000000"/>
                </a:solidFill>
              </a:rPr>
              <a:t> Collection)</a:t>
            </a:r>
            <a:br>
              <a:rPr lang="en-US" altLang="zh-CN" dirty="0">
                <a:solidFill>
                  <a:srgbClr val="000000"/>
                </a:solidFill>
              </a:rPr>
            </a:br>
            <a:r>
              <a:rPr lang="zh-CN" altLang="en-US" dirty="0">
                <a:solidFill>
                  <a:srgbClr val="000000"/>
                </a:solidFill>
              </a:rPr>
              <a:t>　　 　　 </a:t>
            </a:r>
            <a:r>
              <a:rPr lang="en-US" altLang="zh-CN" dirty="0" err="1">
                <a:solidFill>
                  <a:srgbClr val="000000"/>
                </a:solidFill>
              </a:rPr>
              <a:t>messyPrintCollection</a:t>
            </a:r>
            <a:r>
              <a:rPr lang="en-US" altLang="zh-CN" dirty="0">
                <a:solidFill>
                  <a:srgbClr val="000000"/>
                </a:solidFill>
              </a:rPr>
              <a:t>((Collection)o);</a:t>
            </a:r>
            <a:br>
              <a:rPr lang="en-US" altLang="zh-CN" dirty="0">
                <a:solidFill>
                  <a:srgbClr val="000000"/>
                </a:solidFill>
              </a:rPr>
            </a:br>
            <a:r>
              <a:rPr lang="zh-CN" altLang="en-US" dirty="0">
                <a:solidFill>
                  <a:srgbClr val="000000"/>
                </a:solidFill>
              </a:rPr>
              <a:t>　　 </a:t>
            </a:r>
            <a:r>
              <a:rPr lang="en-US" altLang="zh-CN" dirty="0">
                <a:solidFill>
                  <a:srgbClr val="000000"/>
                </a:solidFill>
              </a:rPr>
              <a:t>else if (o </a:t>
            </a:r>
            <a:r>
              <a:rPr lang="en-US" altLang="zh-CN" dirty="0" err="1">
                <a:solidFill>
                  <a:srgbClr val="000000"/>
                </a:solidFill>
              </a:rPr>
              <a:t>instanceof</a:t>
            </a:r>
            <a:r>
              <a:rPr lang="en-US" altLang="zh-CN" dirty="0">
                <a:solidFill>
                  <a:srgbClr val="000000"/>
                </a:solidFill>
              </a:rPr>
              <a:t> String)</a:t>
            </a:r>
            <a:br>
              <a:rPr lang="en-US" altLang="zh-CN" dirty="0">
                <a:solidFill>
                  <a:srgbClr val="000000"/>
                </a:solidFill>
              </a:rPr>
            </a:br>
            <a:r>
              <a:rPr lang="zh-CN" altLang="en-US" dirty="0">
                <a:solidFill>
                  <a:srgbClr val="000000"/>
                </a:solidFill>
              </a:rPr>
              <a:t>　　 　　 </a:t>
            </a:r>
            <a:r>
              <a:rPr lang="en-US" altLang="zh-CN" dirty="0" err="1">
                <a:solidFill>
                  <a:srgbClr val="000000"/>
                </a:solidFill>
              </a:rPr>
              <a:t>System.out.println</a:t>
            </a:r>
            <a:r>
              <a:rPr lang="en-US" altLang="zh-CN" dirty="0">
                <a:solidFill>
                  <a:srgbClr val="000000"/>
                </a:solidFill>
              </a:rPr>
              <a:t>("'"+</a:t>
            </a:r>
            <a:r>
              <a:rPr lang="en-US" altLang="zh-CN" dirty="0" err="1">
                <a:solidFill>
                  <a:srgbClr val="000000"/>
                </a:solidFill>
              </a:rPr>
              <a:t>o.toString</a:t>
            </a:r>
            <a:r>
              <a:rPr lang="en-US" altLang="zh-CN" dirty="0">
                <a:solidFill>
                  <a:srgbClr val="000000"/>
                </a:solidFill>
              </a:rPr>
              <a:t>()+"'");</a:t>
            </a:r>
            <a:br>
              <a:rPr lang="en-US" altLang="zh-CN" dirty="0">
                <a:solidFill>
                  <a:srgbClr val="000000"/>
                </a:solidFill>
              </a:rPr>
            </a:br>
            <a:r>
              <a:rPr lang="zh-CN" altLang="en-US" dirty="0">
                <a:solidFill>
                  <a:srgbClr val="000000"/>
                </a:solidFill>
              </a:rPr>
              <a:t>　　 </a:t>
            </a:r>
            <a:r>
              <a:rPr lang="en-US" altLang="zh-CN" dirty="0">
                <a:solidFill>
                  <a:srgbClr val="000000"/>
                </a:solidFill>
              </a:rPr>
              <a:t>else if (o </a:t>
            </a:r>
            <a:r>
              <a:rPr lang="en-US" altLang="zh-CN" dirty="0" err="1">
                <a:solidFill>
                  <a:srgbClr val="000000"/>
                </a:solidFill>
              </a:rPr>
              <a:t>instanceof</a:t>
            </a:r>
            <a:r>
              <a:rPr lang="en-US" altLang="zh-CN" dirty="0">
                <a:solidFill>
                  <a:srgbClr val="000000"/>
                </a:solidFill>
              </a:rPr>
              <a:t> Float)</a:t>
            </a:r>
            <a:br>
              <a:rPr lang="en-US" altLang="zh-CN" dirty="0">
                <a:solidFill>
                  <a:srgbClr val="000000"/>
                </a:solidFill>
              </a:rPr>
            </a:br>
            <a:r>
              <a:rPr lang="zh-CN" altLang="en-US" dirty="0">
                <a:solidFill>
                  <a:srgbClr val="000000"/>
                </a:solidFill>
              </a:rPr>
              <a:t>　　 　　 </a:t>
            </a:r>
            <a:r>
              <a:rPr lang="en-US" altLang="zh-CN" dirty="0" err="1">
                <a:solidFill>
                  <a:srgbClr val="000000"/>
                </a:solidFill>
              </a:rPr>
              <a:t>System.out.println</a:t>
            </a:r>
            <a:r>
              <a:rPr lang="en-US" altLang="zh-CN" dirty="0">
                <a:solidFill>
                  <a:srgbClr val="000000"/>
                </a:solidFill>
              </a:rPr>
              <a:t>(</a:t>
            </a:r>
            <a:r>
              <a:rPr lang="en-US" altLang="zh-CN" dirty="0" err="1">
                <a:solidFill>
                  <a:srgbClr val="000000"/>
                </a:solidFill>
              </a:rPr>
              <a:t>o.toString</a:t>
            </a:r>
            <a:r>
              <a:rPr lang="en-US" altLang="zh-CN" dirty="0">
                <a:solidFill>
                  <a:srgbClr val="000000"/>
                </a:solidFill>
              </a:rPr>
              <a:t>()+"f");</a:t>
            </a:r>
            <a:br>
              <a:rPr lang="en-US" altLang="zh-CN" dirty="0">
                <a:solidFill>
                  <a:srgbClr val="000000"/>
                </a:solidFill>
              </a:rPr>
            </a:br>
            <a:r>
              <a:rPr lang="zh-CN" altLang="en-US" dirty="0">
                <a:solidFill>
                  <a:srgbClr val="000000"/>
                </a:solidFill>
              </a:rPr>
              <a:t>　　 </a:t>
            </a:r>
            <a:r>
              <a:rPr lang="en-US" altLang="zh-CN" dirty="0">
                <a:solidFill>
                  <a:srgbClr val="000000"/>
                </a:solidFill>
              </a:rPr>
              <a:t>else</a:t>
            </a:r>
            <a:br>
              <a:rPr lang="en-US" altLang="zh-CN" dirty="0">
                <a:solidFill>
                  <a:srgbClr val="000000"/>
                </a:solidFill>
              </a:rPr>
            </a:br>
            <a:r>
              <a:rPr lang="zh-CN" altLang="en-US" dirty="0">
                <a:solidFill>
                  <a:srgbClr val="000000"/>
                </a:solidFill>
              </a:rPr>
              <a:t>　　 　　 </a:t>
            </a:r>
            <a:r>
              <a:rPr lang="en-US" altLang="zh-CN" dirty="0" err="1">
                <a:solidFill>
                  <a:srgbClr val="000000"/>
                </a:solidFill>
              </a:rPr>
              <a:t>System.out.println</a:t>
            </a:r>
            <a:r>
              <a:rPr lang="en-US" altLang="zh-CN" dirty="0">
                <a:solidFill>
                  <a:srgbClr val="000000"/>
                </a:solidFill>
              </a:rPr>
              <a:t>(</a:t>
            </a:r>
            <a:r>
              <a:rPr lang="en-US" altLang="zh-CN" dirty="0" err="1">
                <a:solidFill>
                  <a:srgbClr val="000000"/>
                </a:solidFill>
              </a:rPr>
              <a:t>o.toString</a:t>
            </a:r>
            <a:r>
              <a:rPr lang="en-US" altLang="zh-CN" dirty="0">
                <a:solidFill>
                  <a:srgbClr val="000000"/>
                </a:solidFill>
              </a:rPr>
              <a:t>());</a:t>
            </a:r>
            <a:br>
              <a:rPr lang="en-US" altLang="zh-CN" dirty="0">
                <a:solidFill>
                  <a:srgbClr val="000000"/>
                </a:solidFill>
              </a:rPr>
            </a:br>
            <a:r>
              <a:rPr lang="en-US" altLang="zh-CN" dirty="0">
                <a:solidFill>
                  <a:srgbClr val="000000"/>
                </a:solidFill>
              </a:rPr>
              <a:t>}</a:t>
            </a:r>
          </a:p>
          <a:p>
            <a:pPr>
              <a:buFont typeface="Wingdings" charset="2"/>
              <a:buNone/>
            </a:pPr>
            <a:endParaRPr lang="zh-CN" altLang="en-US" dirty="0">
              <a:solidFill>
                <a:srgbClr val="000000"/>
              </a:solidFill>
            </a:endParaRPr>
          </a:p>
        </p:txBody>
      </p:sp>
    </p:spTree>
    <p:extLst>
      <p:ext uri="{BB962C8B-B14F-4D97-AF65-F5344CB8AC3E}">
        <p14:creationId xmlns:p14="http://schemas.microsoft.com/office/powerpoint/2010/main" val="56546526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p:cNvSpPr>
            <a:spLocks noGrp="1" noChangeArrowheads="1"/>
          </p:cNvSpPr>
          <p:nvPr>
            <p:ph type="title"/>
          </p:nvPr>
        </p:nvSpPr>
        <p:spPr>
          <a:xfrm>
            <a:off x="76200" y="0"/>
            <a:ext cx="8999538" cy="714375"/>
          </a:xfrm>
        </p:spPr>
        <p:txBody>
          <a:bodyPr/>
          <a:lstStyle/>
          <a:p>
            <a:r>
              <a:rPr lang="en-US" altLang="zh-CN">
                <a:solidFill>
                  <a:srgbClr val="000000"/>
                </a:solidFill>
              </a:rPr>
              <a:t>Visitor Pattern</a:t>
            </a:r>
          </a:p>
        </p:txBody>
      </p:sp>
      <p:sp>
        <p:nvSpPr>
          <p:cNvPr id="222210" name="Rectangle 3"/>
          <p:cNvSpPr>
            <a:spLocks noChangeArrowheads="1"/>
          </p:cNvSpPr>
          <p:nvPr/>
        </p:nvSpPr>
        <p:spPr bwMode="auto">
          <a:xfrm>
            <a:off x="0" y="714375"/>
            <a:ext cx="9144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86360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sz="3200">
                <a:solidFill>
                  <a:srgbClr val="000000"/>
                </a:solidFill>
              </a:rPr>
              <a:t>Intent</a:t>
            </a:r>
          </a:p>
          <a:p>
            <a:pPr lvl="1" eaLnBrk="1" hangingPunct="1">
              <a:spcBef>
                <a:spcPct val="20000"/>
              </a:spcBef>
              <a:buFont typeface="Wingdings" charset="2"/>
              <a:buChar char="v"/>
            </a:pPr>
            <a:r>
              <a:rPr lang="en-US" altLang="zh-CN">
                <a:solidFill>
                  <a:srgbClr val="000000"/>
                </a:solidFill>
              </a:rPr>
              <a:t>Represent an operation to be performed on the elements of an object structure. Visitor lets you define a new operation without changing the classes of the elements on which it operates.</a:t>
            </a:r>
            <a:endParaRPr lang="en-US" altLang="zh-CN" sz="2000">
              <a:solidFill>
                <a:srgbClr val="000000"/>
              </a:solidFill>
            </a:endParaRPr>
          </a:p>
          <a:p>
            <a:pPr eaLnBrk="1" hangingPunct="1">
              <a:spcBef>
                <a:spcPct val="20000"/>
              </a:spcBef>
              <a:buFont typeface="Wingdings" charset="2"/>
              <a:buChar char="q"/>
            </a:pPr>
            <a:r>
              <a:rPr lang="en-US" altLang="zh-CN" sz="3200">
                <a:solidFill>
                  <a:srgbClr val="000000"/>
                </a:solidFill>
              </a:rPr>
              <a:t>Structure</a:t>
            </a:r>
          </a:p>
          <a:p>
            <a:pPr lvl="1" eaLnBrk="1" hangingPunct="1">
              <a:spcBef>
                <a:spcPct val="20000"/>
              </a:spcBef>
              <a:buFont typeface="Wingdings" charset="2"/>
              <a:buChar char="v"/>
            </a:pPr>
            <a:r>
              <a:rPr lang="en-US" altLang="zh-CN">
                <a:solidFill>
                  <a:srgbClr val="000000"/>
                </a:solidFill>
              </a:rPr>
              <a:t> A client that uses the Visitor pattern must create a ConcreteVisitor object and then traverse the object structure, visiting each element with the visitor. </a:t>
            </a:r>
          </a:p>
          <a:p>
            <a:pPr lvl="1" eaLnBrk="1" hangingPunct="1">
              <a:spcBef>
                <a:spcPct val="20000"/>
              </a:spcBef>
              <a:buFont typeface="Wingdings" charset="2"/>
              <a:buChar char="v"/>
            </a:pPr>
            <a:r>
              <a:rPr lang="en-US" altLang="zh-CN">
                <a:solidFill>
                  <a:srgbClr val="000000"/>
                </a:solidFill>
              </a:rPr>
              <a:t> When an element is visited, it calls the Visitor operation that corresponds to its class. The element supplies itself as an argument to this operation to let the visitor access its state, if necessary. </a:t>
            </a:r>
          </a:p>
          <a:p>
            <a:pPr lvl="1" eaLnBrk="1" hangingPunct="1">
              <a:spcBef>
                <a:spcPct val="20000"/>
              </a:spcBef>
              <a:buFont typeface="Wingdings" charset="2"/>
              <a:buChar char="v"/>
            </a:pPr>
            <a:endParaRPr lang="en-US" altLang="zh-CN">
              <a:solidFill>
                <a:srgbClr val="000000"/>
              </a:solidFill>
            </a:endParaRPr>
          </a:p>
        </p:txBody>
      </p:sp>
      <p:sp>
        <p:nvSpPr>
          <p:cNvPr id="222211" name="AutoShape 4"/>
          <p:cNvSpPr>
            <a:spLocks noChangeArrowheads="1"/>
          </p:cNvSpPr>
          <p:nvPr/>
        </p:nvSpPr>
        <p:spPr bwMode="auto">
          <a:xfrm>
            <a:off x="827088" y="4365625"/>
            <a:ext cx="1296987" cy="647700"/>
          </a:xfrm>
          <a:prstGeom prst="wedgeRoundRectCallout">
            <a:avLst>
              <a:gd name="adj1" fmla="val 101528"/>
              <a:gd name="adj2" fmla="val -216176"/>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en-US" altLang="zh-CN">
              <a:solidFill>
                <a:srgbClr val="000000"/>
              </a:solidFill>
            </a:endParaRPr>
          </a:p>
        </p:txBody>
      </p:sp>
    </p:spTree>
    <p:extLst>
      <p:ext uri="{BB962C8B-B14F-4D97-AF65-F5344CB8AC3E}">
        <p14:creationId xmlns:p14="http://schemas.microsoft.com/office/powerpoint/2010/main" val="115963810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2"/>
          <p:cNvSpPr>
            <a:spLocks noGrp="1" noChangeArrowheads="1"/>
          </p:cNvSpPr>
          <p:nvPr>
            <p:ph type="title"/>
          </p:nvPr>
        </p:nvSpPr>
        <p:spPr>
          <a:xfrm>
            <a:off x="76200" y="0"/>
            <a:ext cx="8999538" cy="714375"/>
          </a:xfrm>
        </p:spPr>
        <p:txBody>
          <a:bodyPr/>
          <a:lstStyle/>
          <a:p>
            <a:r>
              <a:rPr lang="en-US" altLang="zh-CN">
                <a:solidFill>
                  <a:srgbClr val="000000"/>
                </a:solidFill>
              </a:rPr>
              <a:t>Visitor Pattern - Structure</a:t>
            </a:r>
          </a:p>
        </p:txBody>
      </p:sp>
      <p:pic>
        <p:nvPicPr>
          <p:cNvPr id="224258" name="Picture 5" descr="visito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0825" y="692150"/>
            <a:ext cx="8642350" cy="5616575"/>
          </a:xfrm>
          <a:noFill/>
          <a:extLst>
            <a:ext uri="{909E8E84-426E-40DD-AFC4-6F175D3DCCD1}">
              <a14:hiddenFill xmlns:a14="http://schemas.microsoft.com/office/drawing/2010/main">
                <a:solidFill>
                  <a:srgbClr val="FFFFFF"/>
                </a:solidFill>
              </a14:hiddenFill>
            </a:ext>
          </a:extLst>
        </p:spPr>
      </p:pic>
      <p:sp>
        <p:nvSpPr>
          <p:cNvPr id="224259" name="AutoShape 4"/>
          <p:cNvSpPr>
            <a:spLocks noChangeArrowheads="1"/>
          </p:cNvSpPr>
          <p:nvPr/>
        </p:nvSpPr>
        <p:spPr bwMode="auto">
          <a:xfrm>
            <a:off x="827088" y="4365625"/>
            <a:ext cx="1296987" cy="647700"/>
          </a:xfrm>
          <a:prstGeom prst="wedgeRoundRectCallout">
            <a:avLst>
              <a:gd name="adj1" fmla="val 101528"/>
              <a:gd name="adj2" fmla="val -216176"/>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en-US" altLang="zh-CN">
              <a:solidFill>
                <a:srgbClr val="000000"/>
              </a:solidFill>
            </a:endParaRPr>
          </a:p>
        </p:txBody>
      </p:sp>
    </p:spTree>
    <p:extLst>
      <p:ext uri="{BB962C8B-B14F-4D97-AF65-F5344CB8AC3E}">
        <p14:creationId xmlns:p14="http://schemas.microsoft.com/office/powerpoint/2010/main" val="165967443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3"/>
          <p:cNvSpPr>
            <a:spLocks noGrp="1" noChangeArrowheads="1"/>
          </p:cNvSpPr>
          <p:nvPr>
            <p:ph idx="1"/>
          </p:nvPr>
        </p:nvSpPr>
        <p:spPr bwMode="auto">
          <a:xfrm>
            <a:off x="0" y="714375"/>
            <a:ext cx="8489950" cy="5043488"/>
          </a:xfrm>
        </p:spPr>
        <p:txBody>
          <a:bodyPr wrap="square" numCol="1" anchor="t" anchorCtr="0" compatLnSpc="1">
            <a:prstTxWarp prst="textNoShape">
              <a:avLst/>
            </a:prstTxWarp>
          </a:bodyPr>
          <a:lstStyle/>
          <a:p>
            <a:pPr>
              <a:buFont typeface="Wingdings" charset="2"/>
              <a:buNone/>
            </a:pPr>
            <a:r>
              <a:rPr lang="en-US" altLang="zh-CN" sz="2800">
                <a:solidFill>
                  <a:srgbClr val="000000"/>
                </a:solidFill>
              </a:rPr>
              <a:t>public interface Element {</a:t>
            </a:r>
            <a:br>
              <a:rPr lang="en-US" altLang="zh-CN" sz="2800">
                <a:solidFill>
                  <a:srgbClr val="000000"/>
                </a:solidFill>
              </a:rPr>
            </a:br>
            <a:r>
              <a:rPr lang="zh-CN" altLang="en-US" sz="2800">
                <a:solidFill>
                  <a:srgbClr val="000000"/>
                </a:solidFill>
              </a:rPr>
              <a:t>　　 </a:t>
            </a:r>
            <a:r>
              <a:rPr lang="en-US" altLang="zh-CN" sz="2800">
                <a:solidFill>
                  <a:srgbClr val="000000"/>
                </a:solidFill>
              </a:rPr>
              <a:t>public void accept(Visitor visitor);</a:t>
            </a:r>
            <a:br>
              <a:rPr lang="en-US" altLang="zh-CN" sz="2800">
                <a:solidFill>
                  <a:srgbClr val="000000"/>
                </a:solidFill>
              </a:rPr>
            </a:br>
            <a:r>
              <a:rPr lang="en-US" altLang="zh-CN" sz="2800">
                <a:solidFill>
                  <a:srgbClr val="000000"/>
                </a:solidFill>
              </a:rPr>
              <a:t>}</a:t>
            </a:r>
          </a:p>
          <a:p>
            <a:pPr>
              <a:buFont typeface="Wingdings" charset="2"/>
              <a:buNone/>
            </a:pPr>
            <a:endParaRPr lang="en-US" altLang="zh-CN" sz="2800">
              <a:solidFill>
                <a:srgbClr val="000000"/>
              </a:solidFill>
            </a:endParaRPr>
          </a:p>
          <a:p>
            <a:pPr>
              <a:buFont typeface="Wingdings" charset="2"/>
              <a:buNone/>
            </a:pPr>
            <a:endParaRPr lang="en-US" altLang="zh-CN">
              <a:solidFill>
                <a:srgbClr val="000000"/>
              </a:solidFill>
            </a:endParaRPr>
          </a:p>
          <a:p>
            <a:endParaRPr lang="zh-CN" altLang="en-US">
              <a:solidFill>
                <a:srgbClr val="000000"/>
              </a:solidFill>
            </a:endParaRPr>
          </a:p>
        </p:txBody>
      </p:sp>
      <p:sp>
        <p:nvSpPr>
          <p:cNvPr id="226306" name="Rectangle 6"/>
          <p:cNvSpPr>
            <a:spLocks noChangeArrowheads="1"/>
          </p:cNvSpPr>
          <p:nvPr/>
        </p:nvSpPr>
        <p:spPr bwMode="auto">
          <a:xfrm>
            <a:off x="0" y="2133600"/>
            <a:ext cx="8964613"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lnSpc>
                <a:spcPct val="90000"/>
              </a:lnSpc>
              <a:spcBef>
                <a:spcPct val="20000"/>
              </a:spcBef>
              <a:buFont typeface="Wingdings" charset="2"/>
              <a:buNone/>
            </a:pPr>
            <a:r>
              <a:rPr lang="en-US" altLang="zh-CN" sz="2800">
                <a:solidFill>
                  <a:srgbClr val="000000"/>
                </a:solidFill>
              </a:rPr>
              <a:t>public class StringElement implements Element {</a:t>
            </a:r>
            <a:br>
              <a:rPr lang="en-US" altLang="zh-CN" sz="2800">
                <a:solidFill>
                  <a:srgbClr val="000000"/>
                </a:solidFill>
              </a:rPr>
            </a:br>
            <a:r>
              <a:rPr lang="en-US" altLang="zh-CN" sz="2800">
                <a:solidFill>
                  <a:srgbClr val="000000"/>
                </a:solidFill>
              </a:rPr>
              <a:t>private String value;</a:t>
            </a:r>
            <a:br>
              <a:rPr lang="en-US" altLang="zh-CN" sz="2800">
                <a:solidFill>
                  <a:srgbClr val="000000"/>
                </a:solidFill>
              </a:rPr>
            </a:br>
            <a:r>
              <a:rPr lang="en-US" altLang="zh-CN">
                <a:solidFill>
                  <a:srgbClr val="000000"/>
                </a:solidFill>
              </a:rPr>
              <a:t>public StringElement(String string) {value = string;}</a:t>
            </a:r>
          </a:p>
          <a:p>
            <a:pPr eaLnBrk="1" hangingPunct="1">
              <a:lnSpc>
                <a:spcPct val="90000"/>
              </a:lnSpc>
              <a:spcBef>
                <a:spcPct val="20000"/>
              </a:spcBef>
              <a:buFont typeface="Wingdings" charset="2"/>
              <a:buNone/>
            </a:pPr>
            <a:r>
              <a:rPr lang="zh-CN" altLang="en-US" sz="2800">
                <a:solidFill>
                  <a:srgbClr val="000000"/>
                </a:solidFill>
              </a:rPr>
              <a:t>　</a:t>
            </a:r>
            <a:r>
              <a:rPr lang="en-US" altLang="zh-CN">
                <a:solidFill>
                  <a:srgbClr val="000000"/>
                </a:solidFill>
              </a:rPr>
              <a:t>public String getValue(){return value;}</a:t>
            </a:r>
          </a:p>
          <a:p>
            <a:pPr eaLnBrk="1" hangingPunct="1">
              <a:lnSpc>
                <a:spcPct val="90000"/>
              </a:lnSpc>
              <a:spcBef>
                <a:spcPct val="20000"/>
              </a:spcBef>
              <a:buFont typeface="Wingdings" charset="2"/>
              <a:buNone/>
            </a:pPr>
            <a:r>
              <a:rPr lang="zh-CN" altLang="en-US" sz="2800">
                <a:solidFill>
                  <a:srgbClr val="000000"/>
                </a:solidFill>
              </a:rPr>
              <a:t>　</a:t>
            </a:r>
            <a:r>
              <a:rPr lang="en-US" altLang="zh-CN" sz="2800">
                <a:solidFill>
                  <a:srgbClr val="000000"/>
                </a:solidFill>
              </a:rPr>
              <a:t>public void accept(Visitor visitor) {</a:t>
            </a:r>
            <a:br>
              <a:rPr lang="en-US" altLang="zh-CN" sz="2800">
                <a:solidFill>
                  <a:srgbClr val="000000"/>
                </a:solidFill>
              </a:rPr>
            </a:br>
            <a:r>
              <a:rPr lang="zh-CN" altLang="en-US" sz="2800">
                <a:solidFill>
                  <a:srgbClr val="000000"/>
                </a:solidFill>
              </a:rPr>
              <a:t>　　 　　 </a:t>
            </a:r>
            <a:r>
              <a:rPr lang="en-US" altLang="zh-CN" sz="2800">
                <a:solidFill>
                  <a:srgbClr val="000000"/>
                </a:solidFill>
              </a:rPr>
              <a:t>visitor.visitString(this);</a:t>
            </a:r>
            <a:br>
              <a:rPr lang="en-US" altLang="zh-CN" sz="2800">
                <a:solidFill>
                  <a:srgbClr val="000000"/>
                </a:solidFill>
              </a:rPr>
            </a:br>
            <a:r>
              <a:rPr lang="zh-CN" altLang="en-US" sz="2800">
                <a:solidFill>
                  <a:srgbClr val="000000"/>
                </a:solidFill>
              </a:rPr>
              <a:t>　　 </a:t>
            </a:r>
            <a:r>
              <a:rPr lang="en-US" altLang="zh-CN" sz="2800">
                <a:solidFill>
                  <a:srgbClr val="000000"/>
                </a:solidFill>
              </a:rPr>
              <a:t>}</a:t>
            </a:r>
            <a:br>
              <a:rPr lang="en-US" altLang="zh-CN" sz="2800">
                <a:solidFill>
                  <a:srgbClr val="000000"/>
                </a:solidFill>
              </a:rPr>
            </a:br>
            <a:r>
              <a:rPr lang="en-US" altLang="zh-CN" sz="2800">
                <a:solidFill>
                  <a:srgbClr val="000000"/>
                </a:solidFill>
              </a:rPr>
              <a:t>}</a:t>
            </a:r>
          </a:p>
          <a:p>
            <a:pPr eaLnBrk="1" hangingPunct="1">
              <a:lnSpc>
                <a:spcPct val="90000"/>
              </a:lnSpc>
              <a:spcBef>
                <a:spcPct val="20000"/>
              </a:spcBef>
              <a:buFont typeface="Wingdings" charset="2"/>
              <a:buNone/>
            </a:pPr>
            <a:endParaRPr lang="zh-CN" altLang="en-US" sz="2800">
              <a:solidFill>
                <a:srgbClr val="000000"/>
              </a:solidFill>
            </a:endParaRPr>
          </a:p>
        </p:txBody>
      </p:sp>
      <p:sp>
        <p:nvSpPr>
          <p:cNvPr id="226307" name="矩形 6"/>
          <p:cNvSpPr>
            <a:spLocks noChangeArrowheads="1"/>
          </p:cNvSpPr>
          <p:nvPr/>
        </p:nvSpPr>
        <p:spPr bwMode="auto">
          <a:xfrm>
            <a:off x="0" y="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3600" dirty="0">
                <a:solidFill>
                  <a:srgbClr val="000000"/>
                </a:solidFill>
              </a:rPr>
              <a:t>Visitor Pattern - Example</a:t>
            </a:r>
          </a:p>
        </p:txBody>
      </p:sp>
    </p:spTree>
    <p:extLst>
      <p:ext uri="{BB962C8B-B14F-4D97-AF65-F5344CB8AC3E}">
        <p14:creationId xmlns:p14="http://schemas.microsoft.com/office/powerpoint/2010/main" val="467419427"/>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2"/>
          <p:cNvSpPr>
            <a:spLocks noGrp="1" noChangeArrowheads="1"/>
          </p:cNvSpPr>
          <p:nvPr>
            <p:ph idx="1"/>
          </p:nvPr>
        </p:nvSpPr>
        <p:spPr bwMode="auto">
          <a:xfrm>
            <a:off x="250825" y="765175"/>
            <a:ext cx="7772400" cy="5638800"/>
          </a:xfrm>
        </p:spPr>
        <p:txBody>
          <a:bodyPr wrap="square" numCol="1" anchor="t" anchorCtr="0" compatLnSpc="1">
            <a:prstTxWarp prst="textNoShape">
              <a:avLst/>
            </a:prstTxWarp>
          </a:bodyPr>
          <a:lstStyle/>
          <a:p>
            <a:pPr>
              <a:buFont typeface="Wingdings" charset="2"/>
              <a:buNone/>
            </a:pPr>
            <a:r>
              <a:rPr lang="en-US" altLang="zh-CN" dirty="0"/>
              <a:t>public class </a:t>
            </a:r>
            <a:r>
              <a:rPr lang="en-US" altLang="zh-CN" dirty="0" err="1"/>
              <a:t>FloatElement</a:t>
            </a:r>
            <a:r>
              <a:rPr lang="en-US" altLang="zh-CN" dirty="0"/>
              <a:t> </a:t>
            </a:r>
            <a:r>
              <a:rPr lang="en-US" altLang="zh-CN" dirty="0">
                <a:solidFill>
                  <a:schemeClr val="hlink"/>
                </a:solidFill>
              </a:rPr>
              <a:t>implements Element</a:t>
            </a:r>
            <a:br>
              <a:rPr lang="en-US" altLang="zh-CN" dirty="0"/>
            </a:br>
            <a:r>
              <a:rPr lang="en-US" altLang="zh-CN" dirty="0"/>
              <a:t>{       private Float value;</a:t>
            </a:r>
            <a:br>
              <a:rPr lang="en-US" altLang="zh-CN" dirty="0"/>
            </a:br>
            <a:r>
              <a:rPr lang="zh-CN" altLang="en-US" dirty="0"/>
              <a:t>　　 </a:t>
            </a:r>
            <a:r>
              <a:rPr lang="en-US" altLang="zh-CN" dirty="0"/>
              <a:t>public </a:t>
            </a:r>
            <a:r>
              <a:rPr lang="en-US" altLang="zh-CN" dirty="0" err="1"/>
              <a:t>FloatElement</a:t>
            </a:r>
            <a:r>
              <a:rPr lang="en-US" altLang="zh-CN" dirty="0"/>
              <a:t>(Float value) {</a:t>
            </a:r>
            <a:br>
              <a:rPr lang="en-US" altLang="zh-CN" dirty="0"/>
            </a:br>
            <a:r>
              <a:rPr lang="zh-CN" altLang="en-US" dirty="0"/>
              <a:t>　　 　　 </a:t>
            </a:r>
            <a:r>
              <a:rPr lang="en-US" altLang="zh-CN" dirty="0" err="1"/>
              <a:t>this.value</a:t>
            </a:r>
            <a:r>
              <a:rPr lang="en-US" altLang="zh-CN" dirty="0"/>
              <a:t> = value;</a:t>
            </a:r>
            <a:br>
              <a:rPr lang="en-US" altLang="zh-CN" dirty="0"/>
            </a:br>
            <a:r>
              <a:rPr lang="zh-CN" altLang="en-US" dirty="0"/>
              <a:t>　　 </a:t>
            </a:r>
            <a:r>
              <a:rPr lang="en-US" altLang="zh-CN" dirty="0"/>
              <a:t>}</a:t>
            </a:r>
          </a:p>
          <a:p>
            <a:pPr>
              <a:buFont typeface="Wingdings" charset="2"/>
              <a:buNone/>
            </a:pPr>
            <a:r>
              <a:rPr lang="zh-CN" altLang="en-US" dirty="0"/>
              <a:t>　　 </a:t>
            </a:r>
            <a:r>
              <a:rPr lang="en-US" altLang="zh-CN" dirty="0"/>
              <a:t>public Float </a:t>
            </a:r>
            <a:r>
              <a:rPr lang="en-US" altLang="zh-CN" dirty="0" err="1"/>
              <a:t>getValue</a:t>
            </a:r>
            <a:r>
              <a:rPr lang="en-US" altLang="zh-CN" dirty="0"/>
              <a:t>(){</a:t>
            </a:r>
            <a:br>
              <a:rPr lang="en-US" altLang="zh-CN" dirty="0"/>
            </a:br>
            <a:r>
              <a:rPr lang="zh-CN" altLang="en-US" dirty="0"/>
              <a:t>　　 　　 </a:t>
            </a:r>
            <a:r>
              <a:rPr lang="en-US" altLang="zh-CN" dirty="0"/>
              <a:t>return value;</a:t>
            </a:r>
            <a:br>
              <a:rPr lang="en-US" altLang="zh-CN" dirty="0"/>
            </a:br>
            <a:r>
              <a:rPr lang="zh-CN" altLang="en-US" dirty="0"/>
              <a:t>　　 </a:t>
            </a:r>
            <a:r>
              <a:rPr lang="en-US" altLang="zh-CN" dirty="0"/>
              <a:t>}</a:t>
            </a:r>
            <a:br>
              <a:rPr lang="en-US" altLang="zh-CN" dirty="0"/>
            </a:br>
            <a:r>
              <a:rPr lang="zh-CN" altLang="en-US" dirty="0"/>
              <a:t>　　 </a:t>
            </a:r>
            <a:r>
              <a:rPr lang="en-US" altLang="zh-CN" dirty="0"/>
              <a:t>public void </a:t>
            </a:r>
            <a:r>
              <a:rPr lang="en-US" altLang="zh-CN" dirty="0">
                <a:solidFill>
                  <a:schemeClr val="hlink"/>
                </a:solidFill>
              </a:rPr>
              <a:t>accept(Visitor visitor)</a:t>
            </a:r>
            <a:r>
              <a:rPr lang="en-US" altLang="zh-CN" dirty="0"/>
              <a:t> {</a:t>
            </a:r>
            <a:br>
              <a:rPr lang="en-US" altLang="zh-CN" dirty="0"/>
            </a:br>
            <a:r>
              <a:rPr lang="zh-CN" altLang="en-US" dirty="0"/>
              <a:t>　　 　　 </a:t>
            </a:r>
            <a:r>
              <a:rPr lang="en-US" altLang="zh-CN" dirty="0" err="1">
                <a:solidFill>
                  <a:schemeClr val="hlink"/>
                </a:solidFill>
              </a:rPr>
              <a:t>visitor.visitFloat</a:t>
            </a:r>
            <a:r>
              <a:rPr lang="en-US" altLang="zh-CN" dirty="0">
                <a:solidFill>
                  <a:schemeClr val="hlink"/>
                </a:solidFill>
              </a:rPr>
              <a:t>(this)</a:t>
            </a:r>
            <a:r>
              <a:rPr lang="en-US" altLang="zh-CN" dirty="0"/>
              <a:t>;</a:t>
            </a:r>
            <a:br>
              <a:rPr lang="en-US" altLang="zh-CN" dirty="0"/>
            </a:br>
            <a:r>
              <a:rPr lang="zh-CN" altLang="en-US" dirty="0"/>
              <a:t>　　 </a:t>
            </a:r>
            <a:r>
              <a:rPr lang="en-US" altLang="zh-CN" dirty="0"/>
              <a:t>}</a:t>
            </a:r>
            <a:br>
              <a:rPr lang="en-US" altLang="zh-CN" dirty="0"/>
            </a:br>
            <a:r>
              <a:rPr lang="en-US" altLang="zh-CN" dirty="0"/>
              <a:t>}</a:t>
            </a:r>
          </a:p>
          <a:p>
            <a:pPr>
              <a:buFont typeface="Wingdings" charset="2"/>
              <a:buNone/>
            </a:pPr>
            <a:endParaRPr lang="zh-CN" altLang="en-US" dirty="0"/>
          </a:p>
        </p:txBody>
      </p:sp>
      <p:sp>
        <p:nvSpPr>
          <p:cNvPr id="10" name="矩形 9">
            <a:extLst>
              <a:ext uri="{FF2B5EF4-FFF2-40B4-BE49-F238E27FC236}">
                <a16:creationId xmlns:a16="http://schemas.microsoft.com/office/drawing/2014/main" id="{FE30B721-93E4-BB4C-9B1C-544E883627DC}"/>
              </a:ext>
            </a:extLst>
          </p:cNvPr>
          <p:cNvSpPr/>
          <p:nvPr/>
        </p:nvSpPr>
        <p:spPr>
          <a:xfrm>
            <a:off x="0" y="0"/>
            <a:ext cx="9144000" cy="646113"/>
          </a:xfrm>
          <a:prstGeom prst="rect">
            <a:avLst/>
          </a:prstGeom>
        </p:spPr>
        <p:txBody>
          <a:bodyPr>
            <a:spAutoFit/>
          </a:bodyPr>
          <a:lstStyle/>
          <a:p>
            <a:r>
              <a:rPr lang="en-US" altLang="zh-CN" sz="3600" dirty="0">
                <a:solidFill>
                  <a:srgbClr val="000000"/>
                </a:solidFill>
              </a:rPr>
              <a:t>Visitor Pattern - Example</a:t>
            </a:r>
          </a:p>
        </p:txBody>
      </p:sp>
    </p:spTree>
    <p:extLst>
      <p:ext uri="{BB962C8B-B14F-4D97-AF65-F5344CB8AC3E}">
        <p14:creationId xmlns:p14="http://schemas.microsoft.com/office/powerpoint/2010/main" val="42312886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3"/>
          <p:cNvSpPr>
            <a:spLocks noGrp="1" noChangeArrowheads="1"/>
          </p:cNvSpPr>
          <p:nvPr>
            <p:ph idx="1"/>
          </p:nvPr>
        </p:nvSpPr>
        <p:spPr bwMode="auto">
          <a:xfrm>
            <a:off x="179388" y="765175"/>
            <a:ext cx="8785225" cy="4419600"/>
          </a:xfrm>
        </p:spPr>
        <p:txBody>
          <a:bodyPr wrap="square" numCol="1" anchor="t" anchorCtr="0" compatLnSpc="1">
            <a:prstTxWarp prst="textNoShape">
              <a:avLst/>
            </a:prstTxWarp>
          </a:bodyPr>
          <a:lstStyle/>
          <a:p>
            <a:pPr>
              <a:buFont typeface="Wingdings" charset="2"/>
              <a:buNone/>
            </a:pPr>
            <a:r>
              <a:rPr lang="en-US" altLang="zh-CN" sz="2800"/>
              <a:t>public interface Visitor</a:t>
            </a:r>
            <a:br>
              <a:rPr lang="en-US" altLang="zh-CN" sz="2800"/>
            </a:br>
            <a:r>
              <a:rPr lang="en-US" altLang="zh-CN" sz="2800"/>
              <a:t>{</a:t>
            </a:r>
            <a:br>
              <a:rPr lang="en-US" altLang="zh-CN" sz="2800"/>
            </a:br>
            <a:br>
              <a:rPr lang="en-US" altLang="zh-CN" sz="2800"/>
            </a:br>
            <a:r>
              <a:rPr lang="zh-CN" altLang="en-US" sz="2800"/>
              <a:t>　　 </a:t>
            </a:r>
            <a:r>
              <a:rPr lang="en-US" altLang="zh-CN" sz="2800"/>
              <a:t>public void </a:t>
            </a:r>
            <a:r>
              <a:rPr lang="en-US" altLang="zh-CN" sz="2800">
                <a:solidFill>
                  <a:schemeClr val="hlink"/>
                </a:solidFill>
              </a:rPr>
              <a:t>visitString(StringElement stringE)</a:t>
            </a:r>
            <a:r>
              <a:rPr lang="en-US" altLang="zh-CN" sz="2800"/>
              <a:t>;</a:t>
            </a:r>
            <a:br>
              <a:rPr lang="en-US" altLang="zh-CN" sz="2800"/>
            </a:br>
            <a:r>
              <a:rPr lang="zh-CN" altLang="en-US" sz="2800"/>
              <a:t>　　 </a:t>
            </a:r>
            <a:r>
              <a:rPr lang="en-US" altLang="zh-CN" sz="2800"/>
              <a:t>public void </a:t>
            </a:r>
            <a:r>
              <a:rPr lang="en-US" altLang="zh-CN" sz="2800">
                <a:solidFill>
                  <a:schemeClr val="hlink"/>
                </a:solidFill>
              </a:rPr>
              <a:t>visitFloat(FloatElement floatE)</a:t>
            </a:r>
            <a:r>
              <a:rPr lang="en-US" altLang="zh-CN" sz="2800"/>
              <a:t>;</a:t>
            </a:r>
            <a:br>
              <a:rPr lang="en-US" altLang="zh-CN" sz="2800"/>
            </a:br>
            <a:r>
              <a:rPr lang="zh-CN" altLang="en-US" sz="2800"/>
              <a:t>　　 </a:t>
            </a:r>
            <a:r>
              <a:rPr lang="en-US" altLang="zh-CN" sz="2800"/>
              <a:t>public void </a:t>
            </a:r>
            <a:r>
              <a:rPr lang="en-US" altLang="zh-CN" sz="2800">
                <a:solidFill>
                  <a:schemeClr val="hlink"/>
                </a:solidFill>
              </a:rPr>
              <a:t>visitCollection(Collection collection)</a:t>
            </a:r>
            <a:r>
              <a:rPr lang="en-US" altLang="zh-CN" sz="2800"/>
              <a:t>; </a:t>
            </a:r>
            <a:br>
              <a:rPr lang="en-US" altLang="zh-CN" sz="2800"/>
            </a:br>
            <a:br>
              <a:rPr lang="en-US" altLang="zh-CN" sz="2800"/>
            </a:br>
            <a:r>
              <a:rPr lang="en-US" altLang="zh-CN" sz="2800"/>
              <a:t>}</a:t>
            </a:r>
            <a:br>
              <a:rPr lang="en-US" altLang="zh-CN" sz="2800"/>
            </a:br>
            <a:endParaRPr lang="en-US" altLang="zh-CN" sz="2800"/>
          </a:p>
          <a:p>
            <a:pPr>
              <a:buFont typeface="Wingdings" charset="2"/>
              <a:buNone/>
            </a:pPr>
            <a:endParaRPr lang="zh-CN" altLang="en-US" sz="2800"/>
          </a:p>
        </p:txBody>
      </p:sp>
      <p:sp>
        <p:nvSpPr>
          <p:cNvPr id="6" name="矩形 5">
            <a:extLst>
              <a:ext uri="{FF2B5EF4-FFF2-40B4-BE49-F238E27FC236}">
                <a16:creationId xmlns:a16="http://schemas.microsoft.com/office/drawing/2014/main" id="{35136E02-A2F2-D349-9AB3-7C57D4182148}"/>
              </a:ext>
            </a:extLst>
          </p:cNvPr>
          <p:cNvSpPr/>
          <p:nvPr/>
        </p:nvSpPr>
        <p:spPr>
          <a:xfrm>
            <a:off x="0" y="0"/>
            <a:ext cx="9144000" cy="646113"/>
          </a:xfrm>
          <a:prstGeom prst="rect">
            <a:avLst/>
          </a:prstGeom>
        </p:spPr>
        <p:txBody>
          <a:bodyPr>
            <a:spAutoFit/>
          </a:bodyPr>
          <a:lstStyle/>
          <a:p>
            <a:pPr eaLnBrk="1" hangingPunct="1">
              <a:defRPr/>
            </a:pPr>
            <a:r>
              <a:rPr lang="en-US" altLang="zh-CN" sz="3600" dirty="0">
                <a:latin typeface="Arial Narrow" panose="020B0604020202020204" pitchFamily="34" charset="0"/>
                <a:ea typeface="宋体" panose="02010600030101010101" pitchFamily="2" charset="-122"/>
                <a:cs typeface="Arial" pitchFamily="34" charset="0"/>
              </a:rPr>
              <a:t>Visitor Pattern - Example</a:t>
            </a:r>
          </a:p>
        </p:txBody>
      </p:sp>
    </p:spTree>
    <p:extLst>
      <p:ext uri="{BB962C8B-B14F-4D97-AF65-F5344CB8AC3E}">
        <p14:creationId xmlns:p14="http://schemas.microsoft.com/office/powerpoint/2010/main" val="1208445224"/>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3"/>
          <p:cNvSpPr>
            <a:spLocks noGrp="1" noChangeArrowheads="1"/>
          </p:cNvSpPr>
          <p:nvPr>
            <p:ph idx="1"/>
          </p:nvPr>
        </p:nvSpPr>
        <p:spPr bwMode="auto">
          <a:xfrm>
            <a:off x="0" y="714375"/>
            <a:ext cx="8424863" cy="4800600"/>
          </a:xfrm>
        </p:spPr>
        <p:txBody>
          <a:bodyPr wrap="square" numCol="1" anchor="t" anchorCtr="0" compatLnSpc="1">
            <a:prstTxWarp prst="textNoShape">
              <a:avLst/>
            </a:prstTxWarp>
          </a:bodyPr>
          <a:lstStyle/>
          <a:p>
            <a:pPr>
              <a:buFont typeface="Wingdings" charset="2"/>
              <a:buNone/>
            </a:pPr>
            <a:r>
              <a:rPr lang="en-US" altLang="zh-CN" sz="2800"/>
              <a:t>public class ConcreteVisitor implements Visitor</a:t>
            </a:r>
            <a:br>
              <a:rPr lang="en-US" altLang="zh-CN" sz="2800"/>
            </a:br>
            <a:r>
              <a:rPr lang="en-US" altLang="zh-CN" sz="2800"/>
              <a:t>{</a:t>
            </a:r>
            <a:r>
              <a:rPr lang="zh-CN" altLang="en-US" sz="2800"/>
              <a:t>　 </a:t>
            </a:r>
            <a:r>
              <a:rPr lang="en-US" altLang="zh-CN" sz="2800"/>
              <a:t>public void visitCollection(Collection collection) {</a:t>
            </a:r>
            <a:br>
              <a:rPr lang="en-US" altLang="zh-CN" sz="2800"/>
            </a:br>
            <a:r>
              <a:rPr lang="zh-CN" altLang="en-US" sz="2800"/>
              <a:t>　　 　</a:t>
            </a:r>
            <a:r>
              <a:rPr lang="en-US" altLang="zh-CN" sz="2800"/>
              <a:t>Iterator iterator = collection.iterator()</a:t>
            </a:r>
            <a:br>
              <a:rPr lang="en-US" altLang="zh-CN" sz="2800"/>
            </a:br>
            <a:r>
              <a:rPr lang="zh-CN" altLang="en-US" sz="2800"/>
              <a:t>　　 　</a:t>
            </a:r>
            <a:r>
              <a:rPr lang="en-US" altLang="zh-CN" sz="2800"/>
              <a:t>while (iterator.hasNext()) {</a:t>
            </a:r>
            <a:br>
              <a:rPr lang="en-US" altLang="zh-CN" sz="2800"/>
            </a:br>
            <a:r>
              <a:rPr lang="zh-CN" altLang="en-US" sz="2800"/>
              <a:t>　　 　   </a:t>
            </a:r>
            <a:r>
              <a:rPr lang="en-US" altLang="zh-CN" sz="2800"/>
              <a:t>Object o = iterator.next();</a:t>
            </a:r>
            <a:br>
              <a:rPr lang="en-US" altLang="zh-CN" sz="2800"/>
            </a:br>
            <a:r>
              <a:rPr lang="zh-CN" altLang="en-US" sz="2800"/>
              <a:t>　　 　　</a:t>
            </a:r>
            <a:r>
              <a:rPr lang="en-US" altLang="zh-CN" sz="2800"/>
              <a:t>if (o instanceof Element)</a:t>
            </a:r>
            <a:br>
              <a:rPr lang="en-US" altLang="zh-CN" sz="2800"/>
            </a:br>
            <a:r>
              <a:rPr lang="zh-CN" altLang="en-US" sz="2800"/>
              <a:t>　　 　　    </a:t>
            </a:r>
            <a:r>
              <a:rPr lang="en-US" altLang="zh-CN" sz="2800">
                <a:solidFill>
                  <a:schemeClr val="hlink"/>
                </a:solidFill>
              </a:rPr>
              <a:t>((Element)o).accept(this);</a:t>
            </a:r>
            <a:br>
              <a:rPr lang="en-US" altLang="zh-CN" sz="2800"/>
            </a:br>
            <a:r>
              <a:rPr lang="zh-CN" altLang="en-US" sz="2800"/>
              <a:t>　　 　　 </a:t>
            </a:r>
            <a:r>
              <a:rPr lang="en-US" altLang="zh-CN" sz="2800"/>
              <a:t>} </a:t>
            </a:r>
            <a:br>
              <a:rPr lang="en-US" altLang="zh-CN" sz="2800"/>
            </a:br>
            <a:r>
              <a:rPr lang="zh-CN" altLang="en-US" sz="2800"/>
              <a:t>　　 ｝</a:t>
            </a:r>
          </a:p>
          <a:p>
            <a:pPr>
              <a:buFont typeface="Wingdings" charset="2"/>
              <a:buNone/>
            </a:pPr>
            <a:r>
              <a:rPr lang="zh-CN" altLang="en-US" sz="2800"/>
              <a:t>　　</a:t>
            </a:r>
          </a:p>
        </p:txBody>
      </p:sp>
      <p:sp>
        <p:nvSpPr>
          <p:cNvPr id="6" name="矩形 5">
            <a:extLst>
              <a:ext uri="{FF2B5EF4-FFF2-40B4-BE49-F238E27FC236}">
                <a16:creationId xmlns:a16="http://schemas.microsoft.com/office/drawing/2014/main" id="{FC69CCC1-F5E7-6B4F-902D-ED024FAE3291}"/>
              </a:ext>
            </a:extLst>
          </p:cNvPr>
          <p:cNvSpPr/>
          <p:nvPr/>
        </p:nvSpPr>
        <p:spPr>
          <a:xfrm>
            <a:off x="0" y="0"/>
            <a:ext cx="9144000" cy="646113"/>
          </a:xfrm>
          <a:prstGeom prst="rect">
            <a:avLst/>
          </a:prstGeom>
        </p:spPr>
        <p:txBody>
          <a:bodyPr>
            <a:spAutoFit/>
          </a:bodyPr>
          <a:lstStyle/>
          <a:p>
            <a:pPr eaLnBrk="1" hangingPunct="1">
              <a:defRPr/>
            </a:pPr>
            <a:r>
              <a:rPr lang="en-US" altLang="zh-CN" sz="3600" dirty="0">
                <a:latin typeface="Arial Narrow" panose="020B0604020202020204" pitchFamily="34" charset="0"/>
                <a:ea typeface="宋体" panose="02010600030101010101" pitchFamily="2" charset="-122"/>
                <a:cs typeface="Arial" pitchFamily="34" charset="0"/>
              </a:rPr>
              <a:t>Visitor Pattern - Example</a:t>
            </a:r>
          </a:p>
        </p:txBody>
      </p:sp>
    </p:spTree>
    <p:extLst>
      <p:ext uri="{BB962C8B-B14F-4D97-AF65-F5344CB8AC3E}">
        <p14:creationId xmlns:p14="http://schemas.microsoft.com/office/powerpoint/2010/main" val="15860300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a:xfrm>
            <a:off x="0" y="0"/>
            <a:ext cx="9075738" cy="714375"/>
          </a:xfrm>
        </p:spPr>
        <p:txBody>
          <a:bodyPr/>
          <a:lstStyle/>
          <a:p>
            <a:r>
              <a:rPr lang="zh-CN" altLang="zh-CN"/>
              <a:t>Creational p</a:t>
            </a:r>
            <a:r>
              <a:rPr lang="en-US" altLang="zh-CN"/>
              <a:t>atterns</a:t>
            </a:r>
          </a:p>
        </p:txBody>
      </p:sp>
      <p:sp>
        <p:nvSpPr>
          <p:cNvPr id="16386" name="Rectangle 3"/>
          <p:cNvSpPr>
            <a:spLocks noGrp="1" noChangeArrowheads="1"/>
          </p:cNvSpPr>
          <p:nvPr>
            <p:ph idx="1"/>
          </p:nvPr>
        </p:nvSpPr>
        <p:spPr bwMode="auto">
          <a:xfrm>
            <a:off x="0" y="714375"/>
            <a:ext cx="8915400" cy="3878263"/>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800" b="1" dirty="0"/>
              <a:t>Creational design patterns abstract the instantiation process.</a:t>
            </a:r>
            <a:r>
              <a:rPr lang="en-US" altLang="zh-CN" sz="2800" dirty="0"/>
              <a:t> </a:t>
            </a:r>
            <a:endParaRPr lang="en-US" altLang="zh-CN" sz="2800" b="1" dirty="0"/>
          </a:p>
          <a:p>
            <a:pPr marL="463550" indent="-463550"/>
            <a:r>
              <a:rPr lang="en-US" altLang="zh-CN" sz="2800" b="1" dirty="0"/>
              <a:t>There are two recurring themes in these patterns. </a:t>
            </a:r>
          </a:p>
          <a:p>
            <a:pPr marL="863600" lvl="1"/>
            <a:r>
              <a:rPr lang="en-US" altLang="zh-CN" sz="2800" dirty="0"/>
              <a:t>First, they all encapsulate knowledge about which concrete classes the system uses. </a:t>
            </a:r>
          </a:p>
          <a:p>
            <a:pPr marL="863600" lvl="1"/>
            <a:r>
              <a:rPr lang="en-US" altLang="zh-CN" sz="2800" dirty="0"/>
              <a:t>Second, they hide how instances of these classes are created and put together. </a:t>
            </a:r>
          </a:p>
        </p:txBody>
      </p:sp>
    </p:spTree>
    <p:extLst>
      <p:ext uri="{BB962C8B-B14F-4D97-AF65-F5344CB8AC3E}">
        <p14:creationId xmlns:p14="http://schemas.microsoft.com/office/powerpoint/2010/main" val="677626770"/>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2"/>
          <p:cNvSpPr>
            <a:spLocks noGrp="1" noChangeArrowheads="1"/>
          </p:cNvSpPr>
          <p:nvPr>
            <p:ph idx="1"/>
          </p:nvPr>
        </p:nvSpPr>
        <p:spPr bwMode="auto">
          <a:xfrm>
            <a:off x="0" y="785813"/>
            <a:ext cx="8207375" cy="5410200"/>
          </a:xfrm>
        </p:spPr>
        <p:txBody>
          <a:bodyPr wrap="square" numCol="1" anchor="t" anchorCtr="0" compatLnSpc="1">
            <a:prstTxWarp prst="textNoShape">
              <a:avLst/>
            </a:prstTxWarp>
          </a:bodyPr>
          <a:lstStyle/>
          <a:p>
            <a:pPr>
              <a:buFont typeface="Wingdings" charset="2"/>
              <a:buNone/>
            </a:pPr>
            <a:r>
              <a:rPr lang="en-US" altLang="zh-CN" sz="2800"/>
              <a:t>public void </a:t>
            </a:r>
            <a:r>
              <a:rPr lang="en-US" altLang="zh-CN" sz="2800">
                <a:solidFill>
                  <a:schemeClr val="hlink"/>
                </a:solidFill>
              </a:rPr>
              <a:t>visitString(StringElement stringE)</a:t>
            </a:r>
            <a:r>
              <a:rPr lang="en-US" altLang="zh-CN" sz="2800"/>
              <a:t> {</a:t>
            </a:r>
          </a:p>
          <a:p>
            <a:pPr>
              <a:buFont typeface="Wingdings" charset="2"/>
              <a:buNone/>
            </a:pPr>
            <a:r>
              <a:rPr lang="zh-CN" altLang="en-US" sz="2800"/>
              <a:t>      </a:t>
            </a:r>
            <a:r>
              <a:rPr lang="en-US" altLang="zh-CN" sz="2800"/>
              <a:t>System.out.println("'"+stringE.getValue()+"'");</a:t>
            </a:r>
            <a:br>
              <a:rPr lang="en-US" altLang="zh-CN" sz="2800"/>
            </a:br>
            <a:r>
              <a:rPr lang="zh-CN" altLang="en-US" sz="2800"/>
              <a:t> </a:t>
            </a:r>
            <a:r>
              <a:rPr lang="en-US" altLang="zh-CN" sz="2800"/>
              <a:t>} </a:t>
            </a:r>
          </a:p>
          <a:p>
            <a:pPr>
              <a:buFont typeface="Wingdings" charset="2"/>
              <a:buNone/>
            </a:pPr>
            <a:r>
              <a:rPr lang="en-US" altLang="zh-CN" sz="2800"/>
              <a:t>public void </a:t>
            </a:r>
            <a:r>
              <a:rPr lang="en-US" altLang="zh-CN" sz="2800">
                <a:solidFill>
                  <a:schemeClr val="hlink"/>
                </a:solidFill>
              </a:rPr>
              <a:t>visitFloat(FloatElement floatE)</a:t>
            </a:r>
            <a:r>
              <a:rPr lang="en-US" altLang="zh-CN" sz="2800"/>
              <a:t>{</a:t>
            </a:r>
            <a:br>
              <a:rPr lang="en-US" altLang="zh-CN" sz="2800"/>
            </a:br>
            <a:r>
              <a:rPr lang="zh-CN" altLang="en-US" sz="2800"/>
              <a:t> </a:t>
            </a:r>
            <a:r>
              <a:rPr lang="en-US" altLang="zh-CN" sz="2400"/>
              <a:t>System.out.println(floatE.getValue().toString()+"f");</a:t>
            </a:r>
            <a:br>
              <a:rPr lang="en-US" altLang="zh-CN" sz="2400"/>
            </a:br>
            <a:r>
              <a:rPr lang="zh-CN" altLang="en-US" sz="2800"/>
              <a:t> </a:t>
            </a:r>
            <a:r>
              <a:rPr lang="en-US" altLang="zh-CN" sz="2800"/>
              <a:t>} </a:t>
            </a:r>
          </a:p>
          <a:p>
            <a:pPr>
              <a:buFont typeface="Wingdings" charset="2"/>
              <a:buNone/>
            </a:pPr>
            <a:r>
              <a:rPr lang="en-US" altLang="zh-CN" sz="2800"/>
              <a:t>}</a:t>
            </a:r>
          </a:p>
          <a:p>
            <a:pPr>
              <a:buFont typeface="Wingdings" charset="2"/>
              <a:buNone/>
            </a:pPr>
            <a:endParaRPr lang="zh-CN" altLang="en-US" sz="2800"/>
          </a:p>
        </p:txBody>
      </p:sp>
      <p:sp>
        <p:nvSpPr>
          <p:cNvPr id="6" name="矩形 5">
            <a:extLst>
              <a:ext uri="{FF2B5EF4-FFF2-40B4-BE49-F238E27FC236}">
                <a16:creationId xmlns:a16="http://schemas.microsoft.com/office/drawing/2014/main" id="{A035A55F-8392-1B4D-AFB0-A90E2C0087E0}"/>
              </a:ext>
            </a:extLst>
          </p:cNvPr>
          <p:cNvSpPr/>
          <p:nvPr/>
        </p:nvSpPr>
        <p:spPr>
          <a:xfrm>
            <a:off x="0" y="0"/>
            <a:ext cx="9144000" cy="646113"/>
          </a:xfrm>
          <a:prstGeom prst="rect">
            <a:avLst/>
          </a:prstGeom>
        </p:spPr>
        <p:txBody>
          <a:bodyPr>
            <a:spAutoFit/>
          </a:bodyPr>
          <a:lstStyle/>
          <a:p>
            <a:pPr eaLnBrk="1" hangingPunct="1">
              <a:defRPr/>
            </a:pPr>
            <a:r>
              <a:rPr lang="en-US" altLang="zh-CN" sz="3600" dirty="0">
                <a:latin typeface="Arial Narrow" panose="020B0604020202020204" pitchFamily="34" charset="0"/>
                <a:ea typeface="宋体" panose="02010600030101010101" pitchFamily="2" charset="-122"/>
                <a:cs typeface="Arial" pitchFamily="34" charset="0"/>
              </a:rPr>
              <a:t>Visitor Pattern - Example</a:t>
            </a:r>
          </a:p>
        </p:txBody>
      </p:sp>
    </p:spTree>
    <p:extLst>
      <p:ext uri="{BB962C8B-B14F-4D97-AF65-F5344CB8AC3E}">
        <p14:creationId xmlns:p14="http://schemas.microsoft.com/office/powerpoint/2010/main" val="184067925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3"/>
          <p:cNvSpPr>
            <a:spLocks noGrp="1" noChangeArrowheads="1"/>
          </p:cNvSpPr>
          <p:nvPr>
            <p:ph idx="1"/>
          </p:nvPr>
        </p:nvSpPr>
        <p:spPr bwMode="auto">
          <a:xfrm>
            <a:off x="0" y="714375"/>
            <a:ext cx="8569325" cy="4648200"/>
          </a:xfrm>
        </p:spPr>
        <p:txBody>
          <a:bodyPr wrap="square" numCol="1" anchor="t" anchorCtr="0" compatLnSpc="1">
            <a:prstTxWarp prst="textNoShape">
              <a:avLst/>
            </a:prstTxWarp>
          </a:bodyPr>
          <a:lstStyle/>
          <a:p>
            <a:pPr>
              <a:buFont typeface="Wingdings" charset="2"/>
              <a:buNone/>
            </a:pPr>
            <a:r>
              <a:rPr lang="en-US" altLang="zh-CN" sz="2800"/>
              <a:t>Visitor visitor = new ConcreteVisitor();</a:t>
            </a:r>
            <a:br>
              <a:rPr lang="en-US" altLang="zh-CN" sz="2800"/>
            </a:br>
            <a:br>
              <a:rPr lang="en-US" altLang="zh-CN" sz="2800"/>
            </a:br>
            <a:r>
              <a:rPr lang="en-US" altLang="zh-CN" sz="2800"/>
              <a:t>StringElement stringE = new StringElement("I am a String");</a:t>
            </a:r>
            <a:br>
              <a:rPr lang="en-US" altLang="zh-CN" sz="2800"/>
            </a:br>
            <a:r>
              <a:rPr lang="en-US" altLang="zh-CN" sz="2800"/>
              <a:t>visitor.visitString(stringE);</a:t>
            </a:r>
          </a:p>
          <a:p>
            <a:pPr>
              <a:buFont typeface="Wingdings" charset="2"/>
              <a:buNone/>
            </a:pPr>
            <a:r>
              <a:rPr lang="en-US" altLang="zh-CN" sz="2800"/>
              <a:t>Collection list = new ArrayList();</a:t>
            </a:r>
            <a:br>
              <a:rPr lang="en-US" altLang="zh-CN" sz="2800"/>
            </a:br>
            <a:r>
              <a:rPr lang="en-US" altLang="zh-CN" sz="2800"/>
              <a:t>list.add(new StringElement("I am a String1")); </a:t>
            </a:r>
            <a:br>
              <a:rPr lang="en-US" altLang="zh-CN" sz="2800"/>
            </a:br>
            <a:r>
              <a:rPr lang="en-US" altLang="zh-CN" sz="2800"/>
              <a:t>list.add(new StringElement("I am a String2")); </a:t>
            </a:r>
            <a:br>
              <a:rPr lang="en-US" altLang="zh-CN" sz="2800"/>
            </a:br>
            <a:r>
              <a:rPr lang="en-US" altLang="zh-CN" sz="2800"/>
              <a:t>list.add(new FloatElement(new Float(12))); </a:t>
            </a:r>
            <a:br>
              <a:rPr lang="en-US" altLang="zh-CN" sz="2800"/>
            </a:br>
            <a:r>
              <a:rPr lang="en-US" altLang="zh-CN" sz="2800"/>
              <a:t>list.add(new StringElement("I am a String3")); </a:t>
            </a:r>
            <a:br>
              <a:rPr lang="en-US" altLang="zh-CN" sz="2800"/>
            </a:br>
            <a:r>
              <a:rPr lang="en-US" altLang="zh-CN" sz="2800"/>
              <a:t>visitor.visitCollection(list);</a:t>
            </a:r>
          </a:p>
          <a:p>
            <a:pPr>
              <a:buFont typeface="Wingdings" charset="2"/>
              <a:buNone/>
            </a:pPr>
            <a:endParaRPr lang="en-US" altLang="zh-CN" sz="2800"/>
          </a:p>
        </p:txBody>
      </p:sp>
      <p:sp>
        <p:nvSpPr>
          <p:cNvPr id="6" name="矩形 5">
            <a:extLst>
              <a:ext uri="{FF2B5EF4-FFF2-40B4-BE49-F238E27FC236}">
                <a16:creationId xmlns:a16="http://schemas.microsoft.com/office/drawing/2014/main" id="{0FEF8BD1-B625-7349-A0F6-B3231AEF978E}"/>
              </a:ext>
            </a:extLst>
          </p:cNvPr>
          <p:cNvSpPr/>
          <p:nvPr/>
        </p:nvSpPr>
        <p:spPr>
          <a:xfrm>
            <a:off x="0" y="0"/>
            <a:ext cx="9144000" cy="646113"/>
          </a:xfrm>
          <a:prstGeom prst="rect">
            <a:avLst/>
          </a:prstGeom>
        </p:spPr>
        <p:txBody>
          <a:bodyPr>
            <a:spAutoFit/>
          </a:bodyPr>
          <a:lstStyle/>
          <a:p>
            <a:pPr eaLnBrk="1" hangingPunct="1">
              <a:defRPr/>
            </a:pPr>
            <a:r>
              <a:rPr lang="en-US" altLang="zh-CN" sz="3600" dirty="0">
                <a:latin typeface="Arial Narrow" panose="020B0604020202020204" pitchFamily="34" charset="0"/>
                <a:ea typeface="宋体" panose="02010600030101010101" pitchFamily="2" charset="-122"/>
                <a:cs typeface="Arial" pitchFamily="34" charset="0"/>
              </a:rPr>
              <a:t>Visitor Pattern - Example</a:t>
            </a:r>
          </a:p>
        </p:txBody>
      </p:sp>
    </p:spTree>
    <p:extLst>
      <p:ext uri="{BB962C8B-B14F-4D97-AF65-F5344CB8AC3E}">
        <p14:creationId xmlns:p14="http://schemas.microsoft.com/office/powerpoint/2010/main" val="179437097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2">
            <a:extLst>
              <a:ext uri="{FF2B5EF4-FFF2-40B4-BE49-F238E27FC236}">
                <a16:creationId xmlns:a16="http://schemas.microsoft.com/office/drawing/2014/main" id="{653DEE50-6AB0-1E4C-B388-CAC137AEAA40}"/>
              </a:ext>
            </a:extLst>
          </p:cNvPr>
          <p:cNvSpPr>
            <a:spLocks noGrp="1" noChangeArrowheads="1"/>
          </p:cNvSpPr>
          <p:nvPr>
            <p:ph type="title"/>
          </p:nvPr>
        </p:nvSpPr>
        <p:spPr>
          <a:xfrm>
            <a:off x="0" y="0"/>
            <a:ext cx="9144000" cy="714375"/>
          </a:xfrm>
        </p:spPr>
        <p:txBody>
          <a:bodyPr rtlCol="0">
            <a:normAutofit/>
          </a:bodyPr>
          <a:lstStyle/>
          <a:p>
            <a:pPr fontAlgn="auto">
              <a:spcAft>
                <a:spcPts val="0"/>
              </a:spcAft>
              <a:defRPr/>
            </a:pPr>
            <a:r>
              <a:rPr lang="en-US" altLang="zh-CN" dirty="0"/>
              <a:t>Template Method Pattern – Motivation</a:t>
            </a:r>
          </a:p>
        </p:txBody>
      </p:sp>
      <p:sp>
        <p:nvSpPr>
          <p:cNvPr id="129027" name="Rectangle 5">
            <a:extLst>
              <a:ext uri="{FF2B5EF4-FFF2-40B4-BE49-F238E27FC236}">
                <a16:creationId xmlns:a16="http://schemas.microsoft.com/office/drawing/2014/main" id="{F27EF2F4-1744-DD41-B3FE-425DB981B982}"/>
              </a:ext>
            </a:extLst>
          </p:cNvPr>
          <p:cNvSpPr>
            <a:spLocks noGrp="1" noChangeArrowheads="1"/>
          </p:cNvSpPr>
          <p:nvPr>
            <p:ph type="body" sz="half" idx="1"/>
          </p:nvPr>
        </p:nvSpPr>
        <p:spPr>
          <a:xfrm>
            <a:off x="0" y="714375"/>
            <a:ext cx="9144000" cy="1728788"/>
          </a:xfrm>
        </p:spPr>
        <p:txBody>
          <a:bodyPr>
            <a:normAutofit fontScale="77500" lnSpcReduction="20000"/>
          </a:bodyPr>
          <a:lstStyle/>
          <a:p>
            <a:pPr marL="463550" indent="-463550" fontAlgn="auto">
              <a:spcAft>
                <a:spcPts val="0"/>
              </a:spcAft>
              <a:buFont typeface="Arial" panose="020B0604020202020204" pitchFamily="34" charset="0"/>
              <a:buChar char="•"/>
              <a:defRPr/>
            </a:pPr>
            <a:r>
              <a:rPr lang="en-US" altLang="zh-CN" sz="2800" b="1"/>
              <a:t>Consider an application framework that provides Application and Document classes.</a:t>
            </a:r>
            <a:r>
              <a:rPr lang="en-US" altLang="zh-CN" sz="2800"/>
              <a:t> </a:t>
            </a:r>
          </a:p>
          <a:p>
            <a:pPr marL="863600" lvl="1" fontAlgn="auto">
              <a:spcAft>
                <a:spcPts val="0"/>
              </a:spcAft>
              <a:buFont typeface="Arial" panose="020B0604020202020204" pitchFamily="34" charset="0"/>
              <a:buChar char="•"/>
              <a:defRPr/>
            </a:pPr>
            <a:r>
              <a:rPr lang="en-US" altLang="zh-CN" sz="2400"/>
              <a:t>Applications built with the framework can subclass Application and Document to suit specific needs.</a:t>
            </a:r>
          </a:p>
          <a:p>
            <a:pPr marL="863600" lvl="1" fontAlgn="auto">
              <a:spcAft>
                <a:spcPts val="0"/>
              </a:spcAft>
              <a:buFont typeface="Arial" panose="020B0604020202020204" pitchFamily="34" charset="0"/>
              <a:buChar char="•"/>
              <a:defRPr/>
            </a:pPr>
            <a:r>
              <a:rPr lang="en-US" altLang="zh-CN" sz="2400"/>
              <a:t>The abstract Application class defines the algorithm for opening and reading a document in its OpenDocument operation: </a:t>
            </a:r>
          </a:p>
        </p:txBody>
      </p:sp>
      <p:pic>
        <p:nvPicPr>
          <p:cNvPr id="232451" name="Picture 7" descr="tmeth00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484438" y="3213100"/>
            <a:ext cx="5905500" cy="3357563"/>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17242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2">
            <a:extLst>
              <a:ext uri="{FF2B5EF4-FFF2-40B4-BE49-F238E27FC236}">
                <a16:creationId xmlns:a16="http://schemas.microsoft.com/office/drawing/2014/main" id="{5D000C2B-8610-104F-89BB-BEBC93EF03AB}"/>
              </a:ext>
            </a:extLst>
          </p:cNvPr>
          <p:cNvSpPr>
            <a:spLocks noGrp="1" noChangeArrowheads="1"/>
          </p:cNvSpPr>
          <p:nvPr>
            <p:ph type="title"/>
          </p:nvPr>
        </p:nvSpPr>
        <p:spPr>
          <a:xfrm>
            <a:off x="0" y="0"/>
            <a:ext cx="9144000" cy="714375"/>
          </a:xfrm>
        </p:spPr>
        <p:txBody>
          <a:bodyPr rtlCol="0">
            <a:normAutofit/>
          </a:bodyPr>
          <a:lstStyle/>
          <a:p>
            <a:pPr fontAlgn="auto">
              <a:spcAft>
                <a:spcPts val="0"/>
              </a:spcAft>
              <a:defRPr/>
            </a:pPr>
            <a:r>
              <a:rPr lang="en-US" altLang="zh-CN" dirty="0"/>
              <a:t>Template Method Pattern – Motivation</a:t>
            </a:r>
          </a:p>
        </p:txBody>
      </p:sp>
      <p:sp>
        <p:nvSpPr>
          <p:cNvPr id="234498" name="Rectangle 3"/>
          <p:cNvSpPr>
            <a:spLocks noGrp="1" noChangeArrowheads="1"/>
          </p:cNvSpPr>
          <p:nvPr>
            <p:ph type="body" sz="half" idx="1"/>
          </p:nvPr>
        </p:nvSpPr>
        <p:spPr bwMode="auto">
          <a:xfrm>
            <a:off x="0" y="714375"/>
            <a:ext cx="9144000" cy="1728788"/>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400" b="1"/>
              <a:t>The abstract Application class defines the algorithm for opening and reading a document in its OpenDocument operation:</a:t>
            </a:r>
          </a:p>
        </p:txBody>
      </p:sp>
      <p:sp>
        <p:nvSpPr>
          <p:cNvPr id="130054" name="Text Box 6">
            <a:extLst>
              <a:ext uri="{FF2B5EF4-FFF2-40B4-BE49-F238E27FC236}">
                <a16:creationId xmlns:a16="http://schemas.microsoft.com/office/drawing/2014/main" id="{9FD71C48-9742-6148-B9DF-F42D0602CB60}"/>
              </a:ext>
            </a:extLst>
          </p:cNvPr>
          <p:cNvSpPr txBox="1">
            <a:spLocks noChangeArrowheads="1"/>
          </p:cNvSpPr>
          <p:nvPr/>
        </p:nvSpPr>
        <p:spPr bwMode="auto">
          <a:xfrm>
            <a:off x="1547812" y="1722474"/>
            <a:ext cx="5384615" cy="3270214"/>
          </a:xfrm>
          <a:prstGeom prst="rect">
            <a:avLst/>
          </a:prstGeom>
          <a:noFill/>
          <a:ln w="9525">
            <a:solidFill>
              <a:schemeClr val="tx1"/>
            </a:solidFill>
            <a:miter lim="800000"/>
            <a:headEnd/>
            <a:tailEnd/>
          </a:ln>
        </p:spPr>
        <p:txBody>
          <a:bodyPr wrap="square">
            <a:spAutoFit/>
          </a:bodyPr>
          <a:lstStyle/>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void Application::</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OpenDocument</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(const char* name)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if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CanOpenDocument</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(name))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cannot handle this document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return;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Document* doc =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DoCreateDocument</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if (doc)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_docs-&gt;</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AddDocument</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(doc);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AboutToOpenDocument</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(doc);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doc-&gt;Open();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doc-&gt;</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DoRead</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a:t>
            </a:r>
          </a:p>
        </p:txBody>
      </p:sp>
      <p:sp>
        <p:nvSpPr>
          <p:cNvPr id="134151" name="Rectangle 7">
            <a:extLst>
              <a:ext uri="{FF2B5EF4-FFF2-40B4-BE49-F238E27FC236}">
                <a16:creationId xmlns:a16="http://schemas.microsoft.com/office/drawing/2014/main" id="{415D0440-6207-8D41-BBC7-7939B293D358}"/>
              </a:ext>
            </a:extLst>
          </p:cNvPr>
          <p:cNvSpPr>
            <a:spLocks noChangeArrowheads="1"/>
          </p:cNvSpPr>
          <p:nvPr/>
        </p:nvSpPr>
        <p:spPr bwMode="auto">
          <a:xfrm>
            <a:off x="0" y="4929188"/>
            <a:ext cx="9144000" cy="1728787"/>
          </a:xfrm>
          <a:prstGeom prst="rect">
            <a:avLst/>
          </a:prstGeom>
          <a:noFill/>
          <a:ln w="9525">
            <a:noFill/>
            <a:miter lim="800000"/>
            <a:headEnd/>
            <a:tailEnd/>
          </a:ln>
        </p:spPr>
        <p:txBody>
          <a:bodyPr/>
          <a:lstStyle/>
          <a:p>
            <a:pPr marL="463550" indent="-463550" eaLnBrk="1" hangingPunct="1">
              <a:lnSpc>
                <a:spcPct val="90000"/>
              </a:lnSpc>
              <a:spcBef>
                <a:spcPct val="20000"/>
              </a:spcBef>
              <a:buFont typeface="Wingdings" pitchFamily="2" charset="2"/>
              <a:buChar char="q"/>
              <a:defRPr/>
            </a:pPr>
            <a:r>
              <a:rPr lang="en-US" altLang="zh-CN" dirty="0" err="1">
                <a:latin typeface="Arial Narrow" panose="020B0604020202020204" pitchFamily="34" charset="0"/>
                <a:ea typeface="宋体" panose="02010600030101010101" pitchFamily="2" charset="-122"/>
              </a:rPr>
              <a:t>OpenDocument</a:t>
            </a:r>
            <a:r>
              <a:rPr lang="en-US" altLang="zh-CN" dirty="0">
                <a:latin typeface="Arial Narrow" panose="020B0604020202020204" pitchFamily="34" charset="0"/>
                <a:ea typeface="宋体" panose="02010600030101010101" pitchFamily="2" charset="-122"/>
              </a:rPr>
              <a:t> defines each step for opening a document. We call </a:t>
            </a:r>
            <a:r>
              <a:rPr lang="en-US" altLang="zh-CN" dirty="0" err="1">
                <a:latin typeface="Arial Narrow" panose="020B0604020202020204" pitchFamily="34" charset="0"/>
                <a:ea typeface="宋体" panose="02010600030101010101" pitchFamily="2" charset="-122"/>
              </a:rPr>
              <a:t>OpenDocument</a:t>
            </a:r>
            <a:r>
              <a:rPr lang="en-US" altLang="zh-CN" dirty="0">
                <a:latin typeface="Arial Narrow" panose="020B0604020202020204" pitchFamily="34" charset="0"/>
                <a:ea typeface="宋体" panose="02010600030101010101" pitchFamily="2" charset="-122"/>
              </a:rPr>
              <a:t> a </a:t>
            </a:r>
            <a:r>
              <a:rPr lang="en-US" altLang="zh-CN" i="1" dirty="0">
                <a:latin typeface="Arial Narrow" panose="020B0604020202020204" pitchFamily="34" charset="0"/>
                <a:ea typeface="宋体" panose="02010600030101010101" pitchFamily="2" charset="-122"/>
              </a:rPr>
              <a:t>template method</a:t>
            </a:r>
            <a:r>
              <a:rPr lang="en-US" altLang="zh-CN" dirty="0">
                <a:latin typeface="Arial Narrow" panose="020B0604020202020204" pitchFamily="34" charset="0"/>
                <a:ea typeface="宋体" panose="02010600030101010101" pitchFamily="2" charset="-122"/>
              </a:rPr>
              <a:t>.  </a:t>
            </a:r>
          </a:p>
          <a:p>
            <a:pPr marL="863600" lvl="1" indent="-285750" eaLnBrk="1" hangingPunct="1">
              <a:lnSpc>
                <a:spcPct val="90000"/>
              </a:lnSpc>
              <a:spcBef>
                <a:spcPct val="20000"/>
              </a:spcBef>
              <a:buFont typeface="Wingdings" pitchFamily="2" charset="2"/>
              <a:buChar char="v"/>
              <a:defRPr/>
            </a:pPr>
            <a:r>
              <a:rPr lang="en-US" altLang="zh-CN" dirty="0">
                <a:latin typeface="Arial Narrow" panose="020B0604020202020204" pitchFamily="34" charset="0"/>
                <a:ea typeface="宋体" panose="02010600030101010101" pitchFamily="2" charset="-122"/>
              </a:rPr>
              <a:t>A template method defines an algorithm in terms of abstract operations that subclasses override to provide concrete behavior. </a:t>
            </a:r>
          </a:p>
        </p:txBody>
      </p:sp>
    </p:spTree>
    <p:extLst>
      <p:ext uri="{BB962C8B-B14F-4D97-AF65-F5344CB8AC3E}">
        <p14:creationId xmlns:p14="http://schemas.microsoft.com/office/powerpoint/2010/main" val="208114117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Rectangle 2">
            <a:extLst>
              <a:ext uri="{FF2B5EF4-FFF2-40B4-BE49-F238E27FC236}">
                <a16:creationId xmlns:a16="http://schemas.microsoft.com/office/drawing/2014/main" id="{A8F3F812-0B54-ED49-A283-58CA8CEE3E40}"/>
              </a:ext>
            </a:extLst>
          </p:cNvPr>
          <p:cNvSpPr>
            <a:spLocks noGrp="1" noChangeArrowheads="1"/>
          </p:cNvSpPr>
          <p:nvPr>
            <p:ph type="title"/>
          </p:nvPr>
        </p:nvSpPr>
        <p:spPr>
          <a:xfrm>
            <a:off x="0" y="0"/>
            <a:ext cx="9144000" cy="714375"/>
          </a:xfrm>
        </p:spPr>
        <p:txBody>
          <a:bodyPr rtlCol="0">
            <a:normAutofit/>
          </a:bodyPr>
          <a:lstStyle/>
          <a:p>
            <a:pPr fontAlgn="auto">
              <a:spcAft>
                <a:spcPts val="0"/>
              </a:spcAft>
              <a:defRPr/>
            </a:pPr>
            <a:r>
              <a:rPr lang="en-US" altLang="zh-CN" dirty="0"/>
              <a:t>Template Method Pattern – Example</a:t>
            </a:r>
          </a:p>
        </p:txBody>
      </p:sp>
      <p:sp>
        <p:nvSpPr>
          <p:cNvPr id="236546" name="Rectangle 5"/>
          <p:cNvSpPr>
            <a:spLocks noGrp="1" noChangeArrowheads="1"/>
          </p:cNvSpPr>
          <p:nvPr>
            <p:ph type="body" sz="half" idx="1"/>
          </p:nvPr>
        </p:nvSpPr>
        <p:spPr bwMode="auto">
          <a:xfrm>
            <a:off x="0" y="714375"/>
            <a:ext cx="9144000" cy="504825"/>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800" b="1"/>
              <a:t>Consider following main-loop structure</a:t>
            </a:r>
          </a:p>
        </p:txBody>
      </p:sp>
      <p:sp>
        <p:nvSpPr>
          <p:cNvPr id="131077" name="Text Box 3">
            <a:extLst>
              <a:ext uri="{FF2B5EF4-FFF2-40B4-BE49-F238E27FC236}">
                <a16:creationId xmlns:a16="http://schemas.microsoft.com/office/drawing/2014/main" id="{B804F843-7A89-174C-87E9-C27F39966FF5}"/>
              </a:ext>
            </a:extLst>
          </p:cNvPr>
          <p:cNvSpPr txBox="1">
            <a:spLocks noChangeArrowheads="1"/>
          </p:cNvSpPr>
          <p:nvPr/>
        </p:nvSpPr>
        <p:spPr bwMode="auto">
          <a:xfrm>
            <a:off x="1643063" y="1143000"/>
            <a:ext cx="4933950" cy="1474788"/>
          </a:xfrm>
          <a:prstGeom prst="rect">
            <a:avLst/>
          </a:prstGeom>
          <a:noFill/>
          <a:ln w="9525">
            <a:solidFill>
              <a:schemeClr val="tx1"/>
            </a:solidFill>
            <a:miter lim="800000"/>
            <a:headEnd/>
            <a:tailEnd/>
          </a:ln>
        </p:spPr>
        <p:txBody>
          <a:bodyPr>
            <a:spAutoFit/>
          </a:bodyPr>
          <a:lstStyle/>
          <a:p>
            <a:pPr eaLnBrk="1" hangingPunct="1">
              <a:defRPr/>
            </a:pPr>
            <a:r>
              <a:rPr lang="en-US" altLang="zh-CN" sz="1800" dirty="0">
                <a:solidFill>
                  <a:schemeClr val="tx1">
                    <a:lumMod val="85000"/>
                  </a:schemeClr>
                </a:solidFill>
                <a:latin typeface="Arial Narrow" panose="020B0604020202020204" pitchFamily="34" charset="0"/>
                <a:ea typeface="宋体" panose="02010600030101010101" pitchFamily="2" charset="-122"/>
                <a:cs typeface="Arial" pitchFamily="34" charset="0"/>
              </a:rPr>
              <a:t>Initialize();</a:t>
            </a:r>
          </a:p>
          <a:p>
            <a:pPr eaLnBrk="1" hangingPunct="1">
              <a:defRPr/>
            </a:pPr>
            <a:r>
              <a:rPr lang="en-US" altLang="zh-CN" sz="1800" dirty="0">
                <a:solidFill>
                  <a:schemeClr val="tx1">
                    <a:lumMod val="85000"/>
                  </a:schemeClr>
                </a:solidFill>
                <a:latin typeface="Arial Narrow" panose="020B0604020202020204" pitchFamily="34" charset="0"/>
                <a:ea typeface="宋体" panose="02010600030101010101" pitchFamily="2" charset="-122"/>
                <a:cs typeface="Arial" pitchFamily="34" charset="0"/>
              </a:rPr>
              <a:t>While (!done()) { //main loop</a:t>
            </a:r>
          </a:p>
          <a:p>
            <a:pPr eaLnBrk="1" hangingPunct="1">
              <a:defRPr/>
            </a:pPr>
            <a:r>
              <a:rPr lang="en-US" altLang="zh-CN" sz="1800" dirty="0">
                <a:solidFill>
                  <a:schemeClr val="tx1">
                    <a:lumMod val="85000"/>
                  </a:schemeClr>
                </a:solidFill>
                <a:latin typeface="Arial Narrow" panose="020B0604020202020204" pitchFamily="34" charset="0"/>
                <a:ea typeface="宋体" panose="02010600030101010101" pitchFamily="2" charset="-122"/>
                <a:cs typeface="Arial" pitchFamily="34" charset="0"/>
              </a:rPr>
              <a:t>  Idle(); //do something useful</a:t>
            </a:r>
          </a:p>
          <a:p>
            <a:pPr eaLnBrk="1" hangingPunct="1">
              <a:defRPr/>
            </a:pPr>
            <a:r>
              <a:rPr lang="en-US" altLang="zh-CN" sz="18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800" dirty="0">
                <a:solidFill>
                  <a:schemeClr val="tx1">
                    <a:lumMod val="85000"/>
                  </a:schemeClr>
                </a:solidFill>
                <a:latin typeface="Arial Narrow" panose="020B0604020202020204" pitchFamily="34" charset="0"/>
                <a:ea typeface="宋体" panose="02010600030101010101" pitchFamily="2" charset="-122"/>
                <a:cs typeface="Arial" pitchFamily="34" charset="0"/>
              </a:rPr>
              <a:t>Cleanup();</a:t>
            </a:r>
          </a:p>
        </p:txBody>
      </p:sp>
      <p:sp>
        <p:nvSpPr>
          <p:cNvPr id="131078" name="Text Box 4">
            <a:extLst>
              <a:ext uri="{FF2B5EF4-FFF2-40B4-BE49-F238E27FC236}">
                <a16:creationId xmlns:a16="http://schemas.microsoft.com/office/drawing/2014/main" id="{A1465D04-6ACF-1045-AD80-80819CCDCE4E}"/>
              </a:ext>
            </a:extLst>
          </p:cNvPr>
          <p:cNvSpPr txBox="1">
            <a:spLocks noChangeArrowheads="1"/>
          </p:cNvSpPr>
          <p:nvPr/>
        </p:nvSpPr>
        <p:spPr bwMode="auto">
          <a:xfrm>
            <a:off x="539750" y="3029356"/>
            <a:ext cx="8027988" cy="3540125"/>
          </a:xfrm>
          <a:prstGeom prst="rect">
            <a:avLst/>
          </a:prstGeom>
          <a:noFill/>
          <a:ln w="9525">
            <a:solidFill>
              <a:schemeClr val="tx1"/>
            </a:solidFill>
            <a:miter lim="800000"/>
            <a:headEnd/>
            <a:tailEnd/>
          </a:ln>
        </p:spPr>
        <p:txBody>
          <a:bodyPr>
            <a:spAutoFit/>
          </a:bodyPr>
          <a:lstStyle/>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public class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ftocraw</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public static void main(String[]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args</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throws Exception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InputStreamReader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isr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new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InputStreamReader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System.in</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BufferedReader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new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BufferedReader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isr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boolean</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done = false;</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while (!done)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String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br.readLine</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if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null ||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fahrString.length</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0)    done = true;</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else  { double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Double.parseDouble</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double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celcius</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5.0/9.0*(fahr-32);</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System.out.println</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("F=" +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 C=" +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celcius</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System.out.println</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ftoc</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exit");</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p:txBody>
      </p:sp>
      <p:sp>
        <p:nvSpPr>
          <p:cNvPr id="135176" name="Rectangle 6">
            <a:extLst>
              <a:ext uri="{FF2B5EF4-FFF2-40B4-BE49-F238E27FC236}">
                <a16:creationId xmlns:a16="http://schemas.microsoft.com/office/drawing/2014/main" id="{F6A18FDF-5C47-2E46-9C86-32B83F30A0C6}"/>
              </a:ext>
            </a:extLst>
          </p:cNvPr>
          <p:cNvSpPr>
            <a:spLocks noChangeArrowheads="1"/>
          </p:cNvSpPr>
          <p:nvPr/>
        </p:nvSpPr>
        <p:spPr bwMode="auto">
          <a:xfrm>
            <a:off x="0" y="2636838"/>
            <a:ext cx="9144000" cy="504825"/>
          </a:xfrm>
          <a:prstGeom prst="rect">
            <a:avLst/>
          </a:prstGeom>
          <a:noFill/>
          <a:ln w="9525">
            <a:noFill/>
            <a:miter lim="800000"/>
            <a:headEnd/>
            <a:tailEnd/>
          </a:ln>
        </p:spPr>
        <p:txBody>
          <a:bodyPr/>
          <a:lstStyle/>
          <a:p>
            <a:pPr marL="463550" indent="-463550" eaLnBrk="1" hangingPunct="1">
              <a:lnSpc>
                <a:spcPct val="90000"/>
              </a:lnSpc>
              <a:spcBef>
                <a:spcPct val="20000"/>
              </a:spcBef>
              <a:buFont typeface="Wingdings" pitchFamily="2" charset="2"/>
              <a:buChar char="q"/>
              <a:defRPr/>
            </a:pPr>
            <a:r>
              <a:rPr lang="en-US" altLang="zh-CN" sz="2800" dirty="0">
                <a:latin typeface="Arial Narrow" panose="020B0604020202020204" pitchFamily="34" charset="0"/>
                <a:ea typeface="宋体" panose="02010600030101010101" pitchFamily="2" charset="-122"/>
              </a:rPr>
              <a:t>Ftocraw.java is a example program</a:t>
            </a:r>
          </a:p>
        </p:txBody>
      </p:sp>
    </p:spTree>
    <p:extLst>
      <p:ext uri="{BB962C8B-B14F-4D97-AF65-F5344CB8AC3E}">
        <p14:creationId xmlns:p14="http://schemas.microsoft.com/office/powerpoint/2010/main" val="180739154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2">
            <a:extLst>
              <a:ext uri="{FF2B5EF4-FFF2-40B4-BE49-F238E27FC236}">
                <a16:creationId xmlns:a16="http://schemas.microsoft.com/office/drawing/2014/main" id="{25B09490-4408-354B-9049-0EBC287C877B}"/>
              </a:ext>
            </a:extLst>
          </p:cNvPr>
          <p:cNvSpPr>
            <a:spLocks noGrp="1" noChangeArrowheads="1"/>
          </p:cNvSpPr>
          <p:nvPr>
            <p:ph type="title"/>
          </p:nvPr>
        </p:nvSpPr>
        <p:spPr>
          <a:xfrm>
            <a:off x="0" y="0"/>
            <a:ext cx="9144000" cy="714375"/>
          </a:xfrm>
        </p:spPr>
        <p:txBody>
          <a:bodyPr rtlCol="0">
            <a:normAutofit/>
          </a:bodyPr>
          <a:lstStyle/>
          <a:p>
            <a:pPr fontAlgn="auto">
              <a:spcAft>
                <a:spcPts val="0"/>
              </a:spcAft>
              <a:defRPr/>
            </a:pPr>
            <a:r>
              <a:rPr lang="en-US" altLang="zh-CN" dirty="0"/>
              <a:t>Template Method Pattern – Example</a:t>
            </a:r>
          </a:p>
        </p:txBody>
      </p:sp>
      <p:sp>
        <p:nvSpPr>
          <p:cNvPr id="238594" name="Rectangle 7"/>
          <p:cNvSpPr>
            <a:spLocks noGrp="1" noChangeArrowheads="1"/>
          </p:cNvSpPr>
          <p:nvPr>
            <p:ph type="body" sz="half" idx="1"/>
          </p:nvPr>
        </p:nvSpPr>
        <p:spPr bwMode="auto">
          <a:xfrm>
            <a:off x="0" y="714375"/>
            <a:ext cx="9144000" cy="863600"/>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400" b="1"/>
              <a:t>We can separate this main-loop structure from </a:t>
            </a:r>
            <a:r>
              <a:rPr lang="en-US" altLang="zh-CN" sz="2400" i="1"/>
              <a:t>ftoc</a:t>
            </a:r>
            <a:r>
              <a:rPr lang="en-US" altLang="zh-CN" sz="2400" b="1"/>
              <a:t> program by employing the Template Method pattern</a:t>
            </a:r>
          </a:p>
        </p:txBody>
      </p:sp>
      <p:sp>
        <p:nvSpPr>
          <p:cNvPr id="132101" name="Text Box 4">
            <a:extLst>
              <a:ext uri="{FF2B5EF4-FFF2-40B4-BE49-F238E27FC236}">
                <a16:creationId xmlns:a16="http://schemas.microsoft.com/office/drawing/2014/main" id="{82378569-1A55-5943-8EB2-ED90825C0A14}"/>
              </a:ext>
            </a:extLst>
          </p:cNvPr>
          <p:cNvSpPr txBox="1">
            <a:spLocks noChangeArrowheads="1"/>
          </p:cNvSpPr>
          <p:nvPr/>
        </p:nvSpPr>
        <p:spPr bwMode="auto">
          <a:xfrm>
            <a:off x="558006" y="1707597"/>
            <a:ext cx="8027988" cy="4524315"/>
          </a:xfrm>
          <a:prstGeom prst="rect">
            <a:avLst/>
          </a:prstGeom>
          <a:noFill/>
          <a:ln w="9525">
            <a:solidFill>
              <a:schemeClr val="tx1"/>
            </a:solidFill>
            <a:miter lim="800000"/>
            <a:headEnd/>
            <a:tailEnd/>
          </a:ln>
        </p:spPr>
        <p:txBody>
          <a:bodyPr>
            <a:spAutoFit/>
          </a:bodyPr>
          <a:lstStyle/>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public abstract class Application {</a:t>
            </a: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private </a:t>
            </a:r>
            <a:r>
              <a:rPr lang="en-US" altLang="zh-CN" dirty="0" err="1">
                <a:solidFill>
                  <a:schemeClr val="tx1">
                    <a:lumMod val="85000"/>
                  </a:schemeClr>
                </a:solidFill>
                <a:latin typeface="Arial Narrow" panose="020B0604020202020204" pitchFamily="34" charset="0"/>
                <a:ea typeface="宋体" panose="02010600030101010101" pitchFamily="2" charset="-122"/>
                <a:cs typeface="Arial" pitchFamily="34" charset="0"/>
              </a:rPr>
              <a:t>boolean</a:t>
            </a: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dirty="0" err="1">
                <a:solidFill>
                  <a:schemeClr val="tx1">
                    <a:lumMod val="85000"/>
                  </a:schemeClr>
                </a:solidFill>
                <a:latin typeface="Arial Narrow" panose="020B0604020202020204" pitchFamily="34" charset="0"/>
                <a:ea typeface="宋体" panose="02010600030101010101" pitchFamily="2" charset="-122"/>
                <a:cs typeface="Arial" pitchFamily="34" charset="0"/>
              </a:rPr>
              <a:t>isDone</a:t>
            </a: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 false;</a:t>
            </a: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protected abstract void init();</a:t>
            </a: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protected abstract void idle();</a:t>
            </a: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protected abstract void cleanup();</a:t>
            </a:r>
          </a:p>
          <a:p>
            <a:pPr eaLnBrk="1" hangingPunct="1">
              <a:defRPr/>
            </a:pPr>
            <a:endPar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endParaRP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protected void </a:t>
            </a:r>
            <a:r>
              <a:rPr lang="en-US" altLang="zh-CN" dirty="0" err="1">
                <a:solidFill>
                  <a:schemeClr val="tx1">
                    <a:lumMod val="85000"/>
                  </a:schemeClr>
                </a:solidFill>
                <a:latin typeface="Arial Narrow" panose="020B0604020202020204" pitchFamily="34" charset="0"/>
                <a:ea typeface="宋体" panose="02010600030101010101" pitchFamily="2" charset="-122"/>
                <a:cs typeface="Arial" pitchFamily="34" charset="0"/>
              </a:rPr>
              <a:t>setDone</a:t>
            </a: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dirty="0" err="1">
                <a:solidFill>
                  <a:schemeClr val="tx1">
                    <a:lumMod val="85000"/>
                  </a:schemeClr>
                </a:solidFill>
                <a:latin typeface="Arial Narrow" panose="020B0604020202020204" pitchFamily="34" charset="0"/>
                <a:ea typeface="宋体" panose="02010600030101010101" pitchFamily="2" charset="-122"/>
                <a:cs typeface="Arial" pitchFamily="34" charset="0"/>
              </a:rPr>
              <a:t>isDone</a:t>
            </a: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 true;}</a:t>
            </a: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protected </a:t>
            </a:r>
            <a:r>
              <a:rPr lang="en-US" altLang="zh-CN" dirty="0" err="1">
                <a:solidFill>
                  <a:schemeClr val="tx1">
                    <a:lumMod val="85000"/>
                  </a:schemeClr>
                </a:solidFill>
                <a:latin typeface="Arial Narrow" panose="020B0604020202020204" pitchFamily="34" charset="0"/>
                <a:ea typeface="宋体" panose="02010600030101010101" pitchFamily="2" charset="-122"/>
                <a:cs typeface="Arial" pitchFamily="34" charset="0"/>
              </a:rPr>
              <a:t>boolean</a:t>
            </a: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done() {return </a:t>
            </a:r>
            <a:r>
              <a:rPr lang="en-US" altLang="zh-CN" dirty="0" err="1">
                <a:solidFill>
                  <a:schemeClr val="tx1">
                    <a:lumMod val="85000"/>
                  </a:schemeClr>
                </a:solidFill>
                <a:latin typeface="Arial Narrow" panose="020B0604020202020204" pitchFamily="34" charset="0"/>
                <a:ea typeface="宋体" panose="02010600030101010101" pitchFamily="2" charset="-122"/>
                <a:cs typeface="Arial" pitchFamily="34" charset="0"/>
              </a:rPr>
              <a:t>isDone</a:t>
            </a: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endPar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endParaRP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public void run()  {</a:t>
            </a: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init();</a:t>
            </a: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while (!done())</a:t>
            </a: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idle();</a:t>
            </a: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cleanup();</a:t>
            </a: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p:txBody>
      </p:sp>
    </p:spTree>
    <p:extLst>
      <p:ext uri="{BB962C8B-B14F-4D97-AF65-F5344CB8AC3E}">
        <p14:creationId xmlns:p14="http://schemas.microsoft.com/office/powerpoint/2010/main" val="13791414"/>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2">
            <a:extLst>
              <a:ext uri="{FF2B5EF4-FFF2-40B4-BE49-F238E27FC236}">
                <a16:creationId xmlns:a16="http://schemas.microsoft.com/office/drawing/2014/main" id="{E173133D-9D5C-C446-B472-164B24119630}"/>
              </a:ext>
            </a:extLst>
          </p:cNvPr>
          <p:cNvSpPr>
            <a:spLocks noGrp="1" noChangeArrowheads="1"/>
          </p:cNvSpPr>
          <p:nvPr>
            <p:ph type="title"/>
          </p:nvPr>
        </p:nvSpPr>
        <p:spPr>
          <a:xfrm>
            <a:off x="0" y="0"/>
            <a:ext cx="9144000" cy="714375"/>
          </a:xfrm>
        </p:spPr>
        <p:txBody>
          <a:bodyPr rtlCol="0">
            <a:normAutofit/>
          </a:bodyPr>
          <a:lstStyle/>
          <a:p>
            <a:pPr fontAlgn="auto">
              <a:spcAft>
                <a:spcPts val="0"/>
              </a:spcAft>
              <a:defRPr/>
            </a:pPr>
            <a:r>
              <a:rPr lang="en-US" altLang="zh-CN" dirty="0"/>
              <a:t>Template Method Pattern – Example</a:t>
            </a:r>
          </a:p>
        </p:txBody>
      </p:sp>
      <p:sp>
        <p:nvSpPr>
          <p:cNvPr id="240642" name="Rectangle 4"/>
          <p:cNvSpPr>
            <a:spLocks noGrp="1" noChangeArrowheads="1"/>
          </p:cNvSpPr>
          <p:nvPr>
            <p:ph type="body" sz="half" idx="1"/>
          </p:nvPr>
        </p:nvSpPr>
        <p:spPr bwMode="auto">
          <a:xfrm>
            <a:off x="0" y="714375"/>
            <a:ext cx="9144000" cy="863600"/>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1400" b="1" dirty="0"/>
              <a:t>We can rewrite the </a:t>
            </a:r>
            <a:r>
              <a:rPr lang="en-US" altLang="zh-CN" sz="1400" b="1" dirty="0" err="1"/>
              <a:t>ftoc</a:t>
            </a:r>
            <a:r>
              <a:rPr lang="en-US" altLang="zh-CN" sz="1400" b="1" dirty="0"/>
              <a:t> class by inheriting from Application and just filling in the abstract methods</a:t>
            </a:r>
          </a:p>
        </p:txBody>
      </p:sp>
      <p:sp>
        <p:nvSpPr>
          <p:cNvPr id="133125" name="Text Box 3">
            <a:extLst>
              <a:ext uri="{FF2B5EF4-FFF2-40B4-BE49-F238E27FC236}">
                <a16:creationId xmlns:a16="http://schemas.microsoft.com/office/drawing/2014/main" id="{2C234433-E6A2-0346-88E3-078A9FFA2303}"/>
              </a:ext>
            </a:extLst>
          </p:cNvPr>
          <p:cNvSpPr txBox="1">
            <a:spLocks noChangeArrowheads="1"/>
          </p:cNvSpPr>
          <p:nvPr/>
        </p:nvSpPr>
        <p:spPr bwMode="auto">
          <a:xfrm>
            <a:off x="428625" y="1133475"/>
            <a:ext cx="8316913" cy="5047536"/>
          </a:xfrm>
          <a:prstGeom prst="rect">
            <a:avLst/>
          </a:prstGeom>
          <a:noFill/>
          <a:ln w="9525">
            <a:solidFill>
              <a:schemeClr val="tx1"/>
            </a:solidFill>
            <a:miter lim="800000"/>
            <a:headEnd/>
            <a:tailEnd/>
          </a:ln>
        </p:spPr>
        <p:txBody>
          <a:bodyPr>
            <a:spAutoFit/>
          </a:bodyPr>
          <a:lstStyle/>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public class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ftocTemplateMethod</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extends Application {</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private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InputStreamReader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isr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private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BufferedReader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endPar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endParaRP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public static void main(String[]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args</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throws Exception  {</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(new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ftocTemplateMethod</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()).run();</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endPar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endParaRP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protected void init()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isr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 new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InputStreamReader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System.in</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 new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BufferedReader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isr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endPar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endParaRP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protected void idle() {</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String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readLineAndReturnNullIfError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if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 null ||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fahrString.length</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 0)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setDone</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else  {double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Double.parseDouble</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double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celcius</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 5.0/9.0*(fahr-32);</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System.out.println</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("F=" +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 ", C=" +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celcius</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endPar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endParaRP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protected void cleanup() {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System.out.println</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ftoc</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exit"); }</a:t>
            </a:r>
          </a:p>
          <a:p>
            <a:pPr eaLnBrk="1" hangingPunct="1">
              <a:defRPr/>
            </a:pPr>
            <a:endPar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endParaRP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private String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readLineAndReturnNullIfError</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String s;   try { s = </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br.readLine</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  catch(</a:t>
            </a:r>
            <a:r>
              <a:rPr lang="en-US" altLang="zh-CN" sz="14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IOException</a:t>
            </a: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e) { s = null; }  return s;</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4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p:txBody>
      </p:sp>
    </p:spTree>
    <p:extLst>
      <p:ext uri="{BB962C8B-B14F-4D97-AF65-F5344CB8AC3E}">
        <p14:creationId xmlns:p14="http://schemas.microsoft.com/office/powerpoint/2010/main" val="199558562"/>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a:extLst>
              <a:ext uri="{FF2B5EF4-FFF2-40B4-BE49-F238E27FC236}">
                <a16:creationId xmlns:a16="http://schemas.microsoft.com/office/drawing/2014/main" id="{44B609FD-AAE5-EB4C-89FD-F1C946141C81}"/>
              </a:ext>
            </a:extLst>
          </p:cNvPr>
          <p:cNvSpPr>
            <a:spLocks noGrp="1" noChangeArrowheads="1"/>
          </p:cNvSpPr>
          <p:nvPr>
            <p:ph type="title"/>
          </p:nvPr>
        </p:nvSpPr>
        <p:spPr>
          <a:xfrm>
            <a:off x="0" y="0"/>
            <a:ext cx="9075738" cy="714375"/>
          </a:xfrm>
        </p:spPr>
        <p:txBody>
          <a:bodyPr rtlCol="0">
            <a:normAutofit/>
          </a:bodyPr>
          <a:lstStyle/>
          <a:p>
            <a:pPr fontAlgn="auto">
              <a:spcAft>
                <a:spcPts val="0"/>
              </a:spcAft>
              <a:defRPr/>
            </a:pPr>
            <a:r>
              <a:rPr lang="en-US" altLang="zh-CN" sz="2800" dirty="0"/>
              <a:t>Template Method Pattern</a:t>
            </a:r>
          </a:p>
        </p:txBody>
      </p:sp>
      <p:pic>
        <p:nvPicPr>
          <p:cNvPr id="242690" name="Picture 8" descr="tmetho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1550" y="3105887"/>
            <a:ext cx="6696075" cy="2616200"/>
          </a:xfrm>
          <a:noFill/>
          <a:extLst>
            <a:ext uri="{909E8E84-426E-40DD-AFC4-6F175D3DCCD1}">
              <a14:hiddenFill xmlns:a14="http://schemas.microsoft.com/office/drawing/2010/main">
                <a:solidFill>
                  <a:srgbClr val="FFFFFF"/>
                </a:solidFill>
              </a14:hiddenFill>
            </a:ext>
          </a:extLst>
        </p:spPr>
      </p:pic>
      <p:sp>
        <p:nvSpPr>
          <p:cNvPr id="138245" name="Rectangle 3">
            <a:extLst>
              <a:ext uri="{FF2B5EF4-FFF2-40B4-BE49-F238E27FC236}">
                <a16:creationId xmlns:a16="http://schemas.microsoft.com/office/drawing/2014/main" id="{53DEAFA4-183F-4344-A72C-ECB994B8AB0B}"/>
              </a:ext>
            </a:extLst>
          </p:cNvPr>
          <p:cNvSpPr>
            <a:spLocks noChangeArrowheads="1"/>
          </p:cNvSpPr>
          <p:nvPr/>
        </p:nvSpPr>
        <p:spPr bwMode="auto">
          <a:xfrm>
            <a:off x="0" y="620713"/>
            <a:ext cx="9144000" cy="1800225"/>
          </a:xfrm>
          <a:prstGeom prst="rect">
            <a:avLst/>
          </a:prstGeom>
          <a:noFill/>
          <a:ln w="9525">
            <a:noFill/>
            <a:miter lim="800000"/>
            <a:headEnd/>
            <a:tailEnd/>
          </a:ln>
        </p:spPr>
        <p:txBody>
          <a:bodyPr/>
          <a:lstStyle/>
          <a:p>
            <a:pPr marL="463550" indent="-463550" eaLnBrk="1" hangingPunct="1">
              <a:spcBef>
                <a:spcPct val="20000"/>
              </a:spcBef>
              <a:buFont typeface="Wingdings" pitchFamily="2" charset="2"/>
              <a:buChar char="q"/>
              <a:defRPr/>
            </a:pPr>
            <a:r>
              <a:rPr lang="en-US" altLang="zh-CN" dirty="0">
                <a:latin typeface="Arial Narrow" panose="020B0604020202020204" pitchFamily="34" charset="0"/>
                <a:ea typeface="宋体" panose="02010600030101010101" pitchFamily="2" charset="-122"/>
              </a:rPr>
              <a:t>Intent</a:t>
            </a:r>
          </a:p>
          <a:p>
            <a:pPr marL="863600" lvl="1" indent="-285750" eaLnBrk="1" hangingPunct="1">
              <a:spcBef>
                <a:spcPct val="20000"/>
              </a:spcBef>
              <a:buFont typeface="Wingdings" pitchFamily="2" charset="2"/>
              <a:buChar char="v"/>
              <a:defRPr/>
            </a:pPr>
            <a:r>
              <a:rPr lang="en-US" altLang="zh-CN" dirty="0">
                <a:solidFill>
                  <a:schemeClr val="tx1">
                    <a:lumMod val="85000"/>
                  </a:schemeClr>
                </a:solidFill>
                <a:latin typeface="Arial Narrow" panose="020B0604020202020204" pitchFamily="34" charset="0"/>
                <a:ea typeface="宋体" panose="02010600030101010101" pitchFamily="2" charset="-122"/>
              </a:rPr>
              <a:t>Define the skeleton of an algorithm in an operation, deferring some steps to client subclasses. Template Method lets subclasses redefine certain steps of an algorithm without changing the algorithm's structure.</a:t>
            </a:r>
            <a:endParaRPr lang="en-US" altLang="zh-CN" sz="2000" dirty="0">
              <a:solidFill>
                <a:schemeClr val="tx1">
                  <a:lumMod val="85000"/>
                </a:schemeClr>
              </a:solidFill>
              <a:latin typeface="Arial Narrow" panose="020B0604020202020204" pitchFamily="34" charset="0"/>
              <a:ea typeface="宋体" panose="02010600030101010101" pitchFamily="2" charset="-122"/>
            </a:endParaRPr>
          </a:p>
          <a:p>
            <a:pPr marL="463550" indent="-463550" eaLnBrk="1" hangingPunct="1">
              <a:spcBef>
                <a:spcPct val="20000"/>
              </a:spcBef>
              <a:buFont typeface="Wingdings" pitchFamily="2" charset="2"/>
              <a:buChar char="q"/>
              <a:defRPr/>
            </a:pPr>
            <a:r>
              <a:rPr lang="en-US" altLang="zh-CN" dirty="0">
                <a:latin typeface="Arial Narrow" panose="020B0604020202020204" pitchFamily="34" charset="0"/>
                <a:ea typeface="宋体" panose="02010600030101010101" pitchFamily="2" charset="-122"/>
              </a:rPr>
              <a:t>Structure</a:t>
            </a:r>
          </a:p>
          <a:p>
            <a:pPr marL="863600" lvl="1" indent="-285750" eaLnBrk="1" hangingPunct="1">
              <a:spcBef>
                <a:spcPct val="20000"/>
              </a:spcBef>
              <a:buFont typeface="Wingdings" pitchFamily="2" charset="2"/>
              <a:buChar char="v"/>
              <a:defRPr/>
            </a:pPr>
            <a:r>
              <a:rPr lang="en-US" altLang="zh-CN" dirty="0" err="1">
                <a:solidFill>
                  <a:schemeClr val="tx1">
                    <a:lumMod val="85000"/>
                  </a:schemeClr>
                </a:solidFill>
                <a:latin typeface="Arial Narrow" panose="020B0604020202020204" pitchFamily="34" charset="0"/>
                <a:ea typeface="宋体" panose="02010600030101010101" pitchFamily="2" charset="-122"/>
              </a:rPr>
              <a:t>ConcreteClass</a:t>
            </a:r>
            <a:r>
              <a:rPr lang="en-US" altLang="zh-CN" dirty="0">
                <a:solidFill>
                  <a:schemeClr val="tx1">
                    <a:lumMod val="85000"/>
                  </a:schemeClr>
                </a:solidFill>
                <a:latin typeface="Arial Narrow" panose="020B0604020202020204" pitchFamily="34" charset="0"/>
                <a:ea typeface="宋体" panose="02010600030101010101" pitchFamily="2" charset="-122"/>
              </a:rPr>
              <a:t> relies on </a:t>
            </a:r>
            <a:r>
              <a:rPr lang="en-US" altLang="zh-CN" dirty="0" err="1">
                <a:solidFill>
                  <a:schemeClr val="tx1">
                    <a:lumMod val="85000"/>
                  </a:schemeClr>
                </a:solidFill>
                <a:latin typeface="Arial Narrow" panose="020B0604020202020204" pitchFamily="34" charset="0"/>
                <a:ea typeface="宋体" panose="02010600030101010101" pitchFamily="2" charset="-122"/>
              </a:rPr>
              <a:t>AbstractClass</a:t>
            </a:r>
            <a:r>
              <a:rPr lang="en-US" altLang="zh-CN" dirty="0">
                <a:solidFill>
                  <a:schemeClr val="tx1">
                    <a:lumMod val="85000"/>
                  </a:schemeClr>
                </a:solidFill>
                <a:latin typeface="Arial Narrow" panose="020B0604020202020204" pitchFamily="34" charset="0"/>
                <a:ea typeface="宋体" panose="02010600030101010101" pitchFamily="2" charset="-122"/>
              </a:rPr>
              <a:t> to implement the invariant steps of the algorithm. </a:t>
            </a:r>
          </a:p>
        </p:txBody>
      </p:sp>
    </p:spTree>
    <p:extLst>
      <p:ext uri="{BB962C8B-B14F-4D97-AF65-F5344CB8AC3E}">
        <p14:creationId xmlns:p14="http://schemas.microsoft.com/office/powerpoint/2010/main" val="1826458261"/>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2">
            <a:extLst>
              <a:ext uri="{FF2B5EF4-FFF2-40B4-BE49-F238E27FC236}">
                <a16:creationId xmlns:a16="http://schemas.microsoft.com/office/drawing/2014/main" id="{954089EA-0E1C-F943-BB12-5438C5E9D79F}"/>
              </a:ext>
            </a:extLst>
          </p:cNvPr>
          <p:cNvSpPr>
            <a:spLocks noGrp="1" noChangeArrowheads="1"/>
          </p:cNvSpPr>
          <p:nvPr>
            <p:ph type="title"/>
          </p:nvPr>
        </p:nvSpPr>
        <p:spPr>
          <a:xfrm>
            <a:off x="0" y="0"/>
            <a:ext cx="9075738" cy="714375"/>
          </a:xfrm>
        </p:spPr>
        <p:txBody>
          <a:bodyPr rtlCol="0">
            <a:normAutofit/>
          </a:bodyPr>
          <a:lstStyle/>
          <a:p>
            <a:pPr fontAlgn="auto">
              <a:spcAft>
                <a:spcPts val="0"/>
              </a:spcAft>
              <a:defRPr/>
            </a:pPr>
            <a:r>
              <a:rPr lang="en-US" altLang="zh-CN" dirty="0"/>
              <a:t>Template Method Pattern - example</a:t>
            </a:r>
          </a:p>
        </p:txBody>
      </p:sp>
      <p:sp>
        <p:nvSpPr>
          <p:cNvPr id="244738" name="Rectangle 3"/>
          <p:cNvSpPr>
            <a:spLocks noGrp="1" noChangeArrowheads="1"/>
          </p:cNvSpPr>
          <p:nvPr>
            <p:ph type="body" sz="half" idx="1"/>
          </p:nvPr>
        </p:nvSpPr>
        <p:spPr bwMode="auto">
          <a:xfrm>
            <a:off x="0" y="714375"/>
            <a:ext cx="9144000" cy="3384550"/>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000" b="1" dirty="0"/>
              <a:t>The Template Method defines a skeleton of an algorithm in an operation, and defers some steps to subclasses.</a:t>
            </a:r>
          </a:p>
          <a:p>
            <a:pPr marL="463550" indent="-463550"/>
            <a:r>
              <a:rPr lang="en-US" altLang="zh-CN" sz="2000" b="1" dirty="0"/>
              <a:t>Home builders use the Template Method when developing a new subdivision.</a:t>
            </a:r>
          </a:p>
          <a:p>
            <a:pPr marL="863600" lvl="1"/>
            <a:r>
              <a:rPr lang="en-US" altLang="zh-CN" sz="1800" dirty="0"/>
              <a:t>A typical subdivision consists of a limited number of floor plans with different variations available for each. </a:t>
            </a:r>
          </a:p>
          <a:p>
            <a:pPr marL="863600" lvl="1"/>
            <a:r>
              <a:rPr lang="en-US" altLang="zh-CN" sz="1800" dirty="0"/>
              <a:t>Within a floor plan, the foundation, framing, plumbing, and wiring will be identical for each house. </a:t>
            </a:r>
          </a:p>
          <a:p>
            <a:pPr marL="863600" lvl="1"/>
            <a:r>
              <a:rPr lang="en-US" altLang="zh-CN" sz="1800" dirty="0"/>
              <a:t>Variation is introduced in the later stages of construction to produce a wider variety of models. </a:t>
            </a:r>
          </a:p>
        </p:txBody>
      </p:sp>
      <p:pic>
        <p:nvPicPr>
          <p:cNvPr id="244739" name="Picture 7" descr="pateximg2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779838" y="3686281"/>
            <a:ext cx="4556125" cy="2627312"/>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68847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2">
            <a:extLst>
              <a:ext uri="{FF2B5EF4-FFF2-40B4-BE49-F238E27FC236}">
                <a16:creationId xmlns:a16="http://schemas.microsoft.com/office/drawing/2014/main" id="{9FD3C4FD-7128-344A-B0D5-6D6A5F247F64}"/>
              </a:ext>
            </a:extLst>
          </p:cNvPr>
          <p:cNvSpPr>
            <a:spLocks noGrp="1" noChangeArrowheads="1"/>
          </p:cNvSpPr>
          <p:nvPr>
            <p:ph type="title"/>
          </p:nvPr>
        </p:nvSpPr>
        <p:spPr>
          <a:xfrm>
            <a:off x="0" y="0"/>
            <a:ext cx="9144000" cy="714375"/>
          </a:xfrm>
        </p:spPr>
        <p:txBody>
          <a:bodyPr rtlCol="0">
            <a:normAutofit/>
          </a:bodyPr>
          <a:lstStyle/>
          <a:p>
            <a:pPr fontAlgn="auto">
              <a:spcAft>
                <a:spcPts val="0"/>
              </a:spcAft>
              <a:defRPr/>
            </a:pPr>
            <a:r>
              <a:rPr lang="en-US" altLang="zh-CN" dirty="0"/>
              <a:t>Strategy Pattern – Motivation</a:t>
            </a:r>
          </a:p>
        </p:txBody>
      </p:sp>
      <p:sp>
        <p:nvSpPr>
          <p:cNvPr id="136195" name="Rectangle 3">
            <a:extLst>
              <a:ext uri="{FF2B5EF4-FFF2-40B4-BE49-F238E27FC236}">
                <a16:creationId xmlns:a16="http://schemas.microsoft.com/office/drawing/2014/main" id="{CDF3BA64-9288-0F4A-B04D-BF31936062A3}"/>
              </a:ext>
            </a:extLst>
          </p:cNvPr>
          <p:cNvSpPr>
            <a:spLocks noGrp="1" noChangeArrowheads="1"/>
          </p:cNvSpPr>
          <p:nvPr>
            <p:ph type="body" sz="half" idx="1"/>
          </p:nvPr>
        </p:nvSpPr>
        <p:spPr>
          <a:xfrm>
            <a:off x="0" y="692150"/>
            <a:ext cx="9144000" cy="1728788"/>
          </a:xfrm>
        </p:spPr>
        <p:txBody>
          <a:bodyPr>
            <a:normAutofit fontScale="55000" lnSpcReduction="20000"/>
          </a:bodyPr>
          <a:lstStyle/>
          <a:p>
            <a:pPr marL="463550" indent="-463550" fontAlgn="auto">
              <a:spcAft>
                <a:spcPts val="0"/>
              </a:spcAft>
              <a:buFont typeface="Arial" panose="020B0604020202020204" pitchFamily="34" charset="0"/>
              <a:buChar char="•"/>
              <a:defRPr/>
            </a:pPr>
            <a:r>
              <a:rPr lang="en-US" altLang="zh-CN" sz="2400" b="1" dirty="0"/>
              <a:t>Many algorithms exist for breaking a stream of text into lines. Hard-wiring all such algorithms into the classes that require them isn't desirable for several reasons:</a:t>
            </a:r>
            <a:r>
              <a:rPr lang="en-US" altLang="zh-CN" sz="2400" dirty="0"/>
              <a:t> </a:t>
            </a:r>
          </a:p>
          <a:p>
            <a:pPr marL="863600" lvl="1" fontAlgn="auto">
              <a:spcAft>
                <a:spcPts val="0"/>
              </a:spcAft>
              <a:buFont typeface="Arial" panose="020B0604020202020204" pitchFamily="34" charset="0"/>
              <a:buChar char="•"/>
              <a:defRPr/>
            </a:pPr>
            <a:r>
              <a:rPr lang="en-US" altLang="zh-CN" b="1" dirty="0"/>
              <a:t>Clients that need </a:t>
            </a:r>
            <a:r>
              <a:rPr lang="en-US" altLang="zh-CN" b="1" dirty="0" err="1"/>
              <a:t>linebreaking</a:t>
            </a:r>
            <a:r>
              <a:rPr lang="en-US" altLang="zh-CN" b="1" dirty="0"/>
              <a:t> get more complex if they include the </a:t>
            </a:r>
            <a:r>
              <a:rPr lang="en-US" altLang="zh-CN" b="1" dirty="0" err="1"/>
              <a:t>linebreaking</a:t>
            </a:r>
            <a:r>
              <a:rPr lang="en-US" altLang="zh-CN" b="1" dirty="0"/>
              <a:t> code. That makes clients bigger and harder to maintain, especially if they support multiple </a:t>
            </a:r>
            <a:r>
              <a:rPr lang="en-US" altLang="zh-CN" b="1" dirty="0" err="1"/>
              <a:t>linebreaking</a:t>
            </a:r>
            <a:r>
              <a:rPr lang="en-US" altLang="zh-CN" b="1" dirty="0"/>
              <a:t> algorithms. </a:t>
            </a:r>
          </a:p>
          <a:p>
            <a:pPr marL="863600" lvl="1" fontAlgn="auto">
              <a:spcAft>
                <a:spcPts val="0"/>
              </a:spcAft>
              <a:buFont typeface="Arial" panose="020B0604020202020204" pitchFamily="34" charset="0"/>
              <a:buChar char="•"/>
              <a:defRPr/>
            </a:pPr>
            <a:r>
              <a:rPr lang="en-US" altLang="zh-CN" b="1" dirty="0"/>
              <a:t>Different algorithms will be appropriate at different times. We don't want to support multiple </a:t>
            </a:r>
            <a:r>
              <a:rPr lang="en-US" altLang="zh-CN" b="1" dirty="0" err="1"/>
              <a:t>linebreaking</a:t>
            </a:r>
            <a:r>
              <a:rPr lang="en-US" altLang="zh-CN" b="1" dirty="0"/>
              <a:t> algorithms if we don't use them all. </a:t>
            </a:r>
          </a:p>
          <a:p>
            <a:pPr marL="863600" lvl="1" fontAlgn="auto">
              <a:spcAft>
                <a:spcPts val="0"/>
              </a:spcAft>
              <a:buFont typeface="Arial" panose="020B0604020202020204" pitchFamily="34" charset="0"/>
              <a:buChar char="•"/>
              <a:defRPr/>
            </a:pPr>
            <a:r>
              <a:rPr lang="en-US" altLang="zh-CN" b="1" dirty="0"/>
              <a:t>It's difficult to add new algorithms and vary existing ones when </a:t>
            </a:r>
            <a:r>
              <a:rPr lang="en-US" altLang="zh-CN" b="1" dirty="0" err="1"/>
              <a:t>linebreaking</a:t>
            </a:r>
            <a:r>
              <a:rPr lang="en-US" altLang="zh-CN" b="1" dirty="0"/>
              <a:t> is an integral part of a client.</a:t>
            </a:r>
            <a:r>
              <a:rPr lang="en-US" altLang="zh-CN" sz="2400" b="1" dirty="0"/>
              <a:t> </a:t>
            </a:r>
            <a:endParaRPr lang="en-US" altLang="zh-CN" sz="2000" b="1" dirty="0"/>
          </a:p>
        </p:txBody>
      </p:sp>
      <p:pic>
        <p:nvPicPr>
          <p:cNvPr id="246787" name="Picture 7" descr="strat01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339975" y="3787330"/>
            <a:ext cx="5832475" cy="1800225"/>
          </a:xfrm>
          <a:noFill/>
          <a:extLst>
            <a:ext uri="{909E8E84-426E-40DD-AFC4-6F175D3DCCD1}">
              <a14:hiddenFill xmlns:a14="http://schemas.microsoft.com/office/drawing/2010/main">
                <a:solidFill>
                  <a:srgbClr val="FFFFFF"/>
                </a:solidFill>
              </a14:hiddenFill>
            </a:ext>
          </a:extLst>
        </p:spPr>
      </p:pic>
      <p:sp>
        <p:nvSpPr>
          <p:cNvPr id="140294" name="Rectangle 5">
            <a:extLst>
              <a:ext uri="{FF2B5EF4-FFF2-40B4-BE49-F238E27FC236}">
                <a16:creationId xmlns:a16="http://schemas.microsoft.com/office/drawing/2014/main" id="{3B2A82BC-167C-B64F-80C2-9DB2C4C13126}"/>
              </a:ext>
            </a:extLst>
          </p:cNvPr>
          <p:cNvSpPr>
            <a:spLocks noChangeArrowheads="1"/>
          </p:cNvSpPr>
          <p:nvPr/>
        </p:nvSpPr>
        <p:spPr bwMode="auto">
          <a:xfrm>
            <a:off x="0" y="2443419"/>
            <a:ext cx="9144000" cy="1944688"/>
          </a:xfrm>
          <a:prstGeom prst="rect">
            <a:avLst/>
          </a:prstGeom>
          <a:noFill/>
          <a:ln w="9525">
            <a:noFill/>
            <a:miter lim="800000"/>
            <a:headEnd/>
            <a:tailEnd/>
          </a:ln>
        </p:spPr>
        <p:txBody>
          <a:bodyPr/>
          <a:lstStyle/>
          <a:p>
            <a:pPr marL="463550" indent="-463550" eaLnBrk="1" hangingPunct="1">
              <a:lnSpc>
                <a:spcPct val="90000"/>
              </a:lnSpc>
              <a:spcBef>
                <a:spcPct val="20000"/>
              </a:spcBef>
              <a:buFont typeface="Wingdings" pitchFamily="2" charset="2"/>
              <a:buChar char="q"/>
              <a:defRPr/>
            </a:pPr>
            <a:r>
              <a:rPr lang="en-US" altLang="zh-CN" dirty="0">
                <a:latin typeface="Arial Narrow" panose="020B0604020202020204" pitchFamily="34" charset="0"/>
                <a:ea typeface="宋体" panose="02010600030101010101" pitchFamily="2" charset="-122"/>
              </a:rPr>
              <a:t>We can avoid these problems by defining classes that encapsulate different </a:t>
            </a:r>
            <a:r>
              <a:rPr lang="en-US" altLang="zh-CN" dirty="0" err="1">
                <a:latin typeface="Arial Narrow" panose="020B0604020202020204" pitchFamily="34" charset="0"/>
                <a:ea typeface="宋体" panose="02010600030101010101" pitchFamily="2" charset="-122"/>
              </a:rPr>
              <a:t>linebreaking</a:t>
            </a:r>
            <a:r>
              <a:rPr lang="en-US" altLang="zh-CN" dirty="0">
                <a:latin typeface="Arial Narrow" panose="020B0604020202020204" pitchFamily="34" charset="0"/>
                <a:ea typeface="宋体" panose="02010600030101010101" pitchFamily="2" charset="-122"/>
              </a:rPr>
              <a:t> algorithms.</a:t>
            </a:r>
          </a:p>
          <a:p>
            <a:pPr marL="463550" indent="-463550" eaLnBrk="1" hangingPunct="1">
              <a:lnSpc>
                <a:spcPct val="90000"/>
              </a:lnSpc>
              <a:spcBef>
                <a:spcPct val="20000"/>
              </a:spcBef>
              <a:buFont typeface="Wingdings" pitchFamily="2" charset="2"/>
              <a:buChar char="q"/>
              <a:defRPr/>
            </a:pPr>
            <a:r>
              <a:rPr lang="en-US" altLang="zh-CN" dirty="0">
                <a:latin typeface="Arial Narrow" panose="020B0604020202020204" pitchFamily="34" charset="0"/>
                <a:ea typeface="宋体" panose="02010600030101010101" pitchFamily="2" charset="-122"/>
              </a:rPr>
              <a:t>An algorithm that's encapsulated in this way is called a strategy.</a:t>
            </a:r>
            <a:r>
              <a:rPr lang="en-US" altLang="zh-CN" sz="2800" dirty="0">
                <a:latin typeface="Arial Narrow" panose="020B0604020202020204" pitchFamily="34" charset="0"/>
                <a:ea typeface="宋体" panose="02010600030101010101" pitchFamily="2" charset="-122"/>
              </a:rPr>
              <a:t> </a:t>
            </a:r>
          </a:p>
        </p:txBody>
      </p:sp>
    </p:spTree>
    <p:extLst>
      <p:ext uri="{BB962C8B-B14F-4D97-AF65-F5344CB8AC3E}">
        <p14:creationId xmlns:p14="http://schemas.microsoft.com/office/powerpoint/2010/main" val="77378940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0" y="0"/>
            <a:ext cx="9075738" cy="714375"/>
          </a:xfrm>
        </p:spPr>
        <p:txBody>
          <a:bodyPr/>
          <a:lstStyle/>
          <a:p>
            <a:r>
              <a:rPr lang="en-US" altLang="zh-CN">
                <a:solidFill>
                  <a:srgbClr val="000000"/>
                </a:solidFill>
              </a:rPr>
              <a:t>Abstract Factory  - Motivation</a:t>
            </a:r>
          </a:p>
        </p:txBody>
      </p:sp>
      <p:sp>
        <p:nvSpPr>
          <p:cNvPr id="25605" name="Text Box 3">
            <a:extLst>
              <a:ext uri="{FF2B5EF4-FFF2-40B4-BE49-F238E27FC236}">
                <a16:creationId xmlns:a16="http://schemas.microsoft.com/office/drawing/2014/main" id="{5E7F991A-2CF3-4E4E-8353-AE014A1F65D6}"/>
              </a:ext>
            </a:extLst>
          </p:cNvPr>
          <p:cNvSpPr txBox="1">
            <a:spLocks noChangeArrowheads="1"/>
          </p:cNvSpPr>
          <p:nvPr/>
        </p:nvSpPr>
        <p:spPr bwMode="auto">
          <a:xfrm>
            <a:off x="0" y="765175"/>
            <a:ext cx="9144000" cy="4524315"/>
          </a:xfrm>
          <a:prstGeom prst="rect">
            <a:avLst/>
          </a:prstGeom>
          <a:noFill/>
          <a:ln w="9525">
            <a:noFill/>
            <a:miter lim="800000"/>
            <a:headEnd/>
            <a:tailEnd/>
          </a:ln>
        </p:spPr>
        <p:txBody>
          <a:bodyPr>
            <a:spAutoFit/>
          </a:bodyPr>
          <a:lstStyle/>
          <a:p>
            <a:pPr>
              <a:defRPr/>
            </a:pPr>
            <a:r>
              <a:rPr lang="en-US" altLang="zh-CN" sz="2400" b="0" dirty="0">
                <a:solidFill>
                  <a:srgbClr val="000000"/>
                </a:solidFill>
                <a:latin typeface="+mn-lt"/>
                <a:ea typeface="宋体" panose="02010600030101010101" pitchFamily="2" charset="-122"/>
                <a:cs typeface="Arial" pitchFamily="34" charset="0"/>
              </a:rPr>
              <a:t>Abstract Factory Motivation:</a:t>
            </a:r>
          </a:p>
          <a:p>
            <a:pPr>
              <a:defRPr/>
            </a:pPr>
            <a:endParaRPr lang="en-US" altLang="zh-CN" sz="2400" b="0" dirty="0">
              <a:solidFill>
                <a:srgbClr val="000000"/>
              </a:solidFill>
              <a:latin typeface="+mn-lt"/>
              <a:ea typeface="宋体" panose="02010600030101010101" pitchFamily="2" charset="-122"/>
              <a:cs typeface="Arial" pitchFamily="34" charset="0"/>
            </a:endParaRPr>
          </a:p>
          <a:p>
            <a:pPr>
              <a:defRPr/>
            </a:pPr>
            <a:r>
              <a:rPr lang="en-US" altLang="zh-CN" sz="2400" b="0" dirty="0">
                <a:solidFill>
                  <a:srgbClr val="000000"/>
                </a:solidFill>
                <a:latin typeface="+mn-lt"/>
                <a:ea typeface="宋体" panose="02010600030101010101" pitchFamily="2" charset="-122"/>
                <a:cs typeface="Arial" pitchFamily="34" charset="0"/>
              </a:rPr>
              <a:t>1) Implement a user interface toolkit that supports multiple looks</a:t>
            </a:r>
          </a:p>
          <a:p>
            <a:pPr>
              <a:defRPr/>
            </a:pPr>
            <a:r>
              <a:rPr lang="en-US" altLang="zh-CN" sz="2400" b="0" dirty="0">
                <a:solidFill>
                  <a:srgbClr val="000000"/>
                </a:solidFill>
                <a:latin typeface="+mn-lt"/>
                <a:ea typeface="宋体" panose="02010600030101010101" pitchFamily="2" charset="-122"/>
                <a:cs typeface="Arial" pitchFamily="34" charset="0"/>
              </a:rPr>
              <a:t>and feel standards such as Motif, Windows 95 or the finder in </a:t>
            </a:r>
            <a:r>
              <a:rPr lang="en-US" altLang="zh-CN" sz="2400" b="0" dirty="0" err="1">
                <a:solidFill>
                  <a:srgbClr val="000000"/>
                </a:solidFill>
                <a:latin typeface="+mn-lt"/>
                <a:ea typeface="宋体" panose="02010600030101010101" pitchFamily="2" charset="-122"/>
                <a:cs typeface="Arial" pitchFamily="34" charset="0"/>
              </a:rPr>
              <a:t>MacOS</a:t>
            </a:r>
            <a:r>
              <a:rPr lang="en-US" altLang="zh-CN" sz="2400" b="0" dirty="0">
                <a:solidFill>
                  <a:srgbClr val="000000"/>
                </a:solidFill>
                <a:latin typeface="+mn-lt"/>
                <a:ea typeface="宋体" panose="02010600030101010101" pitchFamily="2" charset="-122"/>
                <a:cs typeface="Arial" pitchFamily="34" charset="0"/>
              </a:rPr>
              <a:t>.</a:t>
            </a:r>
          </a:p>
          <a:p>
            <a:pPr>
              <a:defRPr/>
            </a:pPr>
            <a:r>
              <a:rPr lang="en-US" altLang="zh-CN" sz="2400" b="0" dirty="0">
                <a:solidFill>
                  <a:srgbClr val="000000"/>
                </a:solidFill>
                <a:latin typeface="+mn-lt"/>
                <a:ea typeface="宋体" panose="02010600030101010101" pitchFamily="2" charset="-122"/>
                <a:cs typeface="Arial" pitchFamily="34" charset="0"/>
              </a:rPr>
              <a:t>w How can you write a single user interface and make it portable across the different look and feel standards for these window managers?</a:t>
            </a:r>
          </a:p>
          <a:p>
            <a:pPr>
              <a:defRPr/>
            </a:pPr>
            <a:endParaRPr lang="en-US" altLang="zh-CN" sz="2400" b="0" dirty="0">
              <a:solidFill>
                <a:srgbClr val="000000"/>
              </a:solidFill>
              <a:latin typeface="+mn-lt"/>
              <a:ea typeface="宋体" panose="02010600030101010101" pitchFamily="2" charset="-122"/>
              <a:cs typeface="Arial" pitchFamily="34" charset="0"/>
            </a:endParaRPr>
          </a:p>
          <a:p>
            <a:pPr>
              <a:defRPr/>
            </a:pPr>
            <a:r>
              <a:rPr lang="en-US" altLang="zh-CN" sz="2400" b="0" dirty="0">
                <a:solidFill>
                  <a:srgbClr val="000000"/>
                </a:solidFill>
                <a:latin typeface="+mn-lt"/>
                <a:ea typeface="宋体" panose="02010600030101010101" pitchFamily="2" charset="-122"/>
                <a:cs typeface="Arial" pitchFamily="34" charset="0"/>
              </a:rPr>
              <a:t>2) Implement a facility management system for an intelligent</a:t>
            </a:r>
          </a:p>
          <a:p>
            <a:pPr>
              <a:defRPr/>
            </a:pPr>
            <a:r>
              <a:rPr lang="en-US" altLang="zh-CN" sz="2400" b="0" dirty="0">
                <a:solidFill>
                  <a:srgbClr val="000000"/>
                </a:solidFill>
                <a:latin typeface="+mn-lt"/>
                <a:ea typeface="宋体" panose="02010600030101010101" pitchFamily="2" charset="-122"/>
                <a:cs typeface="Arial" pitchFamily="34" charset="0"/>
              </a:rPr>
              <a:t>house that supports different control systems such as Siemens’</a:t>
            </a:r>
          </a:p>
          <a:p>
            <a:pPr>
              <a:defRPr/>
            </a:pPr>
            <a:r>
              <a:rPr lang="en-US" altLang="zh-CN" sz="2400" b="0" dirty="0" err="1">
                <a:solidFill>
                  <a:srgbClr val="000000"/>
                </a:solidFill>
                <a:latin typeface="+mn-lt"/>
                <a:ea typeface="宋体" panose="02010600030101010101" pitchFamily="2" charset="-122"/>
                <a:cs typeface="Arial" pitchFamily="34" charset="0"/>
              </a:rPr>
              <a:t>Instabus</a:t>
            </a:r>
            <a:r>
              <a:rPr lang="en-US" altLang="zh-CN" sz="2400" b="0" dirty="0">
                <a:solidFill>
                  <a:srgbClr val="000000"/>
                </a:solidFill>
                <a:latin typeface="+mn-lt"/>
                <a:ea typeface="宋体" panose="02010600030101010101" pitchFamily="2" charset="-122"/>
                <a:cs typeface="Arial" pitchFamily="34" charset="0"/>
              </a:rPr>
              <a:t>, Johnson &amp; Control </a:t>
            </a:r>
            <a:r>
              <a:rPr lang="en-US" altLang="zh-CN" sz="2400" b="0" dirty="0" err="1">
                <a:solidFill>
                  <a:srgbClr val="000000"/>
                </a:solidFill>
                <a:latin typeface="+mn-lt"/>
                <a:ea typeface="宋体" panose="02010600030101010101" pitchFamily="2" charset="-122"/>
                <a:cs typeface="Arial" pitchFamily="34" charset="0"/>
              </a:rPr>
              <a:t>Metasys</a:t>
            </a:r>
            <a:r>
              <a:rPr lang="en-US" altLang="zh-CN" sz="2400" b="0" dirty="0">
                <a:solidFill>
                  <a:srgbClr val="000000"/>
                </a:solidFill>
                <a:latin typeface="+mn-lt"/>
                <a:ea typeface="宋体" panose="02010600030101010101" pitchFamily="2" charset="-122"/>
                <a:cs typeface="Arial" pitchFamily="34" charset="0"/>
              </a:rPr>
              <a:t> or </a:t>
            </a:r>
            <a:r>
              <a:rPr lang="en-US" altLang="zh-CN" sz="2400" b="0" dirty="0" err="1">
                <a:solidFill>
                  <a:srgbClr val="000000"/>
                </a:solidFill>
                <a:latin typeface="+mn-lt"/>
                <a:ea typeface="宋体" panose="02010600030101010101" pitchFamily="2" charset="-122"/>
                <a:cs typeface="Arial" pitchFamily="34" charset="0"/>
              </a:rPr>
              <a:t>Zumtobe’s</a:t>
            </a:r>
            <a:r>
              <a:rPr lang="en-US" altLang="zh-CN" sz="2400" b="0" dirty="0">
                <a:solidFill>
                  <a:srgbClr val="000000"/>
                </a:solidFill>
                <a:latin typeface="+mn-lt"/>
                <a:ea typeface="宋体" panose="02010600030101010101" pitchFamily="2" charset="-122"/>
                <a:cs typeface="Arial" pitchFamily="34" charset="0"/>
              </a:rPr>
              <a:t> proprietary standard.</a:t>
            </a:r>
          </a:p>
          <a:p>
            <a:pPr>
              <a:defRPr/>
            </a:pPr>
            <a:r>
              <a:rPr lang="en-US" altLang="zh-CN" sz="2400" b="0" dirty="0">
                <a:solidFill>
                  <a:srgbClr val="000000"/>
                </a:solidFill>
                <a:latin typeface="+mn-lt"/>
                <a:ea typeface="宋体" panose="02010600030101010101" pitchFamily="2" charset="-122"/>
                <a:cs typeface="Arial" pitchFamily="34" charset="0"/>
              </a:rPr>
              <a:t>w How can you write a single control system that is independent from the manufacturer?</a:t>
            </a:r>
          </a:p>
        </p:txBody>
      </p:sp>
    </p:spTree>
    <p:extLst>
      <p:ext uri="{BB962C8B-B14F-4D97-AF65-F5344CB8AC3E}">
        <p14:creationId xmlns:p14="http://schemas.microsoft.com/office/powerpoint/2010/main" val="1100366408"/>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2">
            <a:extLst>
              <a:ext uri="{FF2B5EF4-FFF2-40B4-BE49-F238E27FC236}">
                <a16:creationId xmlns:a16="http://schemas.microsoft.com/office/drawing/2014/main" id="{6A4D3EAE-EE2C-DB4E-A104-3A96974B1D6C}"/>
              </a:ext>
            </a:extLst>
          </p:cNvPr>
          <p:cNvSpPr>
            <a:spLocks noGrp="1" noChangeArrowheads="1"/>
          </p:cNvSpPr>
          <p:nvPr>
            <p:ph type="title"/>
          </p:nvPr>
        </p:nvSpPr>
        <p:spPr>
          <a:xfrm>
            <a:off x="0" y="0"/>
            <a:ext cx="9144000" cy="714375"/>
          </a:xfrm>
        </p:spPr>
        <p:txBody>
          <a:bodyPr rtlCol="0">
            <a:normAutofit/>
          </a:bodyPr>
          <a:lstStyle/>
          <a:p>
            <a:pPr fontAlgn="auto">
              <a:spcAft>
                <a:spcPts val="0"/>
              </a:spcAft>
              <a:defRPr/>
            </a:pPr>
            <a:r>
              <a:rPr lang="en-US" altLang="zh-CN" dirty="0"/>
              <a:t>Strategy Pattern – Example</a:t>
            </a:r>
          </a:p>
        </p:txBody>
      </p:sp>
      <p:sp>
        <p:nvSpPr>
          <p:cNvPr id="248834" name="Rectangle 5"/>
          <p:cNvSpPr>
            <a:spLocks noGrp="1" noChangeArrowheads="1"/>
          </p:cNvSpPr>
          <p:nvPr>
            <p:ph type="body" sz="half" idx="1"/>
          </p:nvPr>
        </p:nvSpPr>
        <p:spPr bwMode="auto">
          <a:xfrm>
            <a:off x="0" y="714375"/>
            <a:ext cx="9144000" cy="504825"/>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800" b="1"/>
              <a:t>Consider following main-loop structure</a:t>
            </a:r>
          </a:p>
        </p:txBody>
      </p:sp>
      <p:sp>
        <p:nvSpPr>
          <p:cNvPr id="137221" name="Text Box 3">
            <a:extLst>
              <a:ext uri="{FF2B5EF4-FFF2-40B4-BE49-F238E27FC236}">
                <a16:creationId xmlns:a16="http://schemas.microsoft.com/office/drawing/2014/main" id="{D13C256F-E5DE-A840-B6FF-687A9D109FBE}"/>
              </a:ext>
            </a:extLst>
          </p:cNvPr>
          <p:cNvSpPr txBox="1">
            <a:spLocks noChangeArrowheads="1"/>
          </p:cNvSpPr>
          <p:nvPr/>
        </p:nvSpPr>
        <p:spPr bwMode="auto">
          <a:xfrm>
            <a:off x="1714500" y="1143000"/>
            <a:ext cx="4933950" cy="1474788"/>
          </a:xfrm>
          <a:prstGeom prst="rect">
            <a:avLst/>
          </a:prstGeom>
          <a:noFill/>
          <a:ln w="9525">
            <a:solidFill>
              <a:schemeClr val="tx1"/>
            </a:solidFill>
            <a:miter lim="800000"/>
            <a:headEnd/>
            <a:tailEnd/>
          </a:ln>
        </p:spPr>
        <p:txBody>
          <a:bodyPr>
            <a:spAutoFit/>
          </a:bodyPr>
          <a:lstStyle/>
          <a:p>
            <a:pPr eaLnBrk="1" hangingPunct="1">
              <a:defRPr/>
            </a:pPr>
            <a:r>
              <a:rPr lang="en-US" altLang="zh-CN" sz="1800" dirty="0">
                <a:solidFill>
                  <a:schemeClr val="tx1">
                    <a:lumMod val="85000"/>
                  </a:schemeClr>
                </a:solidFill>
                <a:latin typeface="Arial Narrow" panose="020B0604020202020204" pitchFamily="34" charset="0"/>
                <a:ea typeface="宋体" panose="02010600030101010101" pitchFamily="2" charset="-122"/>
                <a:cs typeface="Arial" pitchFamily="34" charset="0"/>
              </a:rPr>
              <a:t>Initialize();</a:t>
            </a:r>
          </a:p>
          <a:p>
            <a:pPr eaLnBrk="1" hangingPunct="1">
              <a:defRPr/>
            </a:pPr>
            <a:r>
              <a:rPr lang="en-US" altLang="zh-CN" sz="1800" dirty="0">
                <a:solidFill>
                  <a:schemeClr val="tx1">
                    <a:lumMod val="85000"/>
                  </a:schemeClr>
                </a:solidFill>
                <a:latin typeface="Arial Narrow" panose="020B0604020202020204" pitchFamily="34" charset="0"/>
                <a:ea typeface="宋体" panose="02010600030101010101" pitchFamily="2" charset="-122"/>
                <a:cs typeface="Arial" pitchFamily="34" charset="0"/>
              </a:rPr>
              <a:t>While (!done()) { //main loop</a:t>
            </a:r>
          </a:p>
          <a:p>
            <a:pPr eaLnBrk="1" hangingPunct="1">
              <a:defRPr/>
            </a:pPr>
            <a:r>
              <a:rPr lang="en-US" altLang="zh-CN" sz="1800" dirty="0">
                <a:solidFill>
                  <a:schemeClr val="tx1">
                    <a:lumMod val="85000"/>
                  </a:schemeClr>
                </a:solidFill>
                <a:latin typeface="Arial Narrow" panose="020B0604020202020204" pitchFamily="34" charset="0"/>
                <a:ea typeface="宋体" panose="02010600030101010101" pitchFamily="2" charset="-122"/>
                <a:cs typeface="Arial" pitchFamily="34" charset="0"/>
              </a:rPr>
              <a:t>  Idle(); //do something useful</a:t>
            </a:r>
          </a:p>
          <a:p>
            <a:pPr eaLnBrk="1" hangingPunct="1">
              <a:defRPr/>
            </a:pPr>
            <a:r>
              <a:rPr lang="en-US" altLang="zh-CN" sz="18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800" dirty="0">
                <a:solidFill>
                  <a:schemeClr val="tx1">
                    <a:lumMod val="85000"/>
                  </a:schemeClr>
                </a:solidFill>
                <a:latin typeface="Arial Narrow" panose="020B0604020202020204" pitchFamily="34" charset="0"/>
                <a:ea typeface="宋体" panose="02010600030101010101" pitchFamily="2" charset="-122"/>
                <a:cs typeface="Arial" pitchFamily="34" charset="0"/>
              </a:rPr>
              <a:t>Cleanup();</a:t>
            </a:r>
          </a:p>
        </p:txBody>
      </p:sp>
      <p:sp>
        <p:nvSpPr>
          <p:cNvPr id="137222" name="Text Box 4">
            <a:extLst>
              <a:ext uri="{FF2B5EF4-FFF2-40B4-BE49-F238E27FC236}">
                <a16:creationId xmlns:a16="http://schemas.microsoft.com/office/drawing/2014/main" id="{B0145C51-44E0-184E-BCE1-0B7CDF4B6C64}"/>
              </a:ext>
            </a:extLst>
          </p:cNvPr>
          <p:cNvSpPr txBox="1">
            <a:spLocks noChangeArrowheads="1"/>
          </p:cNvSpPr>
          <p:nvPr/>
        </p:nvSpPr>
        <p:spPr bwMode="auto">
          <a:xfrm>
            <a:off x="500063" y="3071813"/>
            <a:ext cx="8027987" cy="3540125"/>
          </a:xfrm>
          <a:prstGeom prst="rect">
            <a:avLst/>
          </a:prstGeom>
          <a:noFill/>
          <a:ln w="9525">
            <a:solidFill>
              <a:schemeClr val="tx1"/>
            </a:solidFill>
            <a:miter lim="800000"/>
            <a:headEnd/>
            <a:tailEnd/>
          </a:ln>
        </p:spPr>
        <p:txBody>
          <a:bodyPr>
            <a:spAutoFit/>
          </a:bodyPr>
          <a:lstStyle/>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public class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ftocraw</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public static void main(String[]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args</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throws Exception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InputStreamReader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isr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new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InputStreamReader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System.in</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BufferedReader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new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BufferedReader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isr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boolean</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done = false;</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while (!done)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String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br.readLine</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if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null ||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fahrString.length</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0)    done = true;</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else  { double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Double.parseDouble</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fahrString</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double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celcius</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5.0/9.0*(fahr-32);</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System.out.println</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("F=" +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fahr</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 ", C=" +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celcius</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System.out.println</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r>
              <a:rPr lang="en-US" altLang="zh-CN" sz="1600" dirty="0" err="1">
                <a:solidFill>
                  <a:schemeClr val="tx1">
                    <a:lumMod val="85000"/>
                  </a:schemeClr>
                </a:solidFill>
                <a:latin typeface="Arial Narrow" panose="020B0604020202020204" pitchFamily="34" charset="0"/>
                <a:ea typeface="宋体" panose="02010600030101010101" pitchFamily="2" charset="-122"/>
                <a:cs typeface="Arial" pitchFamily="34" charset="0"/>
              </a:rPr>
              <a:t>ftoc</a:t>
            </a: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exit");</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  }</a:t>
            </a:r>
          </a:p>
          <a:p>
            <a:pPr eaLnBrk="1" hangingPunct="1">
              <a:defRPr/>
            </a:pPr>
            <a:r>
              <a:rPr lang="en-US" altLang="zh-CN" sz="1600" dirty="0">
                <a:solidFill>
                  <a:schemeClr val="tx1">
                    <a:lumMod val="85000"/>
                  </a:schemeClr>
                </a:solidFill>
                <a:latin typeface="Arial Narrow" panose="020B0604020202020204" pitchFamily="34" charset="0"/>
                <a:ea typeface="宋体" panose="02010600030101010101" pitchFamily="2" charset="-122"/>
                <a:cs typeface="Arial" pitchFamily="34" charset="0"/>
              </a:rPr>
              <a:t>}</a:t>
            </a:r>
          </a:p>
        </p:txBody>
      </p:sp>
      <p:sp>
        <p:nvSpPr>
          <p:cNvPr id="141320" name="Rectangle 6">
            <a:extLst>
              <a:ext uri="{FF2B5EF4-FFF2-40B4-BE49-F238E27FC236}">
                <a16:creationId xmlns:a16="http://schemas.microsoft.com/office/drawing/2014/main" id="{8757D91F-D3FE-904A-828B-BEF8CFA97172}"/>
              </a:ext>
            </a:extLst>
          </p:cNvPr>
          <p:cNvSpPr>
            <a:spLocks noChangeArrowheads="1"/>
          </p:cNvSpPr>
          <p:nvPr/>
        </p:nvSpPr>
        <p:spPr bwMode="auto">
          <a:xfrm>
            <a:off x="0" y="2636838"/>
            <a:ext cx="9144000" cy="504825"/>
          </a:xfrm>
          <a:prstGeom prst="rect">
            <a:avLst/>
          </a:prstGeom>
          <a:noFill/>
          <a:ln w="9525">
            <a:noFill/>
            <a:miter lim="800000"/>
            <a:headEnd/>
            <a:tailEnd/>
          </a:ln>
        </p:spPr>
        <p:txBody>
          <a:bodyPr/>
          <a:lstStyle/>
          <a:p>
            <a:pPr marL="463550" indent="-463550" eaLnBrk="1" hangingPunct="1">
              <a:lnSpc>
                <a:spcPct val="90000"/>
              </a:lnSpc>
              <a:spcBef>
                <a:spcPct val="20000"/>
              </a:spcBef>
              <a:buFont typeface="Wingdings" pitchFamily="2" charset="2"/>
              <a:buChar char="q"/>
              <a:defRPr/>
            </a:pPr>
            <a:r>
              <a:rPr lang="en-US" altLang="zh-CN" sz="2800" dirty="0">
                <a:latin typeface="Arial Narrow" panose="020B0604020202020204" pitchFamily="34" charset="0"/>
                <a:ea typeface="宋体" panose="02010600030101010101" pitchFamily="2" charset="-122"/>
              </a:rPr>
              <a:t>Ftocraw.java is a example program</a:t>
            </a:r>
          </a:p>
        </p:txBody>
      </p:sp>
    </p:spTree>
    <p:extLst>
      <p:ext uri="{BB962C8B-B14F-4D97-AF65-F5344CB8AC3E}">
        <p14:creationId xmlns:p14="http://schemas.microsoft.com/office/powerpoint/2010/main" val="1483436334"/>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p:cNvSpPr>
            <a:spLocks noGrp="1" noChangeArrowheads="1"/>
          </p:cNvSpPr>
          <p:nvPr>
            <p:ph type="title"/>
          </p:nvPr>
        </p:nvSpPr>
        <p:spPr>
          <a:xfrm>
            <a:off x="0" y="0"/>
            <a:ext cx="9144000" cy="714375"/>
          </a:xfrm>
        </p:spPr>
        <p:txBody>
          <a:bodyPr/>
          <a:lstStyle/>
          <a:p>
            <a:r>
              <a:rPr lang="en-US" altLang="zh-CN">
                <a:solidFill>
                  <a:srgbClr val="000000"/>
                </a:solidFill>
              </a:rPr>
              <a:t>Strategy Pattern – Example</a:t>
            </a:r>
          </a:p>
        </p:txBody>
      </p:sp>
      <p:sp>
        <p:nvSpPr>
          <p:cNvPr id="250882" name="Rectangle 4"/>
          <p:cNvSpPr>
            <a:spLocks noGrp="1" noChangeArrowheads="1"/>
          </p:cNvSpPr>
          <p:nvPr>
            <p:ph type="body" sz="half" idx="1"/>
          </p:nvPr>
        </p:nvSpPr>
        <p:spPr bwMode="auto">
          <a:xfrm>
            <a:off x="0" y="785813"/>
            <a:ext cx="9144000" cy="863600"/>
          </a:xfrm>
        </p:spPr>
        <p:txBody>
          <a:bodyPr wrap="square" numCol="1" anchor="t" anchorCtr="0" compatLnSpc="1">
            <a:prstTxWarp prst="textNoShape">
              <a:avLst/>
            </a:prstTxWarp>
          </a:bodyPr>
          <a:lstStyle/>
          <a:p>
            <a:pPr marL="463550" indent="-463550"/>
            <a:r>
              <a:rPr lang="en-US" altLang="zh-CN" sz="2800" b="1">
                <a:solidFill>
                  <a:srgbClr val="000000"/>
                </a:solidFill>
              </a:rPr>
              <a:t>We place the generic application algorithm into a concrete class named </a:t>
            </a:r>
            <a:r>
              <a:rPr lang="en-US" altLang="zh-CN" sz="2800" i="1">
                <a:solidFill>
                  <a:srgbClr val="000000"/>
                </a:solidFill>
              </a:rPr>
              <a:t>ApplicationRunner</a:t>
            </a:r>
          </a:p>
        </p:txBody>
      </p:sp>
      <p:grpSp>
        <p:nvGrpSpPr>
          <p:cNvPr id="250883" name="Group 49"/>
          <p:cNvGrpSpPr>
            <a:grpSpLocks/>
          </p:cNvGrpSpPr>
          <p:nvPr/>
        </p:nvGrpSpPr>
        <p:grpSpPr bwMode="auto">
          <a:xfrm>
            <a:off x="4214813" y="1714500"/>
            <a:ext cx="4321175" cy="2914650"/>
            <a:chOff x="204" y="1162"/>
            <a:chExt cx="2722" cy="1836"/>
          </a:xfrm>
        </p:grpSpPr>
        <p:grpSp>
          <p:nvGrpSpPr>
            <p:cNvPr id="250886" name="Group 7"/>
            <p:cNvGrpSpPr>
              <a:grpSpLocks/>
            </p:cNvGrpSpPr>
            <p:nvPr/>
          </p:nvGrpSpPr>
          <p:grpSpPr bwMode="auto">
            <a:xfrm>
              <a:off x="1746" y="1162"/>
              <a:ext cx="1134" cy="1134"/>
              <a:chOff x="3288" y="1071"/>
              <a:chExt cx="1134" cy="1134"/>
            </a:xfrm>
          </p:grpSpPr>
          <p:sp>
            <p:nvSpPr>
              <p:cNvPr id="250895" name="Rectangle 8"/>
              <p:cNvSpPr>
                <a:spLocks noChangeArrowheads="1"/>
              </p:cNvSpPr>
              <p:nvPr/>
            </p:nvSpPr>
            <p:spPr bwMode="auto">
              <a:xfrm>
                <a:off x="3288" y="1071"/>
                <a:ext cx="1134" cy="5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&lt;&lt;interface&gt;&gt;</a:t>
                </a:r>
                <a:br>
                  <a:rPr lang="en-US" altLang="zh-CN" sz="1600">
                    <a:solidFill>
                      <a:srgbClr val="000000"/>
                    </a:solidFill>
                  </a:rPr>
                </a:br>
                <a:r>
                  <a:rPr lang="en-US" altLang="zh-CN" sz="2000">
                    <a:solidFill>
                      <a:srgbClr val="000000"/>
                    </a:solidFill>
                  </a:rPr>
                  <a:t>Application</a:t>
                </a:r>
              </a:p>
            </p:txBody>
          </p:sp>
          <p:sp>
            <p:nvSpPr>
              <p:cNvPr id="250896" name="Rectangle 9"/>
              <p:cNvSpPr>
                <a:spLocks noChangeArrowheads="1"/>
              </p:cNvSpPr>
              <p:nvPr/>
            </p:nvSpPr>
            <p:spPr bwMode="auto">
              <a:xfrm>
                <a:off x="3288" y="1571"/>
                <a:ext cx="1134" cy="6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+init</a:t>
                </a:r>
                <a:br>
                  <a:rPr lang="en-US" altLang="zh-CN" sz="1600">
                    <a:solidFill>
                      <a:srgbClr val="000000"/>
                    </a:solidFill>
                  </a:rPr>
                </a:br>
                <a:r>
                  <a:rPr lang="en-US" altLang="zh-CN" sz="1600">
                    <a:solidFill>
                      <a:srgbClr val="000000"/>
                    </a:solidFill>
                  </a:rPr>
                  <a:t>+idle</a:t>
                </a:r>
                <a:br>
                  <a:rPr lang="en-US" altLang="zh-CN" sz="1600">
                    <a:solidFill>
                      <a:srgbClr val="000000"/>
                    </a:solidFill>
                  </a:rPr>
                </a:br>
                <a:r>
                  <a:rPr lang="en-US" altLang="zh-CN" sz="1600">
                    <a:solidFill>
                      <a:srgbClr val="000000"/>
                    </a:solidFill>
                  </a:rPr>
                  <a:t>+cleanup</a:t>
                </a:r>
                <a:br>
                  <a:rPr lang="en-US" altLang="zh-CN" sz="1600">
                    <a:solidFill>
                      <a:srgbClr val="000000"/>
                    </a:solidFill>
                  </a:rPr>
                </a:br>
                <a:r>
                  <a:rPr lang="en-US" altLang="zh-CN" sz="1600">
                    <a:solidFill>
                      <a:srgbClr val="000000"/>
                    </a:solidFill>
                  </a:rPr>
                  <a:t>+done : boolean</a:t>
                </a:r>
              </a:p>
            </p:txBody>
          </p:sp>
        </p:grpSp>
        <p:sp>
          <p:nvSpPr>
            <p:cNvPr id="250887" name="Text Box 21"/>
            <p:cNvSpPr txBox="1">
              <a:spLocks noChangeArrowheads="1"/>
            </p:cNvSpPr>
            <p:nvPr/>
          </p:nvSpPr>
          <p:spPr bwMode="auto">
            <a:xfrm>
              <a:off x="1701" y="2704"/>
              <a:ext cx="1225"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a:solidFill>
                    <a:srgbClr val="000000"/>
                  </a:solidFill>
                </a:rPr>
                <a:t>focStrategy</a:t>
              </a:r>
            </a:p>
          </p:txBody>
        </p:sp>
        <p:grpSp>
          <p:nvGrpSpPr>
            <p:cNvPr id="250888" name="Group 22"/>
            <p:cNvGrpSpPr>
              <a:grpSpLocks/>
            </p:cNvGrpSpPr>
            <p:nvPr/>
          </p:nvGrpSpPr>
          <p:grpSpPr bwMode="auto">
            <a:xfrm>
              <a:off x="2245" y="2296"/>
              <a:ext cx="136" cy="408"/>
              <a:chOff x="703" y="1207"/>
              <a:chExt cx="90" cy="363"/>
            </a:xfrm>
          </p:grpSpPr>
          <p:sp>
            <p:nvSpPr>
              <p:cNvPr id="250893" name="AutoShape 23"/>
              <p:cNvSpPr>
                <a:spLocks noChangeArrowheads="1"/>
              </p:cNvSpPr>
              <p:nvPr/>
            </p:nvSpPr>
            <p:spPr bwMode="auto">
              <a:xfrm>
                <a:off x="703" y="1207"/>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250894" name="Line 24"/>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0889" name="Line 26"/>
            <p:cNvSpPr>
              <a:spLocks noChangeShapeType="1"/>
            </p:cNvSpPr>
            <p:nvPr/>
          </p:nvSpPr>
          <p:spPr bwMode="auto">
            <a:xfrm>
              <a:off x="1202" y="1706"/>
              <a:ext cx="499"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nvGrpSpPr>
            <p:cNvPr id="250890" name="Group 32"/>
            <p:cNvGrpSpPr>
              <a:grpSpLocks/>
            </p:cNvGrpSpPr>
            <p:nvPr/>
          </p:nvGrpSpPr>
          <p:grpSpPr bwMode="auto">
            <a:xfrm>
              <a:off x="204" y="1389"/>
              <a:ext cx="998" cy="635"/>
              <a:chOff x="295" y="3249"/>
              <a:chExt cx="1043" cy="635"/>
            </a:xfrm>
          </p:grpSpPr>
          <p:sp>
            <p:nvSpPr>
              <p:cNvPr id="250891" name="Rectangle 33"/>
              <p:cNvSpPr>
                <a:spLocks noChangeArrowheads="1"/>
              </p:cNvSpPr>
              <p:nvPr/>
            </p:nvSpPr>
            <p:spPr bwMode="auto">
              <a:xfrm>
                <a:off x="295" y="3249"/>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ApplicationRunner</a:t>
                </a:r>
              </a:p>
            </p:txBody>
          </p:sp>
          <p:sp>
            <p:nvSpPr>
              <p:cNvPr id="250892" name="Rectangle 34"/>
              <p:cNvSpPr>
                <a:spLocks noChangeArrowheads="1"/>
              </p:cNvSpPr>
              <p:nvPr/>
            </p:nvSpPr>
            <p:spPr bwMode="auto">
              <a:xfrm>
                <a:off x="295" y="3657"/>
                <a:ext cx="1043"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+run</a:t>
                </a:r>
              </a:p>
            </p:txBody>
          </p:sp>
        </p:grpSp>
      </p:grpSp>
      <p:sp>
        <p:nvSpPr>
          <p:cNvPr id="250884" name="Text Box 50"/>
          <p:cNvSpPr txBox="1">
            <a:spLocks noChangeArrowheads="1"/>
          </p:cNvSpPr>
          <p:nvPr/>
        </p:nvSpPr>
        <p:spPr bwMode="auto">
          <a:xfrm>
            <a:off x="214313" y="3735388"/>
            <a:ext cx="5905500" cy="31226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public class ApplicationRunner {</a:t>
            </a:r>
          </a:p>
          <a:p>
            <a:pPr eaLnBrk="1" hangingPunct="1"/>
            <a:r>
              <a:rPr lang="en-US" altLang="zh-CN" sz="1800">
                <a:solidFill>
                  <a:srgbClr val="000000"/>
                </a:solidFill>
              </a:rPr>
              <a:t>  private Application itsApplication = null;</a:t>
            </a:r>
          </a:p>
          <a:p>
            <a:pPr eaLnBrk="1" hangingPunct="1"/>
            <a:r>
              <a:rPr lang="en-US" altLang="zh-CN" sz="1800">
                <a:solidFill>
                  <a:srgbClr val="000000"/>
                </a:solidFill>
              </a:rPr>
              <a:t>  public ApplicationRunner(Application app){</a:t>
            </a:r>
          </a:p>
          <a:p>
            <a:pPr eaLnBrk="1" hangingPunct="1"/>
            <a:r>
              <a:rPr lang="en-US" altLang="zh-CN" sz="1800">
                <a:solidFill>
                  <a:srgbClr val="000000"/>
                </a:solidFill>
              </a:rPr>
              <a:t>    itsApplication = app;</a:t>
            </a:r>
          </a:p>
          <a:p>
            <a:pPr eaLnBrk="1" hangingPunct="1"/>
            <a:r>
              <a:rPr lang="en-US" altLang="zh-CN" sz="1800">
                <a:solidFill>
                  <a:srgbClr val="000000"/>
                </a:solidFill>
              </a:rPr>
              <a:t>   }</a:t>
            </a:r>
          </a:p>
          <a:p>
            <a:pPr eaLnBrk="1" hangingPunct="1"/>
            <a:r>
              <a:rPr lang="en-US" altLang="zh-CN" sz="1800">
                <a:solidFill>
                  <a:srgbClr val="000000"/>
                </a:solidFill>
              </a:rPr>
              <a:t>  public void run()  {</a:t>
            </a:r>
          </a:p>
          <a:p>
            <a:pPr eaLnBrk="1" hangingPunct="1"/>
            <a:r>
              <a:rPr lang="en-US" altLang="zh-CN" sz="1800">
                <a:solidFill>
                  <a:srgbClr val="000000"/>
                </a:solidFill>
              </a:rPr>
              <a:t>    itsApplication.init();</a:t>
            </a:r>
          </a:p>
          <a:p>
            <a:pPr eaLnBrk="1" hangingPunct="1"/>
            <a:r>
              <a:rPr lang="en-US" altLang="zh-CN" sz="1800">
                <a:solidFill>
                  <a:srgbClr val="000000"/>
                </a:solidFill>
              </a:rPr>
              <a:t>    while (!itsApplication.done()) itsApplication.idle();</a:t>
            </a:r>
          </a:p>
          <a:p>
            <a:pPr eaLnBrk="1" hangingPunct="1"/>
            <a:r>
              <a:rPr lang="en-US" altLang="zh-CN" sz="1800">
                <a:solidFill>
                  <a:srgbClr val="000000"/>
                </a:solidFill>
              </a:rPr>
              <a:t>    itsApplication.cleanup();</a:t>
            </a:r>
          </a:p>
          <a:p>
            <a:pPr eaLnBrk="1" hangingPunct="1"/>
            <a:r>
              <a:rPr lang="en-US" altLang="zh-CN" sz="1800">
                <a:solidFill>
                  <a:srgbClr val="000000"/>
                </a:solidFill>
              </a:rPr>
              <a:t>  }</a:t>
            </a:r>
          </a:p>
          <a:p>
            <a:pPr eaLnBrk="1" hangingPunct="1"/>
            <a:r>
              <a:rPr lang="en-US" altLang="zh-CN" sz="1800">
                <a:solidFill>
                  <a:srgbClr val="000000"/>
                </a:solidFill>
              </a:rPr>
              <a:t>}</a:t>
            </a:r>
          </a:p>
        </p:txBody>
      </p:sp>
      <p:sp>
        <p:nvSpPr>
          <p:cNvPr id="250885" name="Text Box 51"/>
          <p:cNvSpPr txBox="1">
            <a:spLocks noChangeArrowheads="1"/>
          </p:cNvSpPr>
          <p:nvPr/>
        </p:nvSpPr>
        <p:spPr bwMode="auto">
          <a:xfrm>
            <a:off x="323850" y="1714500"/>
            <a:ext cx="3563938" cy="1754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public interface Application {</a:t>
            </a:r>
          </a:p>
          <a:p>
            <a:pPr eaLnBrk="1" hangingPunct="1"/>
            <a:r>
              <a:rPr lang="en-US" altLang="zh-CN" sz="1800">
                <a:solidFill>
                  <a:srgbClr val="000000"/>
                </a:solidFill>
              </a:rPr>
              <a:t>  public void init();</a:t>
            </a:r>
          </a:p>
          <a:p>
            <a:pPr eaLnBrk="1" hangingPunct="1"/>
            <a:r>
              <a:rPr lang="en-US" altLang="zh-CN" sz="1800">
                <a:solidFill>
                  <a:srgbClr val="000000"/>
                </a:solidFill>
              </a:rPr>
              <a:t>  public void idle();</a:t>
            </a:r>
          </a:p>
          <a:p>
            <a:pPr eaLnBrk="1" hangingPunct="1"/>
            <a:r>
              <a:rPr lang="en-US" altLang="zh-CN" sz="1800">
                <a:solidFill>
                  <a:srgbClr val="000000"/>
                </a:solidFill>
              </a:rPr>
              <a:t>  public void cleanup();</a:t>
            </a:r>
          </a:p>
          <a:p>
            <a:pPr eaLnBrk="1" hangingPunct="1"/>
            <a:r>
              <a:rPr lang="en-US" altLang="zh-CN" sz="1800">
                <a:solidFill>
                  <a:srgbClr val="000000"/>
                </a:solidFill>
              </a:rPr>
              <a:t>  public boolean done();</a:t>
            </a:r>
          </a:p>
          <a:p>
            <a:pPr eaLnBrk="1" hangingPunct="1"/>
            <a:r>
              <a:rPr lang="en-US" altLang="zh-CN" sz="1800">
                <a:solidFill>
                  <a:srgbClr val="000000"/>
                </a:solidFill>
              </a:rPr>
              <a:t>}</a:t>
            </a:r>
          </a:p>
        </p:txBody>
      </p:sp>
    </p:spTree>
    <p:extLst>
      <p:ext uri="{BB962C8B-B14F-4D97-AF65-F5344CB8AC3E}">
        <p14:creationId xmlns:p14="http://schemas.microsoft.com/office/powerpoint/2010/main" val="484401868"/>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p:cNvSpPr>
            <a:spLocks noGrp="1" noChangeArrowheads="1"/>
          </p:cNvSpPr>
          <p:nvPr>
            <p:ph type="title"/>
          </p:nvPr>
        </p:nvSpPr>
        <p:spPr>
          <a:xfrm>
            <a:off x="0" y="0"/>
            <a:ext cx="9144000" cy="714375"/>
          </a:xfrm>
        </p:spPr>
        <p:txBody>
          <a:bodyPr/>
          <a:lstStyle/>
          <a:p>
            <a:r>
              <a:rPr lang="en-US" altLang="zh-CN">
                <a:solidFill>
                  <a:srgbClr val="000000"/>
                </a:solidFill>
              </a:rPr>
              <a:t>Strategy Pattern – Example</a:t>
            </a:r>
          </a:p>
        </p:txBody>
      </p:sp>
      <p:sp>
        <p:nvSpPr>
          <p:cNvPr id="252930" name="Text Box 3"/>
          <p:cNvSpPr txBox="1">
            <a:spLocks noChangeArrowheads="1"/>
          </p:cNvSpPr>
          <p:nvPr/>
        </p:nvSpPr>
        <p:spPr bwMode="auto">
          <a:xfrm>
            <a:off x="214313" y="785813"/>
            <a:ext cx="8785225" cy="5908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public class ftocStrategy implements Application {</a:t>
            </a:r>
          </a:p>
          <a:p>
            <a:pPr eaLnBrk="1" hangingPunct="1"/>
            <a:r>
              <a:rPr lang="en-US" altLang="zh-CN" sz="1400">
                <a:solidFill>
                  <a:srgbClr val="000000"/>
                </a:solidFill>
              </a:rPr>
              <a:t>  private InputStreamReader isr;  private BufferedReader br;  private boolean isDone = false;</a:t>
            </a:r>
          </a:p>
          <a:p>
            <a:pPr eaLnBrk="1" hangingPunct="1"/>
            <a:endParaRPr lang="en-US" altLang="zh-CN" sz="1400">
              <a:solidFill>
                <a:srgbClr val="000000"/>
              </a:solidFill>
            </a:endParaRPr>
          </a:p>
          <a:p>
            <a:pPr eaLnBrk="1" hangingPunct="1"/>
            <a:r>
              <a:rPr lang="en-US" altLang="zh-CN" sz="1400">
                <a:solidFill>
                  <a:srgbClr val="000000"/>
                </a:solidFill>
              </a:rPr>
              <a:t>  public static void main(String[] args) throws Exception  {</a:t>
            </a:r>
          </a:p>
          <a:p>
            <a:pPr eaLnBrk="1" hangingPunct="1"/>
            <a:r>
              <a:rPr lang="en-US" altLang="zh-CN" sz="1400">
                <a:solidFill>
                  <a:srgbClr val="000000"/>
                </a:solidFill>
              </a:rPr>
              <a:t>    (new ApplicationRunner(new ftocStrategy())).run();  }</a:t>
            </a:r>
          </a:p>
          <a:p>
            <a:pPr eaLnBrk="1" hangingPunct="1"/>
            <a:endParaRPr lang="en-US" altLang="zh-CN" sz="1400">
              <a:solidFill>
                <a:srgbClr val="000000"/>
              </a:solidFill>
            </a:endParaRPr>
          </a:p>
          <a:p>
            <a:pPr eaLnBrk="1" hangingPunct="1"/>
            <a:r>
              <a:rPr lang="en-US" altLang="zh-CN" sz="1400">
                <a:solidFill>
                  <a:srgbClr val="000000"/>
                </a:solidFill>
              </a:rPr>
              <a:t>  public void init()  {</a:t>
            </a:r>
          </a:p>
          <a:p>
            <a:pPr eaLnBrk="1" hangingPunct="1"/>
            <a:r>
              <a:rPr lang="en-US" altLang="zh-CN" sz="1400">
                <a:solidFill>
                  <a:srgbClr val="000000"/>
                </a:solidFill>
              </a:rPr>
              <a:t>    isr = new InputStreamReader(System.in);</a:t>
            </a:r>
          </a:p>
          <a:p>
            <a:pPr eaLnBrk="1" hangingPunct="1"/>
            <a:r>
              <a:rPr lang="en-US" altLang="zh-CN" sz="1400">
                <a:solidFill>
                  <a:srgbClr val="000000"/>
                </a:solidFill>
              </a:rPr>
              <a:t>    br = new BufferedReader(isr);  }</a:t>
            </a:r>
          </a:p>
          <a:p>
            <a:pPr eaLnBrk="1" hangingPunct="1"/>
            <a:endParaRPr lang="en-US" altLang="zh-CN" sz="1400">
              <a:solidFill>
                <a:srgbClr val="000000"/>
              </a:solidFill>
            </a:endParaRPr>
          </a:p>
          <a:p>
            <a:pPr eaLnBrk="1" hangingPunct="1"/>
            <a:r>
              <a:rPr lang="en-US" altLang="zh-CN" sz="1400">
                <a:solidFill>
                  <a:srgbClr val="000000"/>
                </a:solidFill>
              </a:rPr>
              <a:t>  public void idle()  {</a:t>
            </a:r>
          </a:p>
          <a:p>
            <a:pPr eaLnBrk="1" hangingPunct="1"/>
            <a:r>
              <a:rPr lang="en-US" altLang="zh-CN" sz="1400">
                <a:solidFill>
                  <a:srgbClr val="000000"/>
                </a:solidFill>
              </a:rPr>
              <a:t>    String fahrString = readLineAndReturnNullIfError();</a:t>
            </a:r>
          </a:p>
          <a:p>
            <a:pPr eaLnBrk="1" hangingPunct="1"/>
            <a:r>
              <a:rPr lang="en-US" altLang="zh-CN" sz="1400">
                <a:solidFill>
                  <a:srgbClr val="000000"/>
                </a:solidFill>
              </a:rPr>
              <a:t>    if (fahrString == null || fahrString.length() == 0)    isDone = true;</a:t>
            </a:r>
          </a:p>
          <a:p>
            <a:pPr eaLnBrk="1" hangingPunct="1"/>
            <a:r>
              <a:rPr lang="en-US" altLang="zh-CN" sz="1400">
                <a:solidFill>
                  <a:srgbClr val="000000"/>
                </a:solidFill>
              </a:rPr>
              <a:t>    else    { double fahr = Double.parseDouble(fahrString);</a:t>
            </a:r>
          </a:p>
          <a:p>
            <a:pPr eaLnBrk="1" hangingPunct="1"/>
            <a:r>
              <a:rPr lang="en-US" altLang="zh-CN" sz="1400">
                <a:solidFill>
                  <a:srgbClr val="000000"/>
                </a:solidFill>
              </a:rPr>
              <a:t>      double celcius = 5.0/9.0*(fahr-32);</a:t>
            </a:r>
          </a:p>
          <a:p>
            <a:pPr eaLnBrk="1" hangingPunct="1"/>
            <a:r>
              <a:rPr lang="en-US" altLang="zh-CN" sz="1400">
                <a:solidFill>
                  <a:srgbClr val="000000"/>
                </a:solidFill>
              </a:rPr>
              <a:t>      System.out.println("F=" + fahr + ", C=" + celcius);  }</a:t>
            </a:r>
          </a:p>
          <a:p>
            <a:pPr eaLnBrk="1" hangingPunct="1"/>
            <a:r>
              <a:rPr lang="en-US" altLang="zh-CN" sz="1400">
                <a:solidFill>
                  <a:srgbClr val="000000"/>
                </a:solidFill>
              </a:rPr>
              <a:t>  }</a:t>
            </a:r>
          </a:p>
          <a:p>
            <a:pPr eaLnBrk="1" hangingPunct="1"/>
            <a:endParaRPr lang="en-US" altLang="zh-CN" sz="1400">
              <a:solidFill>
                <a:srgbClr val="000000"/>
              </a:solidFill>
            </a:endParaRPr>
          </a:p>
          <a:p>
            <a:pPr eaLnBrk="1" hangingPunct="1"/>
            <a:r>
              <a:rPr lang="en-US" altLang="zh-CN" sz="1400">
                <a:solidFill>
                  <a:srgbClr val="000000"/>
                </a:solidFill>
              </a:rPr>
              <a:t>  public void cleanup()  {System.out.println("ftoc exit"); }</a:t>
            </a:r>
          </a:p>
          <a:p>
            <a:pPr eaLnBrk="1" hangingPunct="1"/>
            <a:endParaRPr lang="en-US" altLang="zh-CN" sz="1400">
              <a:solidFill>
                <a:srgbClr val="000000"/>
              </a:solidFill>
            </a:endParaRPr>
          </a:p>
          <a:p>
            <a:pPr eaLnBrk="1" hangingPunct="1"/>
            <a:r>
              <a:rPr lang="en-US" altLang="zh-CN" sz="1400">
                <a:solidFill>
                  <a:srgbClr val="000000"/>
                </a:solidFill>
              </a:rPr>
              <a:t>  public boolean done() { return isDone; }</a:t>
            </a:r>
          </a:p>
          <a:p>
            <a:pPr eaLnBrk="1" hangingPunct="1"/>
            <a:endParaRPr lang="en-US" altLang="zh-CN" sz="1400">
              <a:solidFill>
                <a:srgbClr val="000000"/>
              </a:solidFill>
            </a:endParaRPr>
          </a:p>
          <a:p>
            <a:pPr eaLnBrk="1" hangingPunct="1"/>
            <a:r>
              <a:rPr lang="en-US" altLang="zh-CN" sz="1400">
                <a:solidFill>
                  <a:srgbClr val="000000"/>
                </a:solidFill>
              </a:rPr>
              <a:t>  private String readLineAndReturnNullIfError()  {   String s;</a:t>
            </a:r>
          </a:p>
          <a:p>
            <a:pPr eaLnBrk="1" hangingPunct="1"/>
            <a:r>
              <a:rPr lang="en-US" altLang="zh-CN" sz="1400">
                <a:solidFill>
                  <a:srgbClr val="000000"/>
                </a:solidFill>
              </a:rPr>
              <a:t>    try {s = br.readLine(); }  catch(IOException e) { s = null; }</a:t>
            </a:r>
          </a:p>
          <a:p>
            <a:pPr eaLnBrk="1" hangingPunct="1"/>
            <a:r>
              <a:rPr lang="en-US" altLang="zh-CN" sz="1400">
                <a:solidFill>
                  <a:srgbClr val="000000"/>
                </a:solidFill>
              </a:rPr>
              <a:t>    return s;</a:t>
            </a:r>
          </a:p>
          <a:p>
            <a:pPr eaLnBrk="1" hangingPunct="1"/>
            <a:r>
              <a:rPr lang="en-US" altLang="zh-CN" sz="1400">
                <a:solidFill>
                  <a:srgbClr val="000000"/>
                </a:solidFill>
              </a:rPr>
              <a:t>  }</a:t>
            </a:r>
          </a:p>
          <a:p>
            <a:pPr eaLnBrk="1" hangingPunct="1"/>
            <a:r>
              <a:rPr lang="en-US" altLang="zh-CN" sz="1400">
                <a:solidFill>
                  <a:srgbClr val="000000"/>
                </a:solidFill>
              </a:rPr>
              <a:t>}</a:t>
            </a:r>
          </a:p>
        </p:txBody>
      </p:sp>
    </p:spTree>
    <p:extLst>
      <p:ext uri="{BB962C8B-B14F-4D97-AF65-F5344CB8AC3E}">
        <p14:creationId xmlns:p14="http://schemas.microsoft.com/office/powerpoint/2010/main" val="62091908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a:extLst>
              <a:ext uri="{FF2B5EF4-FFF2-40B4-BE49-F238E27FC236}">
                <a16:creationId xmlns:a16="http://schemas.microsoft.com/office/drawing/2014/main" id="{1004744A-F219-7748-A49C-8C66194359D2}"/>
              </a:ext>
            </a:extLst>
          </p:cNvPr>
          <p:cNvSpPr>
            <a:spLocks noGrp="1" noChangeArrowheads="1"/>
          </p:cNvSpPr>
          <p:nvPr>
            <p:ph type="title"/>
          </p:nvPr>
        </p:nvSpPr>
        <p:spPr>
          <a:xfrm>
            <a:off x="0" y="0"/>
            <a:ext cx="9075738" cy="714375"/>
          </a:xfrm>
        </p:spPr>
        <p:txBody>
          <a:bodyPr rtlCol="0">
            <a:normAutofit/>
          </a:bodyPr>
          <a:lstStyle/>
          <a:p>
            <a:pPr fontAlgn="auto">
              <a:spcAft>
                <a:spcPts val="0"/>
              </a:spcAft>
              <a:defRPr/>
            </a:pPr>
            <a:r>
              <a:rPr lang="en-US" altLang="zh-CN" dirty="0"/>
              <a:t>Strategy Pattern - Structure</a:t>
            </a:r>
          </a:p>
        </p:txBody>
      </p:sp>
      <p:pic>
        <p:nvPicPr>
          <p:cNvPr id="254978" name="Picture 3" descr="strategy"/>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0825" y="2636838"/>
            <a:ext cx="8281988" cy="3814762"/>
          </a:xfrm>
          <a:noFill/>
          <a:extLst>
            <a:ext uri="{909E8E84-426E-40DD-AFC4-6F175D3DCCD1}">
              <a14:hiddenFill xmlns:a14="http://schemas.microsoft.com/office/drawing/2010/main">
                <a:solidFill>
                  <a:srgbClr val="FFFFFF"/>
                </a:solidFill>
              </a14:hiddenFill>
            </a:ext>
          </a:extLst>
        </p:spPr>
      </p:pic>
      <p:sp>
        <p:nvSpPr>
          <p:cNvPr id="144390" name="Rectangle 4">
            <a:extLst>
              <a:ext uri="{FF2B5EF4-FFF2-40B4-BE49-F238E27FC236}">
                <a16:creationId xmlns:a16="http://schemas.microsoft.com/office/drawing/2014/main" id="{09617410-60DF-6D4B-82CD-7D2568909A6D}"/>
              </a:ext>
            </a:extLst>
          </p:cNvPr>
          <p:cNvSpPr>
            <a:spLocks noChangeArrowheads="1"/>
          </p:cNvSpPr>
          <p:nvPr/>
        </p:nvSpPr>
        <p:spPr bwMode="auto">
          <a:xfrm>
            <a:off x="0" y="620713"/>
            <a:ext cx="9144000" cy="2447925"/>
          </a:xfrm>
          <a:prstGeom prst="rect">
            <a:avLst/>
          </a:prstGeom>
          <a:noFill/>
          <a:ln w="9525">
            <a:noFill/>
            <a:miter lim="800000"/>
            <a:headEnd/>
            <a:tailEnd/>
          </a:ln>
        </p:spPr>
        <p:txBody>
          <a:bodyPr/>
          <a:lstStyle/>
          <a:p>
            <a:pPr marL="347663" indent="-347663" eaLnBrk="1" hangingPunct="1">
              <a:spcBef>
                <a:spcPct val="20000"/>
              </a:spcBef>
              <a:buFont typeface="Wingdings" pitchFamily="2" charset="2"/>
              <a:buChar char="q"/>
              <a:defRPr/>
            </a:pPr>
            <a:r>
              <a:rPr lang="en-US" altLang="zh-CN" dirty="0">
                <a:latin typeface="Arial Narrow" panose="020B0604020202020204" pitchFamily="34" charset="0"/>
                <a:ea typeface="宋体" panose="02010600030101010101" pitchFamily="2" charset="-122"/>
              </a:rPr>
              <a:t>Intent</a:t>
            </a:r>
          </a:p>
          <a:p>
            <a:pPr marL="682625" lvl="1" indent="-217488" eaLnBrk="1" hangingPunct="1">
              <a:spcBef>
                <a:spcPct val="20000"/>
              </a:spcBef>
              <a:buFont typeface="Wingdings" pitchFamily="2" charset="2"/>
              <a:buChar char="v"/>
              <a:defRPr/>
            </a:pPr>
            <a:r>
              <a:rPr lang="en-US" altLang="zh-CN" dirty="0">
                <a:latin typeface="Arial Narrow" panose="020B0604020202020204" pitchFamily="34" charset="0"/>
                <a:ea typeface="宋体" panose="02010600030101010101" pitchFamily="2" charset="-122"/>
              </a:rPr>
              <a:t>Define a family of algorithms, encapsulate each one, and make them interchangeable. Strategy lets the algorithm vary independently from the clients that use it.</a:t>
            </a:r>
            <a:endParaRPr lang="en-US" altLang="zh-CN" sz="2000" dirty="0">
              <a:latin typeface="Arial Narrow" panose="020B0604020202020204" pitchFamily="34" charset="0"/>
              <a:ea typeface="宋体" panose="02010600030101010101" pitchFamily="2" charset="-122"/>
            </a:endParaRPr>
          </a:p>
          <a:p>
            <a:pPr marL="347663" indent="-347663" eaLnBrk="1" hangingPunct="1">
              <a:spcBef>
                <a:spcPct val="20000"/>
              </a:spcBef>
              <a:buFont typeface="Wingdings" pitchFamily="2" charset="2"/>
              <a:buChar char="q"/>
              <a:defRPr/>
            </a:pPr>
            <a:r>
              <a:rPr lang="en-US" altLang="zh-CN" dirty="0">
                <a:latin typeface="Arial Narrow" panose="020B0604020202020204" pitchFamily="34" charset="0"/>
                <a:ea typeface="宋体" panose="02010600030101010101" pitchFamily="2" charset="-122"/>
              </a:rPr>
              <a:t>Structure</a:t>
            </a:r>
          </a:p>
        </p:txBody>
      </p:sp>
    </p:spTree>
    <p:extLst>
      <p:ext uri="{BB962C8B-B14F-4D97-AF65-F5344CB8AC3E}">
        <p14:creationId xmlns:p14="http://schemas.microsoft.com/office/powerpoint/2010/main" val="142198908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2">
            <a:extLst>
              <a:ext uri="{FF2B5EF4-FFF2-40B4-BE49-F238E27FC236}">
                <a16:creationId xmlns:a16="http://schemas.microsoft.com/office/drawing/2014/main" id="{26E73053-024F-854A-AD7C-FCFA903C43CC}"/>
              </a:ext>
            </a:extLst>
          </p:cNvPr>
          <p:cNvSpPr>
            <a:spLocks noGrp="1" noChangeArrowheads="1"/>
          </p:cNvSpPr>
          <p:nvPr>
            <p:ph type="title"/>
          </p:nvPr>
        </p:nvSpPr>
        <p:spPr>
          <a:xfrm>
            <a:off x="76200" y="0"/>
            <a:ext cx="8999538" cy="714375"/>
          </a:xfrm>
        </p:spPr>
        <p:txBody>
          <a:bodyPr rtlCol="0">
            <a:normAutofit/>
          </a:bodyPr>
          <a:lstStyle/>
          <a:p>
            <a:pPr fontAlgn="auto">
              <a:spcAft>
                <a:spcPts val="0"/>
              </a:spcAft>
              <a:defRPr/>
            </a:pPr>
            <a:r>
              <a:rPr lang="en-US" altLang="zh-CN" dirty="0"/>
              <a:t>Strategy Pattern - example</a:t>
            </a:r>
          </a:p>
        </p:txBody>
      </p:sp>
      <p:sp>
        <p:nvSpPr>
          <p:cNvPr id="141315" name="Rectangle 3">
            <a:extLst>
              <a:ext uri="{FF2B5EF4-FFF2-40B4-BE49-F238E27FC236}">
                <a16:creationId xmlns:a16="http://schemas.microsoft.com/office/drawing/2014/main" id="{9EDC9127-A783-4245-8D25-C4E77C821C7D}"/>
              </a:ext>
            </a:extLst>
          </p:cNvPr>
          <p:cNvSpPr>
            <a:spLocks noGrp="1" noChangeArrowheads="1"/>
          </p:cNvSpPr>
          <p:nvPr>
            <p:ph type="body" sz="half" idx="1"/>
          </p:nvPr>
        </p:nvSpPr>
        <p:spPr>
          <a:xfrm>
            <a:off x="0" y="692150"/>
            <a:ext cx="9144000" cy="3384550"/>
          </a:xfrm>
        </p:spPr>
        <p:txBody>
          <a:bodyPr>
            <a:normAutofit fontScale="92500" lnSpcReduction="20000"/>
          </a:bodyPr>
          <a:lstStyle/>
          <a:p>
            <a:pPr marL="463550" indent="-463550" fontAlgn="auto">
              <a:spcAft>
                <a:spcPts val="0"/>
              </a:spcAft>
              <a:buFont typeface="Arial" panose="020B0604020202020204" pitchFamily="34" charset="0"/>
              <a:buChar char="•"/>
              <a:defRPr/>
            </a:pPr>
            <a:r>
              <a:rPr lang="en-US" altLang="zh-CN" sz="2400" b="1"/>
              <a:t>A Strategy defines a set of algorithms that can be used interchangeably.</a:t>
            </a:r>
          </a:p>
          <a:p>
            <a:pPr marL="463550" indent="-463550" fontAlgn="auto">
              <a:spcAft>
                <a:spcPts val="0"/>
              </a:spcAft>
              <a:buFont typeface="Arial" panose="020B0604020202020204" pitchFamily="34" charset="0"/>
              <a:buChar char="•"/>
              <a:defRPr/>
            </a:pPr>
            <a:r>
              <a:rPr lang="en-US" altLang="zh-CN" sz="2400" b="1"/>
              <a:t>Modes of transportation to an airport is an example of a Strategy.</a:t>
            </a:r>
          </a:p>
          <a:p>
            <a:pPr marL="863600" lvl="1" fontAlgn="auto">
              <a:spcAft>
                <a:spcPts val="0"/>
              </a:spcAft>
              <a:buFont typeface="Arial" panose="020B0604020202020204" pitchFamily="34" charset="0"/>
              <a:buChar char="•"/>
              <a:defRPr/>
            </a:pPr>
            <a:r>
              <a:rPr lang="en-US" altLang="zh-CN" sz="2000"/>
              <a:t>Several options exist such as driving one's own car, taking a taxi, an airport shuttle, a city bus, or a limousine service.</a:t>
            </a:r>
          </a:p>
          <a:p>
            <a:pPr marL="863600" lvl="1" fontAlgn="auto">
              <a:spcAft>
                <a:spcPts val="0"/>
              </a:spcAft>
              <a:buFont typeface="Arial" panose="020B0604020202020204" pitchFamily="34" charset="0"/>
              <a:buChar char="•"/>
              <a:defRPr/>
            </a:pPr>
            <a:r>
              <a:rPr lang="en-US" altLang="zh-CN" sz="2000"/>
              <a:t>For some airports, subways and helicopters are also available as a mode of transportation to the airport. </a:t>
            </a:r>
          </a:p>
          <a:p>
            <a:pPr marL="863600" lvl="1" fontAlgn="auto">
              <a:spcAft>
                <a:spcPts val="0"/>
              </a:spcAft>
              <a:buFont typeface="Arial" panose="020B0604020202020204" pitchFamily="34" charset="0"/>
              <a:buChar char="•"/>
              <a:defRPr/>
            </a:pPr>
            <a:r>
              <a:rPr lang="en-US" altLang="zh-CN" sz="2000"/>
              <a:t>Any of these modes of transportation will get a traveler to the airport, and they can be used interchangeably. </a:t>
            </a:r>
          </a:p>
          <a:p>
            <a:pPr marL="863600" lvl="1" fontAlgn="auto">
              <a:spcAft>
                <a:spcPts val="0"/>
              </a:spcAft>
              <a:buFont typeface="Arial" panose="020B0604020202020204" pitchFamily="34" charset="0"/>
              <a:buChar char="•"/>
              <a:defRPr/>
            </a:pPr>
            <a:r>
              <a:rPr lang="en-US" altLang="zh-CN" sz="2000"/>
              <a:t>The traveler must chose the Strategy based on tradeoffs between cost, convenience, and tlme. </a:t>
            </a:r>
          </a:p>
        </p:txBody>
      </p:sp>
      <p:pic>
        <p:nvPicPr>
          <p:cNvPr id="257027" name="Picture 7" descr="pateximg2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286000" y="4714875"/>
            <a:ext cx="6048375" cy="2093913"/>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940110"/>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p:cNvSpPr>
            <a:spLocks noGrp="1" noChangeArrowheads="1"/>
          </p:cNvSpPr>
          <p:nvPr>
            <p:ph type="title"/>
          </p:nvPr>
        </p:nvSpPr>
        <p:spPr>
          <a:xfrm>
            <a:off x="0" y="0"/>
            <a:ext cx="9075738" cy="714375"/>
          </a:xfrm>
        </p:spPr>
        <p:txBody>
          <a:bodyPr/>
          <a:lstStyle/>
          <a:p>
            <a:r>
              <a:rPr lang="en-US" altLang="zh-CN" sz="2800">
                <a:solidFill>
                  <a:srgbClr val="000000"/>
                </a:solidFill>
              </a:rPr>
              <a:t>Strategy Pattern – Example</a:t>
            </a:r>
          </a:p>
        </p:txBody>
      </p:sp>
      <p:sp>
        <p:nvSpPr>
          <p:cNvPr id="259074" name="Text Box 3"/>
          <p:cNvSpPr txBox="1">
            <a:spLocks noChangeArrowheads="1"/>
          </p:cNvSpPr>
          <p:nvPr/>
        </p:nvSpPr>
        <p:spPr bwMode="auto">
          <a:xfrm>
            <a:off x="285750" y="714375"/>
            <a:ext cx="8458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2000">
                <a:solidFill>
                  <a:srgbClr val="000000"/>
                </a:solidFill>
                <a:latin typeface="Times New Roman" charset="0"/>
              </a:rPr>
              <a:t>In this </a:t>
            </a:r>
            <a:r>
              <a:rPr lang="en-US" altLang="zh-CN" sz="2000" i="1">
                <a:solidFill>
                  <a:srgbClr val="000000"/>
                </a:solidFill>
                <a:latin typeface="Times New Roman" charset="0"/>
              </a:rPr>
              <a:t>inflexible </a:t>
            </a:r>
            <a:r>
              <a:rPr lang="en-US" altLang="zh-CN" sz="2000">
                <a:solidFill>
                  <a:srgbClr val="000000"/>
                </a:solidFill>
                <a:latin typeface="Times New Roman" charset="0"/>
              </a:rPr>
              <a:t>example, all the NumberCruncher code is in one big class… Why is this bad?</a:t>
            </a:r>
          </a:p>
        </p:txBody>
      </p:sp>
      <p:sp>
        <p:nvSpPr>
          <p:cNvPr id="259075" name="Text Box 4"/>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solidFill>
                <a:srgbClr val="000000"/>
              </a:solidFill>
              <a:latin typeface="Times New Roman" charset="0"/>
            </a:endParaRPr>
          </a:p>
        </p:txBody>
      </p:sp>
      <p:pic>
        <p:nvPicPr>
          <p:cNvPr id="259076" name="Picture 5"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484313"/>
            <a:ext cx="7086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7" name="Text Box 6"/>
          <p:cNvSpPr txBox="1">
            <a:spLocks noChangeArrowheads="1"/>
          </p:cNvSpPr>
          <p:nvPr/>
        </p:nvSpPr>
        <p:spPr bwMode="auto">
          <a:xfrm>
            <a:off x="685800" y="4800600"/>
            <a:ext cx="84582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2000" i="1">
                <a:solidFill>
                  <a:srgbClr val="000000"/>
                </a:solidFill>
                <a:latin typeface="Times New Roman" charset="0"/>
              </a:rPr>
              <a:t>Strategy </a:t>
            </a:r>
            <a:r>
              <a:rPr lang="en-US" altLang="zh-CN" sz="2000">
                <a:solidFill>
                  <a:srgbClr val="000000"/>
                </a:solidFill>
                <a:latin typeface="Times New Roman" charset="0"/>
              </a:rPr>
              <a:t>is similar to </a:t>
            </a:r>
            <a:r>
              <a:rPr lang="en-US" altLang="zh-CN" sz="2000" i="1">
                <a:solidFill>
                  <a:srgbClr val="000000"/>
                </a:solidFill>
                <a:latin typeface="Times New Roman" charset="0"/>
              </a:rPr>
              <a:t>Bridg</a:t>
            </a:r>
            <a:r>
              <a:rPr lang="en-US" altLang="zh-CN" sz="2000">
                <a:solidFill>
                  <a:srgbClr val="000000"/>
                </a:solidFill>
                <a:latin typeface="Times New Roman" charset="0"/>
              </a:rPr>
              <a:t>e; same basic structure; very different intent.</a:t>
            </a:r>
          </a:p>
          <a:p>
            <a:endParaRPr lang="en-US" altLang="zh-CN" sz="2000">
              <a:solidFill>
                <a:srgbClr val="000000"/>
              </a:solidFill>
              <a:latin typeface="Times New Roman" charset="0"/>
            </a:endParaRPr>
          </a:p>
          <a:p>
            <a:r>
              <a:rPr lang="en-US" altLang="zh-CN" sz="2000">
                <a:solidFill>
                  <a:srgbClr val="000000"/>
                </a:solidFill>
                <a:latin typeface="Times New Roman" charset="0"/>
              </a:rPr>
              <a:t>The </a:t>
            </a:r>
            <a:r>
              <a:rPr lang="en-US" altLang="zh-CN" sz="2000" i="1">
                <a:solidFill>
                  <a:srgbClr val="000000"/>
                </a:solidFill>
                <a:latin typeface="Times New Roman" charset="0"/>
              </a:rPr>
              <a:t>Strategy </a:t>
            </a:r>
            <a:r>
              <a:rPr lang="en-US" altLang="zh-CN" sz="2000">
                <a:solidFill>
                  <a:srgbClr val="000000"/>
                </a:solidFill>
                <a:latin typeface="Times New Roman" charset="0"/>
              </a:rPr>
              <a:t>pattern is also similar to </a:t>
            </a:r>
            <a:r>
              <a:rPr lang="en-US" altLang="zh-CN" sz="2000" i="1">
                <a:solidFill>
                  <a:srgbClr val="000000"/>
                </a:solidFill>
                <a:latin typeface="Times New Roman" charset="0"/>
              </a:rPr>
              <a:t>Stat</a:t>
            </a:r>
            <a:r>
              <a:rPr lang="en-US" altLang="zh-CN" sz="2000">
                <a:solidFill>
                  <a:srgbClr val="000000"/>
                </a:solidFill>
                <a:latin typeface="Times New Roman" charset="0"/>
              </a:rPr>
              <a:t>e, which allows a class to be</a:t>
            </a:r>
          </a:p>
          <a:p>
            <a:r>
              <a:rPr lang="en-US" altLang="zh-CN" sz="2000">
                <a:solidFill>
                  <a:srgbClr val="000000"/>
                </a:solidFill>
                <a:latin typeface="Times New Roman" charset="0"/>
              </a:rPr>
              <a:t>configured with different behaviors from which it can select whenever it</a:t>
            </a:r>
          </a:p>
          <a:p>
            <a:r>
              <a:rPr lang="en-US" altLang="zh-CN" sz="2000">
                <a:solidFill>
                  <a:srgbClr val="000000"/>
                </a:solidFill>
                <a:latin typeface="Times New Roman" charset="0"/>
              </a:rPr>
              <a:t>makes an interesting state transition.</a:t>
            </a:r>
            <a:endParaRPr lang="en-US" altLang="zh-CN">
              <a:solidFill>
                <a:srgbClr val="000000"/>
              </a:solidFill>
              <a:latin typeface="Times New Roman" charset="0"/>
            </a:endParaRPr>
          </a:p>
        </p:txBody>
      </p:sp>
    </p:spTree>
    <p:extLst>
      <p:ext uri="{BB962C8B-B14F-4D97-AF65-F5344CB8AC3E}">
        <p14:creationId xmlns:p14="http://schemas.microsoft.com/office/powerpoint/2010/main" val="208371371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2"/>
          <p:cNvSpPr>
            <a:spLocks noGrp="1" noChangeArrowheads="1"/>
          </p:cNvSpPr>
          <p:nvPr>
            <p:ph type="title"/>
          </p:nvPr>
        </p:nvSpPr>
        <p:spPr>
          <a:xfrm>
            <a:off x="76200" y="0"/>
            <a:ext cx="8999538" cy="714375"/>
          </a:xfrm>
        </p:spPr>
        <p:txBody>
          <a:bodyPr/>
          <a:lstStyle/>
          <a:p>
            <a:r>
              <a:rPr lang="en-US" altLang="zh-CN">
                <a:solidFill>
                  <a:srgbClr val="000000"/>
                </a:solidFill>
              </a:rPr>
              <a:t>Strategy Pattern – Example</a:t>
            </a:r>
          </a:p>
        </p:txBody>
      </p:sp>
      <p:sp>
        <p:nvSpPr>
          <p:cNvPr id="261122" name="Text Box 3"/>
          <p:cNvSpPr txBox="1">
            <a:spLocks noChangeArrowheads="1"/>
          </p:cNvSpPr>
          <p:nvPr/>
        </p:nvSpPr>
        <p:spPr bwMode="auto">
          <a:xfrm>
            <a:off x="179388" y="692150"/>
            <a:ext cx="896461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2000">
                <a:solidFill>
                  <a:srgbClr val="000000"/>
                </a:solidFill>
                <a:latin typeface="Times New Roman" charset="0"/>
              </a:rPr>
              <a:t>What if there were not a CrunchAlgorithm interface… suppose instead that</a:t>
            </a:r>
          </a:p>
          <a:p>
            <a:r>
              <a:rPr lang="en-US" altLang="zh-CN" sz="2000">
                <a:solidFill>
                  <a:srgbClr val="000000"/>
                </a:solidFill>
                <a:latin typeface="Times New Roman" charset="0"/>
              </a:rPr>
              <a:t>NumberCruncher had two subclasses, CorrectButSlowNumberCruncher, and</a:t>
            </a:r>
          </a:p>
          <a:p>
            <a:r>
              <a:rPr lang="en-US" altLang="zh-CN" sz="2000">
                <a:solidFill>
                  <a:srgbClr val="000000"/>
                </a:solidFill>
                <a:latin typeface="Times New Roman" charset="0"/>
              </a:rPr>
              <a:t>FastButSloppyNumberCruncher…? Why is this bad?</a:t>
            </a:r>
            <a:endParaRPr lang="en-US" altLang="zh-CN">
              <a:solidFill>
                <a:srgbClr val="000000"/>
              </a:solidFill>
              <a:latin typeface="Times New Roman" charset="0"/>
            </a:endParaRPr>
          </a:p>
        </p:txBody>
      </p:sp>
      <p:sp>
        <p:nvSpPr>
          <p:cNvPr id="261123" name="Text Box 4"/>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solidFill>
                <a:srgbClr val="000000"/>
              </a:solidFill>
              <a:latin typeface="Times New Roman" charset="0"/>
            </a:endParaRPr>
          </a:p>
        </p:txBody>
      </p:sp>
      <p:pic>
        <p:nvPicPr>
          <p:cNvPr id="261124" name="Picture 5"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129764"/>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2"/>
          <p:cNvSpPr>
            <a:spLocks noGrp="1" noChangeArrowheads="1"/>
          </p:cNvSpPr>
          <p:nvPr>
            <p:ph type="title"/>
          </p:nvPr>
        </p:nvSpPr>
        <p:spPr>
          <a:xfrm>
            <a:off x="76200" y="0"/>
            <a:ext cx="8999538" cy="714375"/>
          </a:xfrm>
        </p:spPr>
        <p:txBody>
          <a:bodyPr/>
          <a:lstStyle/>
          <a:p>
            <a:r>
              <a:rPr lang="en-US" altLang="zh-CN">
                <a:solidFill>
                  <a:srgbClr val="000000"/>
                </a:solidFill>
              </a:rPr>
              <a:t>Strategy Pattern – Example</a:t>
            </a:r>
          </a:p>
        </p:txBody>
      </p:sp>
      <p:sp>
        <p:nvSpPr>
          <p:cNvPr id="263170" name="Text Box 3"/>
          <p:cNvSpPr txBox="1">
            <a:spLocks noChangeArrowheads="1"/>
          </p:cNvSpPr>
          <p:nvPr/>
        </p:nvSpPr>
        <p:spPr bwMode="auto">
          <a:xfrm>
            <a:off x="468313" y="692150"/>
            <a:ext cx="845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2000">
                <a:solidFill>
                  <a:srgbClr val="000000"/>
                </a:solidFill>
                <a:latin typeface="Times New Roman" charset="0"/>
              </a:rPr>
              <a:t>Here’s another “correct” design... But there can be no polymorphism in the</a:t>
            </a:r>
          </a:p>
          <a:p>
            <a:r>
              <a:rPr lang="en-US" altLang="zh-CN" sz="2000">
                <a:solidFill>
                  <a:srgbClr val="000000"/>
                </a:solidFill>
                <a:latin typeface="Times New Roman" charset="0"/>
              </a:rPr>
              <a:t>chooseAlgorithm() or implCode() methods, leading to maintenance difficulties.</a:t>
            </a:r>
          </a:p>
          <a:p>
            <a:r>
              <a:rPr lang="en-US" altLang="zh-CN" sz="2000">
                <a:solidFill>
                  <a:srgbClr val="000000"/>
                </a:solidFill>
                <a:latin typeface="Times New Roman" charset="0"/>
              </a:rPr>
              <a:t>Adding a NewAndImprovedCrunch would require adding </a:t>
            </a:r>
            <a:r>
              <a:rPr lang="en-US" altLang="zh-CN" sz="2000" i="1">
                <a:solidFill>
                  <a:srgbClr val="000000"/>
                </a:solidFill>
                <a:latin typeface="Times New Roman" charset="0"/>
              </a:rPr>
              <a:t>if-then-else </a:t>
            </a:r>
            <a:r>
              <a:rPr lang="en-US" altLang="zh-CN" sz="2000">
                <a:solidFill>
                  <a:srgbClr val="000000"/>
                </a:solidFill>
                <a:latin typeface="Times New Roman" charset="0"/>
              </a:rPr>
              <a:t>logic</a:t>
            </a:r>
          </a:p>
          <a:p>
            <a:r>
              <a:rPr lang="en-US" altLang="zh-CN" sz="2000">
                <a:solidFill>
                  <a:srgbClr val="000000"/>
                </a:solidFill>
                <a:latin typeface="Times New Roman" charset="0"/>
              </a:rPr>
              <a:t>everywhere that the different Crunches are used. If the </a:t>
            </a:r>
            <a:r>
              <a:rPr lang="en-US" altLang="zh-CN" sz="2000" i="1">
                <a:solidFill>
                  <a:srgbClr val="000000"/>
                </a:solidFill>
                <a:latin typeface="Times New Roman" charset="0"/>
              </a:rPr>
              <a:t>Strategy </a:t>
            </a:r>
            <a:r>
              <a:rPr lang="en-US" altLang="zh-CN" sz="2000">
                <a:solidFill>
                  <a:srgbClr val="000000"/>
                </a:solidFill>
                <a:latin typeface="Times New Roman" charset="0"/>
              </a:rPr>
              <a:t>pattern were</a:t>
            </a:r>
          </a:p>
          <a:p>
            <a:r>
              <a:rPr lang="en-US" altLang="zh-CN" sz="2000">
                <a:solidFill>
                  <a:srgbClr val="000000"/>
                </a:solidFill>
                <a:latin typeface="Times New Roman" charset="0"/>
              </a:rPr>
              <a:t>applied instead, the only place where the concrete CrunchImpls would get referred to specifically is the one place that they get instantiated.</a:t>
            </a:r>
            <a:endParaRPr lang="en-US" altLang="zh-CN">
              <a:solidFill>
                <a:srgbClr val="000000"/>
              </a:solidFill>
              <a:latin typeface="Times New Roman" charset="0"/>
            </a:endParaRPr>
          </a:p>
        </p:txBody>
      </p:sp>
      <p:sp>
        <p:nvSpPr>
          <p:cNvPr id="263171" name="Text Box 4"/>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solidFill>
                <a:srgbClr val="000000"/>
              </a:solidFill>
              <a:latin typeface="Times New Roman" charset="0"/>
            </a:endParaRPr>
          </a:p>
        </p:txBody>
      </p:sp>
      <p:pic>
        <p:nvPicPr>
          <p:cNvPr id="263172" name="Picture 5"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3143250"/>
            <a:ext cx="8229600"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1662000"/>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2"/>
          <p:cNvSpPr>
            <a:spLocks noGrp="1" noChangeArrowheads="1"/>
          </p:cNvSpPr>
          <p:nvPr>
            <p:ph type="title"/>
          </p:nvPr>
        </p:nvSpPr>
        <p:spPr>
          <a:xfrm>
            <a:off x="0" y="0"/>
            <a:ext cx="9075738" cy="714375"/>
          </a:xfrm>
        </p:spPr>
        <p:txBody>
          <a:bodyPr/>
          <a:lstStyle/>
          <a:p>
            <a:r>
              <a:rPr lang="en-US" altLang="zh-CN" sz="2800">
                <a:solidFill>
                  <a:srgbClr val="000000"/>
                </a:solidFill>
              </a:rPr>
              <a:t>Strategy Pattern – Example</a:t>
            </a:r>
          </a:p>
        </p:txBody>
      </p:sp>
      <p:sp>
        <p:nvSpPr>
          <p:cNvPr id="265218" name="Text Box 3"/>
          <p:cNvSpPr txBox="1">
            <a:spLocks noChangeArrowheads="1"/>
          </p:cNvSpPr>
          <p:nvPr/>
        </p:nvSpPr>
        <p:spPr bwMode="auto">
          <a:xfrm>
            <a:off x="0" y="69215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i="1">
                <a:solidFill>
                  <a:srgbClr val="000000"/>
                </a:solidFill>
                <a:latin typeface="Times New Roman" charset="0"/>
              </a:rPr>
              <a:t>Inten</a:t>
            </a:r>
            <a:r>
              <a:rPr lang="en-US" altLang="zh-CN">
                <a:solidFill>
                  <a:srgbClr val="000000"/>
                </a:solidFill>
                <a:latin typeface="Times New Roman" charset="0"/>
              </a:rPr>
              <a:t>t: Allows multiple implementation strategies to be interchangeable, so that they can easily be swapped at run-time, and so that new strategies can be easily added.</a:t>
            </a:r>
          </a:p>
        </p:txBody>
      </p:sp>
      <p:sp>
        <p:nvSpPr>
          <p:cNvPr id="265219" name="Text Box 4"/>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solidFill>
                <a:srgbClr val="000000"/>
              </a:solidFill>
              <a:latin typeface="Times New Roman" charset="0"/>
            </a:endParaRPr>
          </a:p>
        </p:txBody>
      </p:sp>
      <p:sp>
        <p:nvSpPr>
          <p:cNvPr id="265220" name="Text Box 5"/>
          <p:cNvSpPr txBox="1">
            <a:spLocks noChangeArrowheads="1"/>
          </p:cNvSpPr>
          <p:nvPr/>
        </p:nvSpPr>
        <p:spPr bwMode="auto">
          <a:xfrm>
            <a:off x="0" y="53736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2000">
                <a:solidFill>
                  <a:srgbClr val="000000"/>
                </a:solidFill>
                <a:latin typeface="Times New Roman" charset="0"/>
              </a:rPr>
              <a:t>In this example, notice that client’s of NumberCruncher do not know about the different crunch algorithms. The NumberCruncher.crunch() method is free to decide which CrunchImpl to use at any time; new algorithms can be easily added.</a:t>
            </a:r>
          </a:p>
        </p:txBody>
      </p:sp>
      <p:pic>
        <p:nvPicPr>
          <p:cNvPr id="265221" name="Picture 6"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916113"/>
            <a:ext cx="8382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12473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2"/>
          <p:cNvSpPr>
            <a:spLocks noGrp="1" noChangeArrowheads="1"/>
          </p:cNvSpPr>
          <p:nvPr>
            <p:ph type="title"/>
          </p:nvPr>
        </p:nvSpPr>
        <p:spPr>
          <a:xfrm>
            <a:off x="0" y="0"/>
            <a:ext cx="9144000" cy="714375"/>
          </a:xfrm>
        </p:spPr>
        <p:txBody>
          <a:bodyPr/>
          <a:lstStyle/>
          <a:p>
            <a:r>
              <a:rPr lang="en-US" altLang="zh-CN" sz="3200">
                <a:latin typeface="Times New Roman" charset="0"/>
              </a:rPr>
              <a:t>Applying a Strategy Pattern in a Database Application</a:t>
            </a:r>
          </a:p>
        </p:txBody>
      </p:sp>
      <p:graphicFrame>
        <p:nvGraphicFramePr>
          <p:cNvPr id="267266" name="Object 3"/>
          <p:cNvGraphicFramePr>
            <a:graphicFrameLocks noChangeAspect="1"/>
          </p:cNvGraphicFramePr>
          <p:nvPr/>
        </p:nvGraphicFramePr>
        <p:xfrm>
          <a:off x="762000" y="1219200"/>
          <a:ext cx="7848600" cy="4800600"/>
        </p:xfrm>
        <a:graphic>
          <a:graphicData uri="http://schemas.openxmlformats.org/presentationml/2006/ole">
            <mc:AlternateContent xmlns:mc="http://schemas.openxmlformats.org/markup-compatibility/2006">
              <mc:Choice xmlns:v="urn:schemas-microsoft-com:vml" Requires="v">
                <p:oleObj spid="_x0000_s262164" name="位图图像" r:id="rId4" imgW="6752381" imgH="2561905" progId="Paint.Picture">
                  <p:embed/>
                </p:oleObj>
              </mc:Choice>
              <mc:Fallback>
                <p:oleObj name="位图图像" r:id="rId4" imgW="6752381" imgH="2561905"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219200"/>
                        <a:ext cx="78486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8242394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0" y="0"/>
            <a:ext cx="9075738" cy="714375"/>
          </a:xfrm>
        </p:spPr>
        <p:txBody>
          <a:bodyPr/>
          <a:lstStyle/>
          <a:p>
            <a:r>
              <a:rPr lang="en-US" altLang="zh-CN">
                <a:solidFill>
                  <a:srgbClr val="000000"/>
                </a:solidFill>
              </a:rPr>
              <a:t>Abstract Factory </a:t>
            </a:r>
          </a:p>
        </p:txBody>
      </p:sp>
      <p:sp>
        <p:nvSpPr>
          <p:cNvPr id="26629" name="Text Box 3">
            <a:extLst>
              <a:ext uri="{FF2B5EF4-FFF2-40B4-BE49-F238E27FC236}">
                <a16:creationId xmlns:a16="http://schemas.microsoft.com/office/drawing/2014/main" id="{9CA1D9D2-F605-B745-B317-B881C8E53EE0}"/>
              </a:ext>
            </a:extLst>
          </p:cNvPr>
          <p:cNvSpPr txBox="1">
            <a:spLocks noChangeArrowheads="1"/>
          </p:cNvSpPr>
          <p:nvPr/>
        </p:nvSpPr>
        <p:spPr bwMode="auto">
          <a:xfrm>
            <a:off x="0" y="714375"/>
            <a:ext cx="9144000" cy="708025"/>
          </a:xfrm>
          <a:prstGeom prst="rect">
            <a:avLst/>
          </a:prstGeom>
          <a:noFill/>
          <a:ln w="9525">
            <a:noFill/>
            <a:miter lim="800000"/>
            <a:headEnd/>
            <a:tailEnd/>
          </a:ln>
        </p:spPr>
        <p:txBody>
          <a:bodyPr>
            <a:spAutoFit/>
          </a:bodyPr>
          <a:lstStyle/>
          <a:p>
            <a:pPr>
              <a:defRPr/>
            </a:pPr>
            <a:r>
              <a:rPr lang="en-US" altLang="zh-CN" sz="2000" b="0" dirty="0">
                <a:solidFill>
                  <a:srgbClr val="000000"/>
                </a:solidFill>
                <a:latin typeface="+mn-lt"/>
                <a:ea typeface="宋体" panose="02010600030101010101" pitchFamily="2" charset="-122"/>
                <a:cs typeface="Arial" pitchFamily="34" charset="0"/>
              </a:rPr>
              <a:t>The Client remains blissfully unaware of the various concrete classes in this example. Client code deals with the simpler, abstract, general case.</a:t>
            </a:r>
          </a:p>
        </p:txBody>
      </p:sp>
      <p:pic>
        <p:nvPicPr>
          <p:cNvPr id="20483" name="Picture 4"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8610600" cy="475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7879931"/>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ChangeArrowheads="1"/>
          </p:cNvSpPr>
          <p:nvPr>
            <p:ph type="title"/>
          </p:nvPr>
        </p:nvSpPr>
        <p:spPr>
          <a:xfrm>
            <a:off x="0" y="0"/>
            <a:ext cx="9075738" cy="714375"/>
          </a:xfrm>
        </p:spPr>
        <p:txBody>
          <a:bodyPr/>
          <a:lstStyle/>
          <a:p>
            <a:r>
              <a:rPr lang="en-US" altLang="zh-CN">
                <a:solidFill>
                  <a:srgbClr val="000000"/>
                </a:solidFill>
              </a:rPr>
              <a:t>Applicability of Strategy Pattern</a:t>
            </a:r>
          </a:p>
        </p:txBody>
      </p:sp>
      <p:sp>
        <p:nvSpPr>
          <p:cNvPr id="269314" name="Text Box 3"/>
          <p:cNvSpPr txBox="1">
            <a:spLocks noChangeArrowheads="1"/>
          </p:cNvSpPr>
          <p:nvPr/>
        </p:nvSpPr>
        <p:spPr bwMode="auto">
          <a:xfrm>
            <a:off x="0" y="714375"/>
            <a:ext cx="85693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i="1">
                <a:solidFill>
                  <a:srgbClr val="000000"/>
                </a:solidFill>
                <a:latin typeface="Times New Roman" charset="0"/>
              </a:rPr>
              <a:t>Applicability of Strategy Pattern</a:t>
            </a:r>
          </a:p>
          <a:p>
            <a:r>
              <a:rPr lang="en-US" altLang="zh-CN">
                <a:solidFill>
                  <a:srgbClr val="000000"/>
                </a:solidFill>
                <a:latin typeface="MonotypeSorts" charset="2"/>
              </a:rPr>
              <a:t>1) </a:t>
            </a:r>
            <a:r>
              <a:rPr lang="en-US" altLang="zh-CN">
                <a:solidFill>
                  <a:srgbClr val="000000"/>
                </a:solidFill>
                <a:latin typeface="Times New Roman" charset="0"/>
              </a:rPr>
              <a:t>Many related classes differ only in their behavior. Strategy</a:t>
            </a:r>
          </a:p>
          <a:p>
            <a:r>
              <a:rPr lang="en-US" altLang="zh-CN">
                <a:solidFill>
                  <a:srgbClr val="000000"/>
                </a:solidFill>
                <a:latin typeface="Times New Roman" charset="0"/>
              </a:rPr>
              <a:t>allows to configure a single class with one of many behaviors</a:t>
            </a:r>
          </a:p>
          <a:p>
            <a:r>
              <a:rPr lang="en-US" altLang="zh-CN">
                <a:solidFill>
                  <a:srgbClr val="000000"/>
                </a:solidFill>
                <a:latin typeface="MonotypeSorts" charset="2"/>
              </a:rPr>
              <a:t>2) </a:t>
            </a:r>
            <a:r>
              <a:rPr lang="en-US" altLang="zh-CN">
                <a:solidFill>
                  <a:srgbClr val="000000"/>
                </a:solidFill>
                <a:latin typeface="Times New Roman" charset="0"/>
              </a:rPr>
              <a:t>Different variants of an algorithm are needed that trade-off</a:t>
            </a:r>
          </a:p>
          <a:p>
            <a:r>
              <a:rPr lang="en-US" altLang="zh-CN">
                <a:solidFill>
                  <a:srgbClr val="000000"/>
                </a:solidFill>
                <a:latin typeface="Times New Roman" charset="0"/>
              </a:rPr>
              <a:t>space against time. All these variants can be implemented as a</a:t>
            </a:r>
          </a:p>
          <a:p>
            <a:r>
              <a:rPr lang="en-US" altLang="zh-CN">
                <a:solidFill>
                  <a:srgbClr val="000000"/>
                </a:solidFill>
                <a:latin typeface="Times New Roman" charset="0"/>
              </a:rPr>
              <a:t>class hierarchy of algorithms</a:t>
            </a:r>
          </a:p>
        </p:txBody>
      </p:sp>
    </p:spTree>
    <p:extLst>
      <p:ext uri="{BB962C8B-B14F-4D97-AF65-F5344CB8AC3E}">
        <p14:creationId xmlns:p14="http://schemas.microsoft.com/office/powerpoint/2010/main" val="1676952067"/>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Rectangle 2">
            <a:extLst>
              <a:ext uri="{FF2B5EF4-FFF2-40B4-BE49-F238E27FC236}">
                <a16:creationId xmlns:a16="http://schemas.microsoft.com/office/drawing/2014/main" id="{258E6F72-230A-4A40-8875-837F72BD33E3}"/>
              </a:ext>
            </a:extLst>
          </p:cNvPr>
          <p:cNvSpPr>
            <a:spLocks noGrp="1" noChangeArrowheads="1"/>
          </p:cNvSpPr>
          <p:nvPr>
            <p:ph type="title"/>
          </p:nvPr>
        </p:nvSpPr>
        <p:spPr>
          <a:xfrm>
            <a:off x="0" y="0"/>
            <a:ext cx="9144000" cy="714375"/>
          </a:xfrm>
        </p:spPr>
        <p:txBody>
          <a:bodyPr rtlCol="0">
            <a:normAutofit/>
          </a:bodyPr>
          <a:lstStyle/>
          <a:p>
            <a:pPr fontAlgn="auto">
              <a:spcAft>
                <a:spcPts val="0"/>
              </a:spcAft>
              <a:defRPr/>
            </a:pPr>
            <a:r>
              <a:rPr lang="en-US" altLang="zh-CN" dirty="0"/>
              <a:t>State Pattern – Motivation</a:t>
            </a:r>
          </a:p>
        </p:txBody>
      </p:sp>
      <p:sp>
        <p:nvSpPr>
          <p:cNvPr id="147461" name="Rectangle 3">
            <a:extLst>
              <a:ext uri="{FF2B5EF4-FFF2-40B4-BE49-F238E27FC236}">
                <a16:creationId xmlns:a16="http://schemas.microsoft.com/office/drawing/2014/main" id="{97F258B9-4BB8-F94D-9A3B-B70BB170FD4F}"/>
              </a:ext>
            </a:extLst>
          </p:cNvPr>
          <p:cNvSpPr>
            <a:spLocks noGrp="1" noChangeArrowheads="1"/>
          </p:cNvSpPr>
          <p:nvPr>
            <p:ph type="body" sz="half" idx="1"/>
          </p:nvPr>
        </p:nvSpPr>
        <p:spPr>
          <a:xfrm>
            <a:off x="0" y="714375"/>
            <a:ext cx="9144000" cy="1728788"/>
          </a:xfrm>
        </p:spPr>
        <p:txBody>
          <a:bodyPr/>
          <a:lstStyle/>
          <a:p>
            <a:pPr marL="463550" indent="-463550" fontAlgn="auto">
              <a:spcAft>
                <a:spcPts val="0"/>
              </a:spcAft>
              <a:buFont typeface="Arial" panose="020B0604020202020204" pitchFamily="34" charset="0"/>
              <a:buChar char="•"/>
              <a:defRPr/>
            </a:pPr>
            <a:r>
              <a:rPr lang="en-US" altLang="zh-CN" sz="1800" b="1" dirty="0">
                <a:solidFill>
                  <a:schemeClr val="tx2">
                    <a:lumMod val="40000"/>
                    <a:lumOff val="60000"/>
                  </a:schemeClr>
                </a:solidFill>
              </a:rPr>
              <a:t>Consider a class </a:t>
            </a:r>
            <a:r>
              <a:rPr lang="en-US" altLang="zh-CN" sz="1800" b="1" dirty="0" err="1">
                <a:solidFill>
                  <a:schemeClr val="tx2">
                    <a:lumMod val="40000"/>
                    <a:lumOff val="60000"/>
                  </a:schemeClr>
                </a:solidFill>
              </a:rPr>
              <a:t>TCPConnection</a:t>
            </a:r>
            <a:r>
              <a:rPr lang="en-US" altLang="zh-CN" sz="1800" b="1" dirty="0">
                <a:solidFill>
                  <a:schemeClr val="tx2">
                    <a:lumMod val="40000"/>
                    <a:lumOff val="60000"/>
                  </a:schemeClr>
                </a:solidFill>
              </a:rPr>
              <a:t> that represents a network connection.</a:t>
            </a:r>
            <a:r>
              <a:rPr lang="en-US" altLang="zh-CN" sz="1800" dirty="0">
                <a:solidFill>
                  <a:schemeClr val="tx2">
                    <a:lumMod val="40000"/>
                    <a:lumOff val="60000"/>
                  </a:schemeClr>
                </a:solidFill>
              </a:rPr>
              <a:t>  </a:t>
            </a:r>
          </a:p>
          <a:p>
            <a:pPr marL="863600" lvl="1" fontAlgn="auto">
              <a:spcAft>
                <a:spcPts val="0"/>
              </a:spcAft>
              <a:buFont typeface="Arial" panose="020B0604020202020204" pitchFamily="34" charset="0"/>
              <a:buChar char="•"/>
              <a:defRPr/>
            </a:pPr>
            <a:r>
              <a:rPr lang="en-US" altLang="zh-CN" sz="1600" b="1" dirty="0">
                <a:solidFill>
                  <a:schemeClr val="tx1">
                    <a:lumMod val="85000"/>
                  </a:schemeClr>
                </a:solidFill>
              </a:rPr>
              <a:t>A </a:t>
            </a:r>
            <a:r>
              <a:rPr lang="en-US" altLang="zh-CN" sz="1600" b="1" dirty="0" err="1">
                <a:solidFill>
                  <a:schemeClr val="tx1">
                    <a:lumMod val="85000"/>
                  </a:schemeClr>
                </a:solidFill>
              </a:rPr>
              <a:t>TCPConnection</a:t>
            </a:r>
            <a:r>
              <a:rPr lang="en-US" altLang="zh-CN" sz="1600" b="1" dirty="0">
                <a:solidFill>
                  <a:schemeClr val="tx1">
                    <a:lumMod val="85000"/>
                  </a:schemeClr>
                </a:solidFill>
              </a:rPr>
              <a:t> object can be in one of several different states: Established, Listening, Closed. </a:t>
            </a:r>
          </a:p>
          <a:p>
            <a:pPr marL="863600" lvl="1" fontAlgn="auto">
              <a:spcAft>
                <a:spcPts val="0"/>
              </a:spcAft>
              <a:buFont typeface="Arial" panose="020B0604020202020204" pitchFamily="34" charset="0"/>
              <a:buChar char="•"/>
              <a:defRPr/>
            </a:pPr>
            <a:r>
              <a:rPr lang="en-US" altLang="zh-CN" sz="1600" b="1" dirty="0">
                <a:solidFill>
                  <a:schemeClr val="tx1">
                    <a:lumMod val="85000"/>
                  </a:schemeClr>
                </a:solidFill>
              </a:rPr>
              <a:t>When a </a:t>
            </a:r>
            <a:r>
              <a:rPr lang="en-US" altLang="zh-CN" sz="1600" b="1" dirty="0" err="1">
                <a:solidFill>
                  <a:schemeClr val="tx1">
                    <a:lumMod val="85000"/>
                  </a:schemeClr>
                </a:solidFill>
              </a:rPr>
              <a:t>TCPConnection</a:t>
            </a:r>
            <a:r>
              <a:rPr lang="en-US" altLang="zh-CN" sz="1600" b="1" dirty="0">
                <a:solidFill>
                  <a:schemeClr val="tx1">
                    <a:lumMod val="85000"/>
                  </a:schemeClr>
                </a:solidFill>
              </a:rPr>
              <a:t> object receives requests from other objects, it responds differently depending on its current state. </a:t>
            </a:r>
          </a:p>
          <a:p>
            <a:pPr marL="863600" lvl="1" fontAlgn="auto">
              <a:spcAft>
                <a:spcPts val="0"/>
              </a:spcAft>
              <a:buFont typeface="Arial" panose="020B0604020202020204" pitchFamily="34" charset="0"/>
              <a:buChar char="•"/>
              <a:defRPr/>
            </a:pPr>
            <a:r>
              <a:rPr lang="en-US" altLang="zh-CN" sz="1600" b="1" dirty="0">
                <a:solidFill>
                  <a:schemeClr val="tx1">
                    <a:lumMod val="85000"/>
                  </a:schemeClr>
                </a:solidFill>
              </a:rPr>
              <a:t>The </a:t>
            </a:r>
            <a:r>
              <a:rPr lang="en-US" altLang="zh-CN" sz="1600" b="1" i="1" dirty="0">
                <a:solidFill>
                  <a:schemeClr val="tx1">
                    <a:lumMod val="85000"/>
                  </a:schemeClr>
                </a:solidFill>
              </a:rPr>
              <a:t>State pattern</a:t>
            </a:r>
            <a:r>
              <a:rPr lang="en-US" altLang="zh-CN" sz="1600" b="1" dirty="0">
                <a:solidFill>
                  <a:schemeClr val="tx1">
                    <a:lumMod val="85000"/>
                  </a:schemeClr>
                </a:solidFill>
              </a:rPr>
              <a:t> describes how </a:t>
            </a:r>
            <a:r>
              <a:rPr lang="en-US" altLang="zh-CN" sz="1600" b="1" dirty="0" err="1">
                <a:solidFill>
                  <a:schemeClr val="tx1">
                    <a:lumMod val="85000"/>
                  </a:schemeClr>
                </a:solidFill>
              </a:rPr>
              <a:t>TCPConnection</a:t>
            </a:r>
            <a:r>
              <a:rPr lang="en-US" altLang="zh-CN" sz="1600" b="1" dirty="0">
                <a:solidFill>
                  <a:schemeClr val="tx1">
                    <a:lumMod val="85000"/>
                  </a:schemeClr>
                </a:solidFill>
              </a:rPr>
              <a:t> can exhibit different behavior in each state. </a:t>
            </a:r>
          </a:p>
        </p:txBody>
      </p:sp>
      <p:pic>
        <p:nvPicPr>
          <p:cNvPr id="271363" name="Picture 8" descr="state-e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285875" y="3857625"/>
            <a:ext cx="6480175" cy="2808288"/>
          </a:xfrm>
          <a:noFill/>
          <a:extLst>
            <a:ext uri="{909E8E84-426E-40DD-AFC4-6F175D3DCCD1}">
              <a14:hiddenFill xmlns:a14="http://schemas.microsoft.com/office/drawing/2010/main">
                <a:solidFill>
                  <a:srgbClr val="FFFFFF"/>
                </a:solidFill>
              </a14:hiddenFill>
            </a:ext>
          </a:extLst>
        </p:spPr>
      </p:pic>
      <p:sp>
        <p:nvSpPr>
          <p:cNvPr id="151558" name="Rectangle 4">
            <a:extLst>
              <a:ext uri="{FF2B5EF4-FFF2-40B4-BE49-F238E27FC236}">
                <a16:creationId xmlns:a16="http://schemas.microsoft.com/office/drawing/2014/main" id="{7C1AEA8C-DBE3-2848-A345-A058C22D9CAB}"/>
              </a:ext>
            </a:extLst>
          </p:cNvPr>
          <p:cNvSpPr>
            <a:spLocks noChangeArrowheads="1"/>
          </p:cNvSpPr>
          <p:nvPr/>
        </p:nvSpPr>
        <p:spPr bwMode="auto">
          <a:xfrm>
            <a:off x="0" y="2500313"/>
            <a:ext cx="9144000" cy="1368425"/>
          </a:xfrm>
          <a:prstGeom prst="rect">
            <a:avLst/>
          </a:prstGeom>
          <a:noFill/>
          <a:ln w="9525">
            <a:noFill/>
            <a:miter lim="800000"/>
            <a:headEnd/>
            <a:tailEnd/>
          </a:ln>
        </p:spPr>
        <p:txBody>
          <a:bodyPr/>
          <a:lstStyle/>
          <a:p>
            <a:pPr marL="463550" indent="-463550" eaLnBrk="1" hangingPunct="1">
              <a:lnSpc>
                <a:spcPct val="90000"/>
              </a:lnSpc>
              <a:spcBef>
                <a:spcPct val="20000"/>
              </a:spcBef>
              <a:buFont typeface="Wingdings" pitchFamily="2" charset="2"/>
              <a:buChar char="q"/>
              <a:defRPr/>
            </a:pPr>
            <a:r>
              <a:rPr lang="en-US" altLang="zh-CN" sz="2000" dirty="0">
                <a:solidFill>
                  <a:schemeClr val="tx2">
                    <a:lumMod val="40000"/>
                    <a:lumOff val="60000"/>
                  </a:schemeClr>
                </a:solidFill>
                <a:latin typeface="Arial Narrow" panose="020B0604020202020204" pitchFamily="34" charset="0"/>
                <a:ea typeface="宋体" panose="02010600030101010101" pitchFamily="2" charset="-122"/>
              </a:rPr>
              <a:t>The key idea is to introduce an abstract class called </a:t>
            </a:r>
            <a:r>
              <a:rPr lang="en-US" altLang="zh-CN" sz="2000" dirty="0" err="1">
                <a:solidFill>
                  <a:schemeClr val="tx2">
                    <a:lumMod val="40000"/>
                    <a:lumOff val="60000"/>
                  </a:schemeClr>
                </a:solidFill>
                <a:latin typeface="Arial Narrow" panose="020B0604020202020204" pitchFamily="34" charset="0"/>
                <a:ea typeface="宋体" panose="02010600030101010101" pitchFamily="2" charset="-122"/>
              </a:rPr>
              <a:t>TCPState</a:t>
            </a:r>
            <a:r>
              <a:rPr lang="en-US" altLang="zh-CN" sz="2000" dirty="0">
                <a:solidFill>
                  <a:schemeClr val="tx2">
                    <a:lumMod val="40000"/>
                    <a:lumOff val="60000"/>
                  </a:schemeClr>
                </a:solidFill>
                <a:latin typeface="Arial Narrow" panose="020B0604020202020204" pitchFamily="34" charset="0"/>
                <a:ea typeface="宋体" panose="02010600030101010101" pitchFamily="2" charset="-122"/>
              </a:rPr>
              <a:t> to represent the states of the network connection. </a:t>
            </a:r>
          </a:p>
          <a:p>
            <a:pPr marL="863600" lvl="1" indent="-285750" eaLnBrk="1" hangingPunct="1">
              <a:lnSpc>
                <a:spcPct val="90000"/>
              </a:lnSpc>
              <a:spcBef>
                <a:spcPct val="20000"/>
              </a:spcBef>
              <a:buFont typeface="Wingdings" pitchFamily="2" charset="2"/>
              <a:buChar char="v"/>
              <a:defRPr/>
            </a:pPr>
            <a:r>
              <a:rPr lang="en-US" altLang="zh-CN" sz="1600" dirty="0">
                <a:solidFill>
                  <a:schemeClr val="tx1">
                    <a:lumMod val="85000"/>
                  </a:schemeClr>
                </a:solidFill>
                <a:latin typeface="Arial Narrow" panose="020B0604020202020204" pitchFamily="34" charset="0"/>
                <a:ea typeface="宋体" panose="02010600030101010101" pitchFamily="2" charset="-122"/>
              </a:rPr>
              <a:t>The </a:t>
            </a:r>
            <a:r>
              <a:rPr lang="en-US" altLang="zh-CN" sz="1600" dirty="0" err="1">
                <a:solidFill>
                  <a:schemeClr val="tx1">
                    <a:lumMod val="85000"/>
                  </a:schemeClr>
                </a:solidFill>
                <a:latin typeface="Arial Narrow" panose="020B0604020202020204" pitchFamily="34" charset="0"/>
                <a:ea typeface="宋体" panose="02010600030101010101" pitchFamily="2" charset="-122"/>
              </a:rPr>
              <a:t>TCPState</a:t>
            </a:r>
            <a:r>
              <a:rPr lang="en-US" altLang="zh-CN" sz="1600" dirty="0">
                <a:solidFill>
                  <a:schemeClr val="tx1">
                    <a:lumMod val="85000"/>
                  </a:schemeClr>
                </a:solidFill>
                <a:latin typeface="Arial Narrow" panose="020B0604020202020204" pitchFamily="34" charset="0"/>
                <a:ea typeface="宋体" panose="02010600030101010101" pitchFamily="2" charset="-122"/>
              </a:rPr>
              <a:t> class declares an interface common to all classes that represent different operational states.</a:t>
            </a:r>
          </a:p>
          <a:p>
            <a:pPr marL="863600" lvl="1" indent="-285750" eaLnBrk="1" hangingPunct="1">
              <a:lnSpc>
                <a:spcPct val="90000"/>
              </a:lnSpc>
              <a:spcBef>
                <a:spcPct val="20000"/>
              </a:spcBef>
              <a:buFont typeface="Wingdings" pitchFamily="2" charset="2"/>
              <a:buChar char="v"/>
              <a:defRPr/>
            </a:pPr>
            <a:r>
              <a:rPr lang="en-US" altLang="zh-CN" sz="1600" dirty="0">
                <a:solidFill>
                  <a:schemeClr val="tx1">
                    <a:lumMod val="85000"/>
                  </a:schemeClr>
                </a:solidFill>
                <a:latin typeface="Arial Narrow" panose="020B0604020202020204" pitchFamily="34" charset="0"/>
                <a:ea typeface="宋体" panose="02010600030101010101" pitchFamily="2" charset="-122"/>
              </a:rPr>
              <a:t> Subclasses of </a:t>
            </a:r>
            <a:r>
              <a:rPr lang="en-US" altLang="zh-CN" sz="1600" dirty="0" err="1">
                <a:solidFill>
                  <a:schemeClr val="tx1">
                    <a:lumMod val="85000"/>
                  </a:schemeClr>
                </a:solidFill>
                <a:latin typeface="Arial Narrow" panose="020B0604020202020204" pitchFamily="34" charset="0"/>
                <a:ea typeface="宋体" panose="02010600030101010101" pitchFamily="2" charset="-122"/>
              </a:rPr>
              <a:t>TCPState</a:t>
            </a:r>
            <a:r>
              <a:rPr lang="en-US" altLang="zh-CN" sz="1600" dirty="0">
                <a:solidFill>
                  <a:schemeClr val="tx1">
                    <a:lumMod val="85000"/>
                  </a:schemeClr>
                </a:solidFill>
                <a:latin typeface="Arial Narrow" panose="020B0604020202020204" pitchFamily="34" charset="0"/>
                <a:ea typeface="宋体" panose="02010600030101010101" pitchFamily="2" charset="-122"/>
              </a:rPr>
              <a:t> implement state-specific behavior. </a:t>
            </a:r>
          </a:p>
        </p:txBody>
      </p:sp>
    </p:spTree>
    <p:extLst>
      <p:ext uri="{BB962C8B-B14F-4D97-AF65-F5344CB8AC3E}">
        <p14:creationId xmlns:p14="http://schemas.microsoft.com/office/powerpoint/2010/main" val="1536075128"/>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2">
            <a:extLst>
              <a:ext uri="{FF2B5EF4-FFF2-40B4-BE49-F238E27FC236}">
                <a16:creationId xmlns:a16="http://schemas.microsoft.com/office/drawing/2014/main" id="{84996517-F6F6-574D-9C6F-C868C0E44B9D}"/>
              </a:ext>
            </a:extLst>
          </p:cNvPr>
          <p:cNvSpPr>
            <a:spLocks noGrp="1" noChangeArrowheads="1"/>
          </p:cNvSpPr>
          <p:nvPr>
            <p:ph type="title"/>
          </p:nvPr>
        </p:nvSpPr>
        <p:spPr>
          <a:xfrm>
            <a:off x="0" y="0"/>
            <a:ext cx="9144000" cy="714375"/>
          </a:xfrm>
        </p:spPr>
        <p:txBody>
          <a:bodyPr rtlCol="0">
            <a:normAutofit/>
          </a:bodyPr>
          <a:lstStyle/>
          <a:p>
            <a:pPr fontAlgn="auto">
              <a:spcAft>
                <a:spcPts val="0"/>
              </a:spcAft>
              <a:defRPr/>
            </a:pPr>
            <a:r>
              <a:rPr lang="en-US" altLang="zh-CN" dirty="0"/>
              <a:t>State Pattern – Example</a:t>
            </a:r>
          </a:p>
        </p:txBody>
      </p:sp>
      <p:sp>
        <p:nvSpPr>
          <p:cNvPr id="148485" name="Rectangle 5">
            <a:extLst>
              <a:ext uri="{FF2B5EF4-FFF2-40B4-BE49-F238E27FC236}">
                <a16:creationId xmlns:a16="http://schemas.microsoft.com/office/drawing/2014/main" id="{B8E02B72-BC61-7F4A-86A9-04C68A23DFBD}"/>
              </a:ext>
            </a:extLst>
          </p:cNvPr>
          <p:cNvSpPr>
            <a:spLocks noGrp="1" noChangeArrowheads="1"/>
          </p:cNvSpPr>
          <p:nvPr>
            <p:ph type="body" sz="half" idx="1"/>
          </p:nvPr>
        </p:nvSpPr>
        <p:spPr>
          <a:xfrm>
            <a:off x="0" y="714375"/>
            <a:ext cx="9144000" cy="504825"/>
          </a:xfrm>
        </p:spPr>
        <p:txBody>
          <a:bodyPr/>
          <a:lstStyle/>
          <a:p>
            <a:pPr marL="463550" indent="-463550" fontAlgn="auto">
              <a:spcAft>
                <a:spcPts val="0"/>
              </a:spcAft>
              <a:buFont typeface="Arial" panose="020B0604020202020204" pitchFamily="34" charset="0"/>
              <a:buChar char="•"/>
              <a:defRPr/>
            </a:pPr>
            <a:r>
              <a:rPr lang="en-US" altLang="zh-CN" sz="2800" b="1" dirty="0"/>
              <a:t>Consider the Finite State Machine of Turnstile </a:t>
            </a:r>
          </a:p>
        </p:txBody>
      </p:sp>
      <p:pic>
        <p:nvPicPr>
          <p:cNvPr id="273411"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19250" y="1484313"/>
            <a:ext cx="6048375" cy="3529012"/>
          </a:xfrm>
          <a:noFill/>
          <a:extLst>
            <a:ext uri="{909E8E84-426E-40DD-AFC4-6F175D3DCCD1}">
              <a14:hiddenFill xmlns:a14="http://schemas.microsoft.com/office/drawing/2010/main">
                <a:solidFill>
                  <a:srgbClr val="FFFFFF"/>
                </a:solidFill>
              </a14:hiddenFill>
            </a:ext>
          </a:extLst>
        </p:spPr>
      </p:pic>
      <p:sp>
        <p:nvSpPr>
          <p:cNvPr id="152582" name="Rectangle 6">
            <a:extLst>
              <a:ext uri="{FF2B5EF4-FFF2-40B4-BE49-F238E27FC236}">
                <a16:creationId xmlns:a16="http://schemas.microsoft.com/office/drawing/2014/main" id="{2FAF6979-225F-7A48-AED6-9029947341AC}"/>
              </a:ext>
            </a:extLst>
          </p:cNvPr>
          <p:cNvSpPr>
            <a:spLocks noChangeArrowheads="1"/>
          </p:cNvSpPr>
          <p:nvPr/>
        </p:nvSpPr>
        <p:spPr bwMode="auto">
          <a:xfrm>
            <a:off x="0" y="5157788"/>
            <a:ext cx="9144000" cy="504825"/>
          </a:xfrm>
          <a:prstGeom prst="rect">
            <a:avLst/>
          </a:prstGeom>
          <a:noFill/>
          <a:ln w="9525">
            <a:noFill/>
            <a:miter lim="800000"/>
            <a:headEnd/>
            <a:tailEnd/>
          </a:ln>
        </p:spPr>
        <p:txBody>
          <a:bodyPr/>
          <a:lstStyle/>
          <a:p>
            <a:pPr marL="463550" indent="-463550" eaLnBrk="1" hangingPunct="1">
              <a:lnSpc>
                <a:spcPct val="90000"/>
              </a:lnSpc>
              <a:spcBef>
                <a:spcPct val="20000"/>
              </a:spcBef>
              <a:buFont typeface="Wingdings" pitchFamily="2" charset="2"/>
              <a:buChar char="q"/>
              <a:defRPr/>
            </a:pPr>
            <a:r>
              <a:rPr lang="en-US" altLang="zh-CN" sz="2800" dirty="0">
                <a:latin typeface="Arial Narrow" panose="020B0604020202020204" pitchFamily="34" charset="0"/>
                <a:ea typeface="宋体" panose="02010600030101010101" pitchFamily="2" charset="-122"/>
              </a:rPr>
              <a:t>Ftocraw.java is a example program</a:t>
            </a:r>
          </a:p>
        </p:txBody>
      </p:sp>
    </p:spTree>
    <p:extLst>
      <p:ext uri="{BB962C8B-B14F-4D97-AF65-F5344CB8AC3E}">
        <p14:creationId xmlns:p14="http://schemas.microsoft.com/office/powerpoint/2010/main" val="1629620044"/>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p:cNvSpPr>
            <a:spLocks noGrp="1" noChangeArrowheads="1"/>
          </p:cNvSpPr>
          <p:nvPr>
            <p:ph type="title"/>
          </p:nvPr>
        </p:nvSpPr>
        <p:spPr>
          <a:xfrm>
            <a:off x="0" y="0"/>
            <a:ext cx="9144000" cy="714375"/>
          </a:xfrm>
        </p:spPr>
        <p:txBody>
          <a:bodyPr/>
          <a:lstStyle/>
          <a:p>
            <a:r>
              <a:rPr lang="en-US" altLang="zh-CN">
                <a:solidFill>
                  <a:srgbClr val="000000"/>
                </a:solidFill>
              </a:rPr>
              <a:t>State Pattern – Example</a:t>
            </a:r>
          </a:p>
        </p:txBody>
      </p:sp>
      <p:sp>
        <p:nvSpPr>
          <p:cNvPr id="275458" name="Rectangle 4"/>
          <p:cNvSpPr>
            <a:spLocks noChangeArrowheads="1"/>
          </p:cNvSpPr>
          <p:nvPr/>
        </p:nvSpPr>
        <p:spPr bwMode="auto">
          <a:xfrm>
            <a:off x="0" y="714375"/>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lnSpc>
                <a:spcPct val="90000"/>
              </a:lnSpc>
              <a:spcBef>
                <a:spcPct val="20000"/>
              </a:spcBef>
              <a:buFont typeface="Wingdings" charset="2"/>
              <a:buChar char="q"/>
            </a:pPr>
            <a:r>
              <a:rPr lang="en-US" altLang="zh-CN" sz="2800">
                <a:solidFill>
                  <a:srgbClr val="000000"/>
                </a:solidFill>
              </a:rPr>
              <a:t>The structure of the solution</a:t>
            </a:r>
          </a:p>
        </p:txBody>
      </p:sp>
      <p:grpSp>
        <p:nvGrpSpPr>
          <p:cNvPr id="275459" name="Group 34"/>
          <p:cNvGrpSpPr>
            <a:grpSpLocks/>
          </p:cNvGrpSpPr>
          <p:nvPr/>
        </p:nvGrpSpPr>
        <p:grpSpPr bwMode="auto">
          <a:xfrm>
            <a:off x="179388" y="1196975"/>
            <a:ext cx="4178300" cy="3743325"/>
            <a:chOff x="657" y="981"/>
            <a:chExt cx="2632" cy="2358"/>
          </a:xfrm>
        </p:grpSpPr>
        <p:grpSp>
          <p:nvGrpSpPr>
            <p:cNvPr id="275463" name="Group 29"/>
            <p:cNvGrpSpPr>
              <a:grpSpLocks/>
            </p:cNvGrpSpPr>
            <p:nvPr/>
          </p:nvGrpSpPr>
          <p:grpSpPr bwMode="auto">
            <a:xfrm>
              <a:off x="657" y="981"/>
              <a:ext cx="2632" cy="2206"/>
              <a:chOff x="657" y="981"/>
              <a:chExt cx="2632" cy="2206"/>
            </a:xfrm>
          </p:grpSpPr>
          <p:grpSp>
            <p:nvGrpSpPr>
              <p:cNvPr id="275468" name="Group 24"/>
              <p:cNvGrpSpPr>
                <a:grpSpLocks/>
              </p:cNvGrpSpPr>
              <p:nvPr/>
            </p:nvGrpSpPr>
            <p:grpSpPr bwMode="auto">
              <a:xfrm>
                <a:off x="657" y="981"/>
                <a:ext cx="862" cy="1315"/>
                <a:chOff x="657" y="981"/>
                <a:chExt cx="862" cy="1315"/>
              </a:xfrm>
            </p:grpSpPr>
            <p:sp>
              <p:nvSpPr>
                <p:cNvPr id="275482" name="Rectangle 10"/>
                <p:cNvSpPr>
                  <a:spLocks noChangeArrowheads="1"/>
                </p:cNvSpPr>
                <p:nvPr/>
              </p:nvSpPr>
              <p:spPr bwMode="auto">
                <a:xfrm>
                  <a:off x="657" y="981"/>
                  <a:ext cx="862" cy="3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Turnstile</a:t>
                  </a:r>
                </a:p>
              </p:txBody>
            </p:sp>
            <p:sp>
              <p:nvSpPr>
                <p:cNvPr id="275483" name="Rectangle 11"/>
                <p:cNvSpPr>
                  <a:spLocks noChangeArrowheads="1"/>
                </p:cNvSpPr>
                <p:nvPr/>
              </p:nvSpPr>
              <p:spPr bwMode="auto">
                <a:xfrm>
                  <a:off x="657" y="1298"/>
                  <a:ext cx="862" cy="9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+coin()</a:t>
                  </a:r>
                </a:p>
                <a:p>
                  <a:pPr eaLnBrk="1" hangingPunct="1"/>
                  <a:r>
                    <a:rPr lang="en-US" altLang="zh-CN" sz="1600">
                      <a:solidFill>
                        <a:srgbClr val="000000"/>
                      </a:solidFill>
                    </a:rPr>
                    <a:t>+pass()</a:t>
                  </a:r>
                  <a:br>
                    <a:rPr lang="en-US" altLang="zh-CN" sz="1600">
                      <a:solidFill>
                        <a:srgbClr val="000000"/>
                      </a:solidFill>
                    </a:rPr>
                  </a:br>
                  <a:r>
                    <a:rPr lang="en-US" altLang="zh-CN" sz="1600">
                      <a:solidFill>
                        <a:srgbClr val="000000"/>
                      </a:solidFill>
                    </a:rPr>
                    <a:t>#lock()</a:t>
                  </a:r>
                </a:p>
                <a:p>
                  <a:pPr eaLnBrk="1" hangingPunct="1"/>
                  <a:r>
                    <a:rPr lang="en-US" altLang="zh-CN" sz="1600">
                      <a:solidFill>
                        <a:srgbClr val="000000"/>
                      </a:solidFill>
                    </a:rPr>
                    <a:t>#unlock()</a:t>
                  </a:r>
                </a:p>
                <a:p>
                  <a:pPr eaLnBrk="1" hangingPunct="1"/>
                  <a:r>
                    <a:rPr lang="en-US" altLang="zh-CN" sz="1600">
                      <a:solidFill>
                        <a:srgbClr val="000000"/>
                      </a:solidFill>
                    </a:rPr>
                    <a:t>#thankyou()</a:t>
                  </a:r>
                  <a:br>
                    <a:rPr lang="en-US" altLang="zh-CN" sz="1600">
                      <a:solidFill>
                        <a:srgbClr val="000000"/>
                      </a:solidFill>
                    </a:rPr>
                  </a:br>
                  <a:r>
                    <a:rPr lang="en-US" altLang="zh-CN" sz="1600">
                      <a:solidFill>
                        <a:srgbClr val="000000"/>
                      </a:solidFill>
                    </a:rPr>
                    <a:t>#alarm()</a:t>
                  </a:r>
                </a:p>
              </p:txBody>
            </p:sp>
          </p:grpSp>
          <p:grpSp>
            <p:nvGrpSpPr>
              <p:cNvPr id="275469" name="Group 13"/>
              <p:cNvGrpSpPr>
                <a:grpSpLocks/>
              </p:cNvGrpSpPr>
              <p:nvPr/>
            </p:nvGrpSpPr>
            <p:grpSpPr bwMode="auto">
              <a:xfrm>
                <a:off x="2290" y="2024"/>
                <a:ext cx="136" cy="272"/>
                <a:chOff x="703" y="1207"/>
                <a:chExt cx="90" cy="363"/>
              </a:xfrm>
            </p:grpSpPr>
            <p:sp>
              <p:nvSpPr>
                <p:cNvPr id="275480" name="AutoShape 14"/>
                <p:cNvSpPr>
                  <a:spLocks noChangeArrowheads="1"/>
                </p:cNvSpPr>
                <p:nvPr/>
              </p:nvSpPr>
              <p:spPr bwMode="auto">
                <a:xfrm>
                  <a:off x="703" y="1207"/>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275481" name="Line 15"/>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5470" name="Line 16"/>
              <p:cNvSpPr>
                <a:spLocks noChangeShapeType="1"/>
              </p:cNvSpPr>
              <p:nvPr/>
            </p:nvSpPr>
            <p:spPr bwMode="auto">
              <a:xfrm>
                <a:off x="1519" y="1525"/>
                <a:ext cx="227"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nvGrpSpPr>
              <p:cNvPr id="275471" name="Group 20"/>
              <p:cNvGrpSpPr>
                <a:grpSpLocks/>
              </p:cNvGrpSpPr>
              <p:nvPr/>
            </p:nvGrpSpPr>
            <p:grpSpPr bwMode="auto">
              <a:xfrm>
                <a:off x="1746" y="1071"/>
                <a:ext cx="1134" cy="953"/>
                <a:chOff x="3288" y="1071"/>
                <a:chExt cx="1134" cy="1134"/>
              </a:xfrm>
            </p:grpSpPr>
            <p:sp>
              <p:nvSpPr>
                <p:cNvPr id="275478" name="Rectangle 21"/>
                <p:cNvSpPr>
                  <a:spLocks noChangeArrowheads="1"/>
                </p:cNvSpPr>
                <p:nvPr/>
              </p:nvSpPr>
              <p:spPr bwMode="auto">
                <a:xfrm>
                  <a:off x="3288" y="1071"/>
                  <a:ext cx="1134" cy="5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&lt;&lt;interface&gt;&gt;</a:t>
                  </a:r>
                  <a:br>
                    <a:rPr lang="en-US" altLang="zh-CN" sz="1600">
                      <a:solidFill>
                        <a:srgbClr val="000000"/>
                      </a:solidFill>
                    </a:rPr>
                  </a:br>
                  <a:r>
                    <a:rPr lang="en-US" altLang="zh-CN" sz="2000">
                      <a:solidFill>
                        <a:srgbClr val="000000"/>
                      </a:solidFill>
                    </a:rPr>
                    <a:t>TurnstileState</a:t>
                  </a:r>
                </a:p>
              </p:txBody>
            </p:sp>
            <p:sp>
              <p:nvSpPr>
                <p:cNvPr id="275479" name="Rectangle 22"/>
                <p:cNvSpPr>
                  <a:spLocks noChangeArrowheads="1"/>
                </p:cNvSpPr>
                <p:nvPr/>
              </p:nvSpPr>
              <p:spPr bwMode="auto">
                <a:xfrm>
                  <a:off x="3288" y="1571"/>
                  <a:ext cx="1134" cy="6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+coin (Turnstile)</a:t>
                  </a:r>
                  <a:br>
                    <a:rPr lang="en-US" altLang="zh-CN" sz="1600">
                      <a:solidFill>
                        <a:srgbClr val="000000"/>
                      </a:solidFill>
                    </a:rPr>
                  </a:br>
                  <a:r>
                    <a:rPr lang="en-US" altLang="zh-CN" sz="1600">
                      <a:solidFill>
                        <a:srgbClr val="000000"/>
                      </a:solidFill>
                    </a:rPr>
                    <a:t>+pass (Turnstile)</a:t>
                  </a:r>
                  <a:br>
                    <a:rPr lang="en-US" altLang="zh-CN" sz="1600">
                      <a:solidFill>
                        <a:srgbClr val="000000"/>
                      </a:solidFill>
                    </a:rPr>
                  </a:br>
                  <a:endParaRPr lang="en-US" altLang="zh-CN" sz="1600">
                    <a:solidFill>
                      <a:srgbClr val="000000"/>
                    </a:solidFill>
                  </a:endParaRPr>
                </a:p>
              </p:txBody>
            </p:sp>
          </p:grpSp>
          <p:grpSp>
            <p:nvGrpSpPr>
              <p:cNvPr id="275472" name="Group 28"/>
              <p:cNvGrpSpPr>
                <a:grpSpLocks/>
              </p:cNvGrpSpPr>
              <p:nvPr/>
            </p:nvGrpSpPr>
            <p:grpSpPr bwMode="auto">
              <a:xfrm>
                <a:off x="1338" y="2296"/>
                <a:ext cx="1951" cy="891"/>
                <a:chOff x="1292" y="2341"/>
                <a:chExt cx="1951" cy="891"/>
              </a:xfrm>
            </p:grpSpPr>
            <p:sp>
              <p:nvSpPr>
                <p:cNvPr id="275473" name="Text Box 12"/>
                <p:cNvSpPr txBox="1">
                  <a:spLocks noChangeArrowheads="1"/>
                </p:cNvSpPr>
                <p:nvPr/>
              </p:nvSpPr>
              <p:spPr bwMode="auto">
                <a:xfrm>
                  <a:off x="1292" y="2478"/>
                  <a:ext cx="862" cy="7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a:solidFill>
                        <a:srgbClr val="000000"/>
                      </a:solidFill>
                    </a:rPr>
                    <a:t>TurnstileLockedState</a:t>
                  </a:r>
                </a:p>
              </p:txBody>
            </p:sp>
            <p:sp>
              <p:nvSpPr>
                <p:cNvPr id="275474" name="Text Box 23"/>
                <p:cNvSpPr txBox="1">
                  <a:spLocks noChangeArrowheads="1"/>
                </p:cNvSpPr>
                <p:nvPr/>
              </p:nvSpPr>
              <p:spPr bwMode="auto">
                <a:xfrm>
                  <a:off x="2290" y="2478"/>
                  <a:ext cx="953" cy="7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a:solidFill>
                        <a:srgbClr val="000000"/>
                      </a:solidFill>
                    </a:rPr>
                    <a:t>TurnstileUnlockedState</a:t>
                  </a:r>
                </a:p>
              </p:txBody>
            </p:sp>
            <p:sp>
              <p:nvSpPr>
                <p:cNvPr id="275475" name="Line 25"/>
                <p:cNvSpPr>
                  <a:spLocks noChangeShapeType="1"/>
                </p:cNvSpPr>
                <p:nvPr/>
              </p:nvSpPr>
              <p:spPr bwMode="auto">
                <a:xfrm flipV="1">
                  <a:off x="1837" y="2341"/>
                  <a:ext cx="0" cy="1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476" name="Line 26"/>
                <p:cNvSpPr>
                  <a:spLocks noChangeShapeType="1"/>
                </p:cNvSpPr>
                <p:nvPr/>
              </p:nvSpPr>
              <p:spPr bwMode="auto">
                <a:xfrm flipV="1">
                  <a:off x="2789" y="2341"/>
                  <a:ext cx="0" cy="1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477" name="Line 27"/>
                <p:cNvSpPr>
                  <a:spLocks noChangeShapeType="1"/>
                </p:cNvSpPr>
                <p:nvPr/>
              </p:nvSpPr>
              <p:spPr bwMode="auto">
                <a:xfrm>
                  <a:off x="1837" y="2341"/>
                  <a:ext cx="9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75464" name="Line 30"/>
            <p:cNvSpPr>
              <a:spLocks noChangeShapeType="1"/>
            </p:cNvSpPr>
            <p:nvPr/>
          </p:nvSpPr>
          <p:spPr bwMode="auto">
            <a:xfrm>
              <a:off x="2835" y="3203"/>
              <a:ext cx="0" cy="1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75465" name="Line 31"/>
            <p:cNvSpPr>
              <a:spLocks noChangeShapeType="1"/>
            </p:cNvSpPr>
            <p:nvPr/>
          </p:nvSpPr>
          <p:spPr bwMode="auto">
            <a:xfrm>
              <a:off x="1701" y="3203"/>
              <a:ext cx="0" cy="1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75466" name="Line 32"/>
            <p:cNvSpPr>
              <a:spLocks noChangeShapeType="1"/>
            </p:cNvSpPr>
            <p:nvPr/>
          </p:nvSpPr>
          <p:spPr bwMode="auto">
            <a:xfrm flipH="1">
              <a:off x="1066" y="3339"/>
              <a:ext cx="176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75467" name="Line 33"/>
            <p:cNvSpPr>
              <a:spLocks noChangeShapeType="1"/>
            </p:cNvSpPr>
            <p:nvPr/>
          </p:nvSpPr>
          <p:spPr bwMode="auto">
            <a:xfrm flipV="1">
              <a:off x="1066" y="2296"/>
              <a:ext cx="0" cy="1043"/>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275460" name="Text Box 35"/>
          <p:cNvSpPr txBox="1">
            <a:spLocks noChangeArrowheads="1"/>
          </p:cNvSpPr>
          <p:nvPr/>
        </p:nvSpPr>
        <p:spPr bwMode="auto">
          <a:xfrm>
            <a:off x="0" y="5157788"/>
            <a:ext cx="4135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The State Pattern to the Turnstile</a:t>
            </a:r>
          </a:p>
        </p:txBody>
      </p:sp>
      <p:sp>
        <p:nvSpPr>
          <p:cNvPr id="275461" name="Text Box 36"/>
          <p:cNvSpPr txBox="1">
            <a:spLocks noChangeArrowheads="1"/>
          </p:cNvSpPr>
          <p:nvPr/>
        </p:nvSpPr>
        <p:spPr bwMode="auto">
          <a:xfrm>
            <a:off x="5292725" y="1052513"/>
            <a:ext cx="3095625" cy="1200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interface TurnstyleState {</a:t>
            </a:r>
          </a:p>
          <a:p>
            <a:pPr eaLnBrk="1" hangingPunct="1"/>
            <a:r>
              <a:rPr lang="en-US" altLang="zh-CN" sz="1800">
                <a:solidFill>
                  <a:srgbClr val="000000"/>
                </a:solidFill>
              </a:rPr>
              <a:t>  void coin(Turnstyle t);</a:t>
            </a:r>
          </a:p>
          <a:p>
            <a:pPr eaLnBrk="1" hangingPunct="1"/>
            <a:r>
              <a:rPr lang="en-US" altLang="zh-CN" sz="1800">
                <a:solidFill>
                  <a:srgbClr val="000000"/>
                </a:solidFill>
              </a:rPr>
              <a:t>  void pass(Turnstyle t);</a:t>
            </a:r>
          </a:p>
          <a:p>
            <a:pPr eaLnBrk="1" hangingPunct="1"/>
            <a:r>
              <a:rPr lang="en-US" altLang="zh-CN" sz="1800">
                <a:solidFill>
                  <a:srgbClr val="000000"/>
                </a:solidFill>
              </a:rPr>
              <a:t>}</a:t>
            </a:r>
          </a:p>
        </p:txBody>
      </p:sp>
      <p:sp>
        <p:nvSpPr>
          <p:cNvPr id="275462" name="Text Box 37"/>
          <p:cNvSpPr txBox="1">
            <a:spLocks noChangeArrowheads="1"/>
          </p:cNvSpPr>
          <p:nvPr/>
        </p:nvSpPr>
        <p:spPr bwMode="auto">
          <a:xfrm>
            <a:off x="4894263" y="2333625"/>
            <a:ext cx="4249737" cy="4524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class LockedTurnstyleState implements TurnstyleState {</a:t>
            </a:r>
          </a:p>
          <a:p>
            <a:pPr eaLnBrk="1" hangingPunct="1"/>
            <a:r>
              <a:rPr lang="en-US" altLang="zh-CN" sz="1600">
                <a:solidFill>
                  <a:srgbClr val="000000"/>
                </a:solidFill>
              </a:rPr>
              <a:t>  public void coin(Turnstyle t)  {</a:t>
            </a:r>
          </a:p>
          <a:p>
            <a:pPr eaLnBrk="1" hangingPunct="1"/>
            <a:r>
              <a:rPr lang="en-US" altLang="zh-CN" sz="1600">
                <a:solidFill>
                  <a:srgbClr val="000000"/>
                </a:solidFill>
              </a:rPr>
              <a:t>    t.setUnlocked();</a:t>
            </a:r>
          </a:p>
          <a:p>
            <a:pPr eaLnBrk="1" hangingPunct="1"/>
            <a:r>
              <a:rPr lang="en-US" altLang="zh-CN" sz="1600">
                <a:solidFill>
                  <a:srgbClr val="000000"/>
                </a:solidFill>
              </a:rPr>
              <a:t>    t.unlock();  }</a:t>
            </a:r>
          </a:p>
          <a:p>
            <a:pPr eaLnBrk="1" hangingPunct="1"/>
            <a:r>
              <a:rPr lang="en-US" altLang="zh-CN" sz="1600">
                <a:solidFill>
                  <a:srgbClr val="000000"/>
                </a:solidFill>
              </a:rPr>
              <a:t>  public void pass(Turnstyle t)  {</a:t>
            </a:r>
          </a:p>
          <a:p>
            <a:pPr eaLnBrk="1" hangingPunct="1"/>
            <a:r>
              <a:rPr lang="en-US" altLang="zh-CN" sz="1600">
                <a:solidFill>
                  <a:srgbClr val="000000"/>
                </a:solidFill>
              </a:rPr>
              <a:t>    t.alarm();  }</a:t>
            </a:r>
          </a:p>
          <a:p>
            <a:pPr eaLnBrk="1" hangingPunct="1"/>
            <a:r>
              <a:rPr lang="en-US" altLang="zh-CN" sz="1600">
                <a:solidFill>
                  <a:srgbClr val="000000"/>
                </a:solidFill>
              </a:rPr>
              <a:t>}</a:t>
            </a:r>
          </a:p>
          <a:p>
            <a:pPr eaLnBrk="1" hangingPunct="1"/>
            <a:endParaRPr lang="en-US" altLang="zh-CN" sz="1600">
              <a:solidFill>
                <a:srgbClr val="000000"/>
              </a:solidFill>
            </a:endParaRPr>
          </a:p>
          <a:p>
            <a:pPr eaLnBrk="1" hangingPunct="1"/>
            <a:r>
              <a:rPr lang="en-US" altLang="zh-CN" sz="1600">
                <a:solidFill>
                  <a:srgbClr val="000000"/>
                </a:solidFill>
              </a:rPr>
              <a:t>class UnlockedTurnstyleState implements TurnstyleState {</a:t>
            </a:r>
          </a:p>
          <a:p>
            <a:pPr eaLnBrk="1" hangingPunct="1"/>
            <a:r>
              <a:rPr lang="en-US" altLang="zh-CN" sz="1600">
                <a:solidFill>
                  <a:srgbClr val="000000"/>
                </a:solidFill>
              </a:rPr>
              <a:t>  public void coin(Turnstyle t)  {</a:t>
            </a:r>
          </a:p>
          <a:p>
            <a:pPr eaLnBrk="1" hangingPunct="1"/>
            <a:r>
              <a:rPr lang="en-US" altLang="zh-CN" sz="1600">
                <a:solidFill>
                  <a:srgbClr val="000000"/>
                </a:solidFill>
              </a:rPr>
              <a:t>    t.thankyou();  }</a:t>
            </a:r>
          </a:p>
          <a:p>
            <a:pPr eaLnBrk="1" hangingPunct="1"/>
            <a:r>
              <a:rPr lang="en-US" altLang="zh-CN" sz="1600">
                <a:solidFill>
                  <a:srgbClr val="000000"/>
                </a:solidFill>
              </a:rPr>
              <a:t>  public void pass(Turnstyle t)  {</a:t>
            </a:r>
          </a:p>
          <a:p>
            <a:pPr eaLnBrk="1" hangingPunct="1"/>
            <a:r>
              <a:rPr lang="en-US" altLang="zh-CN" sz="1600">
                <a:solidFill>
                  <a:srgbClr val="000000"/>
                </a:solidFill>
              </a:rPr>
              <a:t>    t.setLocked();</a:t>
            </a:r>
          </a:p>
          <a:p>
            <a:pPr eaLnBrk="1" hangingPunct="1"/>
            <a:r>
              <a:rPr lang="en-US" altLang="zh-CN" sz="1600">
                <a:solidFill>
                  <a:srgbClr val="000000"/>
                </a:solidFill>
              </a:rPr>
              <a:t>    t.lock();</a:t>
            </a:r>
          </a:p>
          <a:p>
            <a:pPr eaLnBrk="1" hangingPunct="1"/>
            <a:r>
              <a:rPr lang="en-US" altLang="zh-CN" sz="1600">
                <a:solidFill>
                  <a:srgbClr val="000000"/>
                </a:solidFill>
              </a:rPr>
              <a:t>  }</a:t>
            </a:r>
          </a:p>
          <a:p>
            <a:pPr eaLnBrk="1" hangingPunct="1"/>
            <a:r>
              <a:rPr lang="en-US" altLang="zh-CN" sz="1600">
                <a:solidFill>
                  <a:srgbClr val="000000"/>
                </a:solidFill>
              </a:rPr>
              <a:t>}</a:t>
            </a:r>
          </a:p>
        </p:txBody>
      </p:sp>
    </p:spTree>
    <p:extLst>
      <p:ext uri="{BB962C8B-B14F-4D97-AF65-F5344CB8AC3E}">
        <p14:creationId xmlns:p14="http://schemas.microsoft.com/office/powerpoint/2010/main" val="218032404"/>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Grp="1" noChangeArrowheads="1"/>
          </p:cNvSpPr>
          <p:nvPr>
            <p:ph type="title"/>
          </p:nvPr>
        </p:nvSpPr>
        <p:spPr>
          <a:xfrm>
            <a:off x="0" y="0"/>
            <a:ext cx="9144000" cy="714375"/>
          </a:xfrm>
        </p:spPr>
        <p:txBody>
          <a:bodyPr/>
          <a:lstStyle/>
          <a:p>
            <a:r>
              <a:rPr lang="en-US" altLang="zh-CN">
                <a:solidFill>
                  <a:srgbClr val="000000"/>
                </a:solidFill>
              </a:rPr>
              <a:t>State Pattern – Example</a:t>
            </a:r>
          </a:p>
        </p:txBody>
      </p:sp>
      <p:sp>
        <p:nvSpPr>
          <p:cNvPr id="277506" name="Text Box 3"/>
          <p:cNvSpPr txBox="1">
            <a:spLocks noChangeArrowheads="1"/>
          </p:cNvSpPr>
          <p:nvPr/>
        </p:nvSpPr>
        <p:spPr bwMode="auto">
          <a:xfrm>
            <a:off x="358775" y="714375"/>
            <a:ext cx="8785225" cy="4524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public class Turnstyle {</a:t>
            </a:r>
          </a:p>
          <a:p>
            <a:pPr eaLnBrk="1" hangingPunct="1"/>
            <a:r>
              <a:rPr lang="en-US" altLang="zh-CN" sz="1600">
                <a:solidFill>
                  <a:srgbClr val="000000"/>
                </a:solidFill>
              </a:rPr>
              <a:t>  private static TurnstyleState lockedState = new LockedTurnstyleState();</a:t>
            </a:r>
          </a:p>
          <a:p>
            <a:pPr eaLnBrk="1" hangingPunct="1"/>
            <a:r>
              <a:rPr lang="en-US" altLang="zh-CN" sz="1600">
                <a:solidFill>
                  <a:srgbClr val="000000"/>
                </a:solidFill>
              </a:rPr>
              <a:t>  private static TurnstyleState unlockedState = new UnlockedTurnstyleState();</a:t>
            </a:r>
          </a:p>
          <a:p>
            <a:pPr eaLnBrk="1" hangingPunct="1"/>
            <a:r>
              <a:rPr lang="en-US" altLang="zh-CN" sz="1600">
                <a:solidFill>
                  <a:srgbClr val="000000"/>
                </a:solidFill>
              </a:rPr>
              <a:t>  private TurnstyleController turnstyleController;</a:t>
            </a:r>
          </a:p>
          <a:p>
            <a:pPr eaLnBrk="1" hangingPunct="1"/>
            <a:r>
              <a:rPr lang="en-US" altLang="zh-CN" sz="1600">
                <a:solidFill>
                  <a:srgbClr val="000000"/>
                </a:solidFill>
              </a:rPr>
              <a:t>  private TurnstyleState state = lockedState;</a:t>
            </a:r>
          </a:p>
          <a:p>
            <a:pPr eaLnBrk="1" hangingPunct="1"/>
            <a:endParaRPr lang="en-US" altLang="zh-CN" sz="1600">
              <a:solidFill>
                <a:srgbClr val="000000"/>
              </a:solidFill>
            </a:endParaRPr>
          </a:p>
          <a:p>
            <a:pPr eaLnBrk="1" hangingPunct="1"/>
            <a:r>
              <a:rPr lang="en-US" altLang="zh-CN" sz="1600">
                <a:solidFill>
                  <a:srgbClr val="000000"/>
                </a:solidFill>
              </a:rPr>
              <a:t>  public Turnstyle(TurnstyleController action)  { turnstyleController = action;}</a:t>
            </a:r>
          </a:p>
          <a:p>
            <a:pPr eaLnBrk="1" hangingPunct="1"/>
            <a:r>
              <a:rPr lang="en-US" altLang="zh-CN" sz="1600">
                <a:solidFill>
                  <a:srgbClr val="000000"/>
                </a:solidFill>
              </a:rPr>
              <a:t>  public void coin() { state.coin(this);}</a:t>
            </a:r>
          </a:p>
          <a:p>
            <a:pPr eaLnBrk="1" hangingPunct="1"/>
            <a:r>
              <a:rPr lang="en-US" altLang="zh-CN" sz="1600">
                <a:solidFill>
                  <a:srgbClr val="000000"/>
                </a:solidFill>
              </a:rPr>
              <a:t>  public void pass() {state.pass(this);}</a:t>
            </a:r>
          </a:p>
          <a:p>
            <a:pPr eaLnBrk="1" hangingPunct="1"/>
            <a:r>
              <a:rPr lang="en-US" altLang="zh-CN" sz="1600">
                <a:solidFill>
                  <a:srgbClr val="000000"/>
                </a:solidFill>
              </a:rPr>
              <a:t>  public void setLocked() {state = lockedState;}</a:t>
            </a:r>
          </a:p>
          <a:p>
            <a:pPr eaLnBrk="1" hangingPunct="1"/>
            <a:r>
              <a:rPr lang="en-US" altLang="zh-CN" sz="1600">
                <a:solidFill>
                  <a:srgbClr val="000000"/>
                </a:solidFill>
              </a:rPr>
              <a:t>  public void setUnlocked() {state = unlockedState; }</a:t>
            </a:r>
          </a:p>
          <a:p>
            <a:pPr eaLnBrk="1" hangingPunct="1"/>
            <a:r>
              <a:rPr lang="en-US" altLang="zh-CN" sz="1600">
                <a:solidFill>
                  <a:srgbClr val="000000"/>
                </a:solidFill>
              </a:rPr>
              <a:t>  public boolean isLocked() {return state == lockedState; }</a:t>
            </a:r>
          </a:p>
          <a:p>
            <a:pPr eaLnBrk="1" hangingPunct="1"/>
            <a:r>
              <a:rPr lang="en-US" altLang="zh-CN" sz="1600">
                <a:solidFill>
                  <a:srgbClr val="000000"/>
                </a:solidFill>
              </a:rPr>
              <a:t>  public boolean isUnlocked() { return state == unlockedState; }</a:t>
            </a:r>
          </a:p>
          <a:p>
            <a:pPr eaLnBrk="1" hangingPunct="1"/>
            <a:r>
              <a:rPr lang="en-US" altLang="zh-CN" sz="1600">
                <a:solidFill>
                  <a:srgbClr val="000000"/>
                </a:solidFill>
              </a:rPr>
              <a:t>  void thankyou()  { turnstyleController.thankyou(); }</a:t>
            </a:r>
          </a:p>
          <a:p>
            <a:pPr eaLnBrk="1" hangingPunct="1"/>
            <a:r>
              <a:rPr lang="en-US" altLang="zh-CN" sz="1600">
                <a:solidFill>
                  <a:srgbClr val="000000"/>
                </a:solidFill>
              </a:rPr>
              <a:t>  void alarm() {turnstyleController.alarm();}</a:t>
            </a:r>
          </a:p>
          <a:p>
            <a:pPr eaLnBrk="1" hangingPunct="1"/>
            <a:r>
              <a:rPr lang="en-US" altLang="zh-CN" sz="1600">
                <a:solidFill>
                  <a:srgbClr val="000000"/>
                </a:solidFill>
              </a:rPr>
              <a:t>  void lock() { turnstyleController.lock();}</a:t>
            </a:r>
          </a:p>
          <a:p>
            <a:pPr eaLnBrk="1" hangingPunct="1"/>
            <a:r>
              <a:rPr lang="en-US" altLang="zh-CN" sz="1600">
                <a:solidFill>
                  <a:srgbClr val="000000"/>
                </a:solidFill>
              </a:rPr>
              <a:t>  void unlock() { turnstyleController.unlock(); }</a:t>
            </a:r>
          </a:p>
          <a:p>
            <a:pPr eaLnBrk="1" hangingPunct="1"/>
            <a:r>
              <a:rPr lang="en-US" altLang="zh-CN" sz="1600">
                <a:solidFill>
                  <a:srgbClr val="000000"/>
                </a:solidFill>
              </a:rPr>
              <a:t>}</a:t>
            </a:r>
          </a:p>
        </p:txBody>
      </p:sp>
      <p:sp>
        <p:nvSpPr>
          <p:cNvPr id="277507" name="Text Box 4"/>
          <p:cNvSpPr txBox="1">
            <a:spLocks noChangeArrowheads="1"/>
          </p:cNvSpPr>
          <p:nvPr/>
        </p:nvSpPr>
        <p:spPr bwMode="auto">
          <a:xfrm>
            <a:off x="285750" y="5000625"/>
            <a:ext cx="8858250" cy="1570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public interface TurnstyleController {</a:t>
            </a:r>
          </a:p>
          <a:p>
            <a:pPr eaLnBrk="1" hangingPunct="1"/>
            <a:r>
              <a:rPr lang="en-US" altLang="zh-CN" sz="1600">
                <a:solidFill>
                  <a:srgbClr val="000000"/>
                </a:solidFill>
              </a:rPr>
              <a:t>  public void lock();</a:t>
            </a:r>
          </a:p>
          <a:p>
            <a:pPr eaLnBrk="1" hangingPunct="1"/>
            <a:r>
              <a:rPr lang="en-US" altLang="zh-CN" sz="1600">
                <a:solidFill>
                  <a:srgbClr val="000000"/>
                </a:solidFill>
              </a:rPr>
              <a:t>  public void unlock();</a:t>
            </a:r>
          </a:p>
          <a:p>
            <a:pPr eaLnBrk="1" hangingPunct="1"/>
            <a:r>
              <a:rPr lang="en-US" altLang="zh-CN" sz="1600">
                <a:solidFill>
                  <a:srgbClr val="000000"/>
                </a:solidFill>
              </a:rPr>
              <a:t>  public void thankyou();</a:t>
            </a:r>
          </a:p>
          <a:p>
            <a:pPr eaLnBrk="1" hangingPunct="1"/>
            <a:r>
              <a:rPr lang="en-US" altLang="zh-CN" sz="1600">
                <a:solidFill>
                  <a:srgbClr val="000000"/>
                </a:solidFill>
              </a:rPr>
              <a:t>  public void alarm();</a:t>
            </a:r>
          </a:p>
          <a:p>
            <a:pPr eaLnBrk="1" hangingPunct="1"/>
            <a:r>
              <a:rPr lang="en-US" altLang="zh-CN" sz="1600">
                <a:solidFill>
                  <a:srgbClr val="000000"/>
                </a:solidFill>
              </a:rPr>
              <a:t>}</a:t>
            </a:r>
          </a:p>
        </p:txBody>
      </p:sp>
    </p:spTree>
    <p:extLst>
      <p:ext uri="{BB962C8B-B14F-4D97-AF65-F5344CB8AC3E}">
        <p14:creationId xmlns:p14="http://schemas.microsoft.com/office/powerpoint/2010/main" val="35583209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Rectangle 2">
            <a:extLst>
              <a:ext uri="{FF2B5EF4-FFF2-40B4-BE49-F238E27FC236}">
                <a16:creationId xmlns:a16="http://schemas.microsoft.com/office/drawing/2014/main" id="{6FF0FDD9-EF39-7747-8966-A1626B21CA06}"/>
              </a:ext>
            </a:extLst>
          </p:cNvPr>
          <p:cNvSpPr>
            <a:spLocks noGrp="1" noChangeArrowheads="1"/>
          </p:cNvSpPr>
          <p:nvPr>
            <p:ph type="title"/>
          </p:nvPr>
        </p:nvSpPr>
        <p:spPr>
          <a:xfrm>
            <a:off x="76200" y="0"/>
            <a:ext cx="8999538" cy="714375"/>
          </a:xfrm>
        </p:spPr>
        <p:txBody>
          <a:bodyPr rtlCol="0">
            <a:normAutofit/>
          </a:bodyPr>
          <a:lstStyle/>
          <a:p>
            <a:pPr fontAlgn="auto">
              <a:spcAft>
                <a:spcPts val="0"/>
              </a:spcAft>
              <a:defRPr/>
            </a:pPr>
            <a:r>
              <a:rPr lang="en-US" altLang="zh-CN" dirty="0"/>
              <a:t>State Pattern - Structure</a:t>
            </a:r>
          </a:p>
        </p:txBody>
      </p:sp>
      <p:pic>
        <p:nvPicPr>
          <p:cNvPr id="279554" name="Picture 11" descr="State_554-24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8888" y="3141663"/>
            <a:ext cx="6983412" cy="3074987"/>
          </a:xfrm>
          <a:noFill/>
          <a:extLst>
            <a:ext uri="{909E8E84-426E-40DD-AFC4-6F175D3DCCD1}">
              <a14:hiddenFill xmlns:a14="http://schemas.microsoft.com/office/drawing/2010/main">
                <a:solidFill>
                  <a:srgbClr val="FFFFFF"/>
                </a:solidFill>
              </a14:hiddenFill>
            </a:ext>
          </a:extLst>
        </p:spPr>
      </p:pic>
      <p:sp>
        <p:nvSpPr>
          <p:cNvPr id="155653" name="Rectangle 4">
            <a:extLst>
              <a:ext uri="{FF2B5EF4-FFF2-40B4-BE49-F238E27FC236}">
                <a16:creationId xmlns:a16="http://schemas.microsoft.com/office/drawing/2014/main" id="{B0DD4F82-1F20-704C-9C01-788572FEA60B}"/>
              </a:ext>
            </a:extLst>
          </p:cNvPr>
          <p:cNvSpPr>
            <a:spLocks noChangeArrowheads="1"/>
          </p:cNvSpPr>
          <p:nvPr/>
        </p:nvSpPr>
        <p:spPr bwMode="auto">
          <a:xfrm>
            <a:off x="0" y="714375"/>
            <a:ext cx="9144000" cy="1871663"/>
          </a:xfrm>
          <a:prstGeom prst="rect">
            <a:avLst/>
          </a:prstGeom>
          <a:noFill/>
          <a:ln w="9525">
            <a:noFill/>
            <a:miter lim="800000"/>
            <a:headEnd/>
            <a:tailEnd/>
          </a:ln>
        </p:spPr>
        <p:txBody>
          <a:bodyPr/>
          <a:lstStyle/>
          <a:p>
            <a:pPr marL="347663" indent="-347663" eaLnBrk="1" hangingPunct="1">
              <a:spcBef>
                <a:spcPct val="20000"/>
              </a:spcBef>
              <a:buFont typeface="Wingdings" pitchFamily="2" charset="2"/>
              <a:buChar char="q"/>
              <a:defRPr/>
            </a:pPr>
            <a:r>
              <a:rPr lang="en-US" altLang="zh-CN" dirty="0">
                <a:latin typeface="Arial Narrow" panose="020B0604020202020204" pitchFamily="34" charset="0"/>
                <a:ea typeface="宋体" panose="02010600030101010101" pitchFamily="2" charset="-122"/>
              </a:rPr>
              <a:t>Intent</a:t>
            </a:r>
          </a:p>
          <a:p>
            <a:pPr marL="682625" lvl="1" indent="-217488" eaLnBrk="1" hangingPunct="1">
              <a:spcBef>
                <a:spcPct val="20000"/>
              </a:spcBef>
              <a:buFont typeface="Wingdings" pitchFamily="2" charset="2"/>
              <a:buChar char="v"/>
              <a:defRPr/>
            </a:pPr>
            <a:r>
              <a:rPr lang="en-US" altLang="zh-CN" dirty="0">
                <a:solidFill>
                  <a:schemeClr val="tx1">
                    <a:lumMod val="85000"/>
                  </a:schemeClr>
                </a:solidFill>
                <a:latin typeface="Arial Narrow" panose="020B0604020202020204" pitchFamily="34" charset="0"/>
                <a:ea typeface="宋体" panose="02010600030101010101" pitchFamily="2" charset="-122"/>
              </a:rPr>
              <a:t>Allow an object to alter its behavior when its internal state changes. The object will appear to change its class.</a:t>
            </a:r>
          </a:p>
          <a:p>
            <a:pPr marL="682625" lvl="1" indent="-217488" eaLnBrk="1" hangingPunct="1">
              <a:spcBef>
                <a:spcPct val="20000"/>
              </a:spcBef>
              <a:buFont typeface="Wingdings" pitchFamily="2" charset="2"/>
              <a:buChar char="v"/>
              <a:defRPr/>
            </a:pPr>
            <a:endParaRPr lang="en-US" altLang="zh-CN" sz="2000" dirty="0">
              <a:solidFill>
                <a:schemeClr val="tx2">
                  <a:lumMod val="40000"/>
                  <a:lumOff val="60000"/>
                </a:schemeClr>
              </a:solidFill>
              <a:latin typeface="Arial Narrow" panose="020B0604020202020204" pitchFamily="34" charset="0"/>
              <a:ea typeface="宋体" panose="02010600030101010101" pitchFamily="2" charset="-122"/>
            </a:endParaRPr>
          </a:p>
          <a:p>
            <a:pPr marL="347663" indent="-347663" eaLnBrk="1" hangingPunct="1">
              <a:spcBef>
                <a:spcPct val="20000"/>
              </a:spcBef>
              <a:buFont typeface="Wingdings" pitchFamily="2" charset="2"/>
              <a:buChar char="q"/>
              <a:defRPr/>
            </a:pPr>
            <a:r>
              <a:rPr lang="en-US" altLang="zh-CN" dirty="0">
                <a:latin typeface="Arial Narrow" panose="020B0604020202020204" pitchFamily="34" charset="0"/>
                <a:ea typeface="宋体" panose="02010600030101010101" pitchFamily="2" charset="-122"/>
              </a:rPr>
              <a:t>Structure</a:t>
            </a:r>
          </a:p>
        </p:txBody>
      </p:sp>
    </p:spTree>
    <p:extLst>
      <p:ext uri="{BB962C8B-B14F-4D97-AF65-F5344CB8AC3E}">
        <p14:creationId xmlns:p14="http://schemas.microsoft.com/office/powerpoint/2010/main" val="184294210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a:extLst>
              <a:ext uri="{FF2B5EF4-FFF2-40B4-BE49-F238E27FC236}">
                <a16:creationId xmlns:a16="http://schemas.microsoft.com/office/drawing/2014/main" id="{F8D16C6F-FAEE-294D-BEAA-B8F6CC4B6E77}"/>
              </a:ext>
            </a:extLst>
          </p:cNvPr>
          <p:cNvSpPr>
            <a:spLocks noGrp="1" noChangeArrowheads="1"/>
          </p:cNvSpPr>
          <p:nvPr>
            <p:ph type="title"/>
          </p:nvPr>
        </p:nvSpPr>
        <p:spPr>
          <a:xfrm>
            <a:off x="0" y="0"/>
            <a:ext cx="9075738" cy="714375"/>
          </a:xfrm>
        </p:spPr>
        <p:txBody>
          <a:bodyPr rtlCol="0">
            <a:normAutofit/>
          </a:bodyPr>
          <a:lstStyle/>
          <a:p>
            <a:pPr fontAlgn="auto">
              <a:spcAft>
                <a:spcPts val="0"/>
              </a:spcAft>
              <a:defRPr/>
            </a:pPr>
            <a:r>
              <a:rPr lang="en-US" altLang="zh-CN" dirty="0"/>
              <a:t>State Pattern - example</a:t>
            </a:r>
          </a:p>
        </p:txBody>
      </p:sp>
      <p:sp>
        <p:nvSpPr>
          <p:cNvPr id="281602" name="Rectangle 3"/>
          <p:cNvSpPr>
            <a:spLocks noGrp="1" noChangeArrowheads="1"/>
          </p:cNvSpPr>
          <p:nvPr>
            <p:ph type="body" sz="half" idx="1"/>
          </p:nvPr>
        </p:nvSpPr>
        <p:spPr bwMode="auto">
          <a:xfrm>
            <a:off x="0" y="714375"/>
            <a:ext cx="9144000" cy="3313113"/>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400" b="1"/>
              <a:t>The State pattern allows an object to change its behavior when its internal state changes.</a:t>
            </a:r>
          </a:p>
          <a:p>
            <a:pPr marL="463550" indent="-463550"/>
            <a:r>
              <a:rPr lang="en-US" altLang="zh-CN" sz="2400" b="1"/>
              <a:t>This pattern can be observed in a vending machine.</a:t>
            </a:r>
          </a:p>
          <a:p>
            <a:pPr marL="863600" lvl="1"/>
            <a:r>
              <a:rPr lang="en-US" altLang="zh-CN" sz="2000"/>
              <a:t>Vending machines have states based on the inventory, amount of currency deposited, the ability to make change, the item selected, etc.</a:t>
            </a:r>
          </a:p>
          <a:p>
            <a:pPr marL="863600" lvl="1"/>
            <a:r>
              <a:rPr lang="en-US" altLang="zh-CN" sz="2000"/>
              <a:t>When currency is deposited and a selection is made, a vending machine will either deliver a product and no change, deliver a product and change, deliver no product due to insufficient currency on deposit, or deliver no product due to inventory depletion.</a:t>
            </a:r>
          </a:p>
        </p:txBody>
      </p:sp>
      <p:pic>
        <p:nvPicPr>
          <p:cNvPr id="281603" name="Picture 7" descr="pateximg2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16013" y="3716338"/>
            <a:ext cx="6624637" cy="2881312"/>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99429"/>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ChangeArrowheads="1"/>
          </p:cNvSpPr>
          <p:nvPr>
            <p:ph type="title"/>
          </p:nvPr>
        </p:nvSpPr>
        <p:spPr>
          <a:xfrm>
            <a:off x="76200" y="0"/>
            <a:ext cx="8999538" cy="714375"/>
          </a:xfrm>
        </p:spPr>
        <p:txBody>
          <a:bodyPr/>
          <a:lstStyle/>
          <a:p>
            <a:r>
              <a:rPr lang="en-US" altLang="zh-CN">
                <a:solidFill>
                  <a:srgbClr val="000000"/>
                </a:solidFill>
              </a:rPr>
              <a:t>State Pattern – Example</a:t>
            </a:r>
          </a:p>
        </p:txBody>
      </p:sp>
      <p:sp>
        <p:nvSpPr>
          <p:cNvPr id="283650" name="Text Box 3"/>
          <p:cNvSpPr txBox="1">
            <a:spLocks noChangeArrowheads="1"/>
          </p:cNvSpPr>
          <p:nvPr/>
        </p:nvSpPr>
        <p:spPr bwMode="auto">
          <a:xfrm>
            <a:off x="0" y="714375"/>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i="1">
                <a:solidFill>
                  <a:srgbClr val="000000"/>
                </a:solidFill>
                <a:latin typeface="Times New Roman" charset="0"/>
              </a:rPr>
              <a:t>Inten</a:t>
            </a:r>
            <a:r>
              <a:rPr lang="en-US" altLang="zh-CN">
                <a:solidFill>
                  <a:srgbClr val="000000"/>
                </a:solidFill>
                <a:latin typeface="Times New Roman" charset="0"/>
              </a:rPr>
              <a:t>t: Allow an object to alter its behavior when its internal state changes.  The object will appear to change its class, from the point of view of the client.</a:t>
            </a:r>
          </a:p>
        </p:txBody>
      </p:sp>
      <p:sp>
        <p:nvSpPr>
          <p:cNvPr id="283651" name="Text Box 4"/>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solidFill>
                <a:srgbClr val="000000"/>
              </a:solidFill>
              <a:latin typeface="Times New Roman" charset="0"/>
            </a:endParaRPr>
          </a:p>
        </p:txBody>
      </p:sp>
      <p:pic>
        <p:nvPicPr>
          <p:cNvPr id="283652" name="Picture 5"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928813"/>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067330"/>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p:cNvSpPr>
            <a:spLocks noGrp="1" noChangeArrowheads="1"/>
          </p:cNvSpPr>
          <p:nvPr>
            <p:ph type="title"/>
          </p:nvPr>
        </p:nvSpPr>
        <p:spPr>
          <a:xfrm>
            <a:off x="76200" y="76200"/>
            <a:ext cx="8999538" cy="638175"/>
          </a:xfrm>
        </p:spPr>
        <p:txBody>
          <a:bodyPr/>
          <a:lstStyle/>
          <a:p>
            <a:r>
              <a:rPr lang="en-US" altLang="zh-CN">
                <a:solidFill>
                  <a:srgbClr val="000000"/>
                </a:solidFill>
              </a:rPr>
              <a:t>State Pattern – Example</a:t>
            </a:r>
          </a:p>
        </p:txBody>
      </p:sp>
      <p:sp>
        <p:nvSpPr>
          <p:cNvPr id="285698" name="Text Box 3"/>
          <p:cNvSpPr txBox="1">
            <a:spLocks noChangeArrowheads="1"/>
          </p:cNvSpPr>
          <p:nvPr/>
        </p:nvSpPr>
        <p:spPr bwMode="auto">
          <a:xfrm>
            <a:off x="0" y="714375"/>
            <a:ext cx="9144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2000">
                <a:solidFill>
                  <a:srgbClr val="000000"/>
                </a:solidFill>
                <a:latin typeface="Times New Roman" charset="0"/>
              </a:rPr>
              <a:t>How does a </a:t>
            </a:r>
            <a:r>
              <a:rPr lang="en-US" altLang="zh-CN" sz="2000" i="1">
                <a:solidFill>
                  <a:srgbClr val="000000"/>
                </a:solidFill>
                <a:latin typeface="Times New Roman" charset="0"/>
              </a:rPr>
              <a:t>ConcreteState </a:t>
            </a:r>
            <a:r>
              <a:rPr lang="en-US" altLang="zh-CN" sz="2000">
                <a:solidFill>
                  <a:srgbClr val="000000"/>
                </a:solidFill>
                <a:latin typeface="Times New Roman" charset="0"/>
              </a:rPr>
              <a:t>know what state to go to on a transition?</a:t>
            </a:r>
          </a:p>
          <a:p>
            <a:r>
              <a:rPr lang="en-US" altLang="zh-CN" sz="2000">
                <a:solidFill>
                  <a:srgbClr val="000000"/>
                </a:solidFill>
                <a:latin typeface="Times New Roman" charset="0"/>
              </a:rPr>
              <a:t>– Each class can have its own table or switch statement, or a hash table of transitions keyed by their triggers.</a:t>
            </a:r>
          </a:p>
          <a:p>
            <a:r>
              <a:rPr lang="en-US" altLang="zh-CN" sz="2000">
                <a:solidFill>
                  <a:srgbClr val="000000"/>
                </a:solidFill>
                <a:latin typeface="Times New Roman" charset="0"/>
              </a:rPr>
              <a:t>– Consider using </a:t>
            </a:r>
            <a:r>
              <a:rPr lang="en-US" altLang="zh-CN" sz="2000" i="1">
                <a:solidFill>
                  <a:srgbClr val="000000"/>
                </a:solidFill>
                <a:latin typeface="Times New Roman" charset="0"/>
              </a:rPr>
              <a:t>Event </a:t>
            </a:r>
            <a:r>
              <a:rPr lang="en-US" altLang="zh-CN" sz="2000">
                <a:solidFill>
                  <a:srgbClr val="000000"/>
                </a:solidFill>
                <a:latin typeface="Times New Roman" charset="0"/>
              </a:rPr>
              <a:t>and </a:t>
            </a:r>
            <a:r>
              <a:rPr lang="en-US" altLang="zh-CN" sz="2000" i="1">
                <a:solidFill>
                  <a:srgbClr val="000000"/>
                </a:solidFill>
                <a:latin typeface="Times New Roman" charset="0"/>
              </a:rPr>
              <a:t>Transition </a:t>
            </a:r>
            <a:r>
              <a:rPr lang="en-US" altLang="zh-CN" sz="2000">
                <a:solidFill>
                  <a:srgbClr val="000000"/>
                </a:solidFill>
                <a:latin typeface="Times New Roman" charset="0"/>
              </a:rPr>
              <a:t>classes.</a:t>
            </a:r>
          </a:p>
          <a:p>
            <a:r>
              <a:rPr lang="en-US" altLang="zh-CN" sz="2000">
                <a:solidFill>
                  <a:srgbClr val="000000"/>
                </a:solidFill>
                <a:latin typeface="Times New Roman" charset="0"/>
              </a:rPr>
              <a:t>– Note: The Event class might be implemented using the </a:t>
            </a:r>
            <a:r>
              <a:rPr lang="en-US" altLang="zh-CN" sz="2000" i="1">
                <a:solidFill>
                  <a:srgbClr val="000000"/>
                </a:solidFill>
                <a:latin typeface="Times New Roman" charset="0"/>
              </a:rPr>
              <a:t>Command </a:t>
            </a:r>
            <a:r>
              <a:rPr lang="en-US" altLang="zh-CN" sz="2000">
                <a:solidFill>
                  <a:srgbClr val="000000"/>
                </a:solidFill>
                <a:latin typeface="Times New Roman" charset="0"/>
              </a:rPr>
              <a:t>pattern.</a:t>
            </a:r>
          </a:p>
        </p:txBody>
      </p:sp>
      <p:sp>
        <p:nvSpPr>
          <p:cNvPr id="285699" name="Text Box 4"/>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solidFill>
                <a:srgbClr val="000000"/>
              </a:solidFill>
              <a:latin typeface="Times New Roman" charset="0"/>
            </a:endParaRPr>
          </a:p>
        </p:txBody>
      </p:sp>
      <p:pic>
        <p:nvPicPr>
          <p:cNvPr id="285700" name="Picture 5"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7000"/>
            <a:ext cx="8686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95103"/>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2"/>
          <p:cNvSpPr>
            <a:spLocks noGrp="1" noChangeArrowheads="1"/>
          </p:cNvSpPr>
          <p:nvPr>
            <p:ph type="title"/>
          </p:nvPr>
        </p:nvSpPr>
        <p:spPr>
          <a:xfrm>
            <a:off x="0" y="0"/>
            <a:ext cx="9144000" cy="714375"/>
          </a:xfrm>
        </p:spPr>
        <p:txBody>
          <a:bodyPr/>
          <a:lstStyle/>
          <a:p>
            <a:r>
              <a:rPr lang="en-US" altLang="zh-CN">
                <a:solidFill>
                  <a:srgbClr val="000000"/>
                </a:solidFill>
              </a:rPr>
              <a:t>Iterator Pattern – Motivation</a:t>
            </a:r>
          </a:p>
        </p:txBody>
      </p:sp>
      <p:sp>
        <p:nvSpPr>
          <p:cNvPr id="287746" name="Rectangle 3"/>
          <p:cNvSpPr>
            <a:spLocks noGrp="1" noChangeArrowheads="1"/>
          </p:cNvSpPr>
          <p:nvPr>
            <p:ph type="body" sz="half" idx="1"/>
          </p:nvPr>
        </p:nvSpPr>
        <p:spPr bwMode="auto">
          <a:xfrm>
            <a:off x="0" y="714375"/>
            <a:ext cx="9144000" cy="1223963"/>
          </a:xfrm>
        </p:spPr>
        <p:txBody>
          <a:bodyPr wrap="square" numCol="1" anchor="t" anchorCtr="0" compatLnSpc="1">
            <a:prstTxWarp prst="textNoShape">
              <a:avLst/>
            </a:prstTxWarp>
          </a:bodyPr>
          <a:lstStyle/>
          <a:p>
            <a:pPr marL="463550" indent="-463550"/>
            <a:r>
              <a:rPr lang="en-US" altLang="zh-CN" sz="2400" b="1">
                <a:solidFill>
                  <a:srgbClr val="000000"/>
                </a:solidFill>
              </a:rPr>
              <a:t>An aggregate object such as a list should give you a way to access its elements without exposing its internal structure.</a:t>
            </a:r>
          </a:p>
        </p:txBody>
      </p:sp>
      <p:pic>
        <p:nvPicPr>
          <p:cNvPr id="287747" name="Picture 8" descr="itera03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28688" y="2643188"/>
            <a:ext cx="6913562" cy="2808287"/>
          </a:xfrm>
          <a:noFill/>
          <a:extLst>
            <a:ext uri="{909E8E84-426E-40DD-AFC4-6F175D3DCCD1}">
              <a14:hiddenFill xmlns:a14="http://schemas.microsoft.com/office/drawing/2010/main">
                <a:solidFill>
                  <a:srgbClr val="FFFFFF"/>
                </a:solidFill>
              </a14:hiddenFill>
            </a:ext>
          </a:extLst>
        </p:spPr>
      </p:pic>
      <p:sp>
        <p:nvSpPr>
          <p:cNvPr id="287748" name="Rectangle 4"/>
          <p:cNvSpPr>
            <a:spLocks noChangeArrowheads="1"/>
          </p:cNvSpPr>
          <p:nvPr/>
        </p:nvSpPr>
        <p:spPr bwMode="auto">
          <a:xfrm>
            <a:off x="0" y="1700213"/>
            <a:ext cx="91440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lnSpc>
                <a:spcPct val="90000"/>
              </a:lnSpc>
              <a:spcBef>
                <a:spcPct val="20000"/>
              </a:spcBef>
              <a:buFont typeface="Wingdings" charset="2"/>
              <a:buChar char="q"/>
            </a:pPr>
            <a:r>
              <a:rPr lang="en-US" altLang="zh-CN">
                <a:solidFill>
                  <a:srgbClr val="000000"/>
                </a:solidFill>
              </a:rPr>
              <a:t>The key idea is</a:t>
            </a:r>
            <a:r>
              <a:rPr lang="en-US" altLang="zh-CN" sz="2000">
                <a:solidFill>
                  <a:srgbClr val="000000"/>
                </a:solidFill>
              </a:rPr>
              <a:t> to </a:t>
            </a:r>
            <a:r>
              <a:rPr lang="en-US" altLang="zh-CN">
                <a:solidFill>
                  <a:srgbClr val="000000"/>
                </a:solidFill>
              </a:rPr>
              <a:t>take the responsibility for access and traversal out of the list object and put it into an iterator object.</a:t>
            </a:r>
            <a:r>
              <a:rPr lang="en-US" altLang="zh-CN" sz="2800">
                <a:solidFill>
                  <a:srgbClr val="000000"/>
                </a:solidFill>
              </a:rPr>
              <a:t> </a:t>
            </a:r>
            <a:endParaRPr lang="en-US" altLang="zh-CN" sz="1800">
              <a:solidFill>
                <a:srgbClr val="000000"/>
              </a:solidFill>
            </a:endParaRPr>
          </a:p>
        </p:txBody>
      </p:sp>
    </p:spTree>
    <p:extLst>
      <p:ext uri="{BB962C8B-B14F-4D97-AF65-F5344CB8AC3E}">
        <p14:creationId xmlns:p14="http://schemas.microsoft.com/office/powerpoint/2010/main" val="59900746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0" y="0"/>
            <a:ext cx="9075738" cy="714375"/>
          </a:xfrm>
        </p:spPr>
        <p:txBody>
          <a:bodyPr/>
          <a:lstStyle/>
          <a:p>
            <a:r>
              <a:rPr lang="en-US" altLang="zh-CN">
                <a:solidFill>
                  <a:srgbClr val="000000"/>
                </a:solidFill>
              </a:rPr>
              <a:t>Abstract Factory  - Example</a:t>
            </a:r>
          </a:p>
        </p:txBody>
      </p:sp>
      <p:pic>
        <p:nvPicPr>
          <p:cNvPr id="22530"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8175" y="3429000"/>
            <a:ext cx="4616450" cy="2527300"/>
          </a:xfrm>
          <a:noFill/>
          <a:extLst>
            <a:ext uri="{909E8E84-426E-40DD-AFC4-6F175D3DCCD1}">
              <a14:hiddenFill xmlns:a14="http://schemas.microsoft.com/office/drawing/2010/main">
                <a:solidFill>
                  <a:srgbClr val="FFFFFF"/>
                </a:solidFill>
              </a14:hiddenFill>
            </a:ext>
          </a:extLst>
        </p:spPr>
      </p:pic>
      <p:sp>
        <p:nvSpPr>
          <p:cNvPr id="22531" name="Rectangle 6"/>
          <p:cNvSpPr>
            <a:spLocks noChangeArrowheads="1"/>
          </p:cNvSpPr>
          <p:nvPr/>
        </p:nvSpPr>
        <p:spPr bwMode="auto">
          <a:xfrm>
            <a:off x="0" y="692150"/>
            <a:ext cx="89154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We have a class named SomeApp that depends on the interface Shape. </a:t>
            </a:r>
          </a:p>
          <a:p>
            <a:pPr eaLnBrk="1" hangingPunct="1">
              <a:spcBef>
                <a:spcPct val="20000"/>
              </a:spcBef>
              <a:buFont typeface="Wingdings" charset="2"/>
              <a:buChar char="q"/>
            </a:pPr>
            <a:r>
              <a:rPr lang="en-US" altLang="zh-CN">
                <a:solidFill>
                  <a:srgbClr val="000000"/>
                </a:solidFill>
              </a:rPr>
              <a:t>Shape uses instances of Shape solely through the Shape interface.</a:t>
            </a:r>
          </a:p>
          <a:p>
            <a:pPr eaLnBrk="1" hangingPunct="1">
              <a:spcBef>
                <a:spcPct val="20000"/>
              </a:spcBef>
              <a:buFont typeface="Wingdings" charset="2"/>
              <a:buChar char="q"/>
            </a:pPr>
            <a:r>
              <a:rPr lang="en-US" altLang="zh-CN">
                <a:solidFill>
                  <a:srgbClr val="000000"/>
                </a:solidFill>
              </a:rPr>
              <a:t>Problem: SomeApp also creates instances of Square and Circle and thus has to depend on the concrete classes.</a:t>
            </a:r>
          </a:p>
        </p:txBody>
      </p:sp>
    </p:spTree>
    <p:extLst>
      <p:ext uri="{BB962C8B-B14F-4D97-AF65-F5344CB8AC3E}">
        <p14:creationId xmlns:p14="http://schemas.microsoft.com/office/powerpoint/2010/main" val="415177358"/>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a:xfrm>
            <a:off x="0" y="0"/>
            <a:ext cx="9144000" cy="714375"/>
          </a:xfrm>
        </p:spPr>
        <p:txBody>
          <a:bodyPr/>
          <a:lstStyle/>
          <a:p>
            <a:r>
              <a:rPr lang="en-US" altLang="zh-CN">
                <a:solidFill>
                  <a:srgbClr val="000000"/>
                </a:solidFill>
              </a:rPr>
              <a:t>Iterator Pattern – Example</a:t>
            </a:r>
          </a:p>
        </p:txBody>
      </p:sp>
      <p:sp>
        <p:nvSpPr>
          <p:cNvPr id="289794" name="Rectangle 3"/>
          <p:cNvSpPr>
            <a:spLocks noGrp="1" noChangeArrowheads="1"/>
          </p:cNvSpPr>
          <p:nvPr>
            <p:ph type="body" sz="half" idx="1"/>
          </p:nvPr>
        </p:nvSpPr>
        <p:spPr bwMode="auto">
          <a:xfrm>
            <a:off x="0" y="714375"/>
            <a:ext cx="9144000" cy="504825"/>
          </a:xfrm>
        </p:spPr>
        <p:txBody>
          <a:bodyPr wrap="square" numCol="1" anchor="t" anchorCtr="0" compatLnSpc="1">
            <a:prstTxWarp prst="textNoShape">
              <a:avLst/>
            </a:prstTxWarp>
          </a:bodyPr>
          <a:lstStyle/>
          <a:p>
            <a:pPr marL="463550" indent="-463550"/>
            <a:r>
              <a:rPr lang="en-US" altLang="zh-CN" sz="2800" b="1">
                <a:solidFill>
                  <a:srgbClr val="000000"/>
                </a:solidFill>
              </a:rPr>
              <a:t>Consider a type-safe container</a:t>
            </a:r>
            <a:r>
              <a:rPr lang="en-US" altLang="zh-CN" sz="2800">
                <a:solidFill>
                  <a:srgbClr val="000000"/>
                </a:solidFill>
              </a:rPr>
              <a:t> </a:t>
            </a:r>
          </a:p>
        </p:txBody>
      </p:sp>
      <p:sp>
        <p:nvSpPr>
          <p:cNvPr id="289795" name="Text Box 7"/>
          <p:cNvSpPr txBox="1">
            <a:spLocks noChangeArrowheads="1"/>
          </p:cNvSpPr>
          <p:nvPr/>
        </p:nvSpPr>
        <p:spPr bwMode="auto">
          <a:xfrm>
            <a:off x="179388" y="1268413"/>
            <a:ext cx="2808287" cy="1812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package java.util;</a:t>
            </a:r>
          </a:p>
          <a:p>
            <a:pPr eaLnBrk="1" hangingPunct="1"/>
            <a:r>
              <a:rPr lang="en-US" altLang="zh-CN" sz="1600">
                <a:solidFill>
                  <a:srgbClr val="000000"/>
                </a:solidFill>
              </a:rPr>
              <a:t>public interface Iterator {</a:t>
            </a:r>
          </a:p>
          <a:p>
            <a:pPr eaLnBrk="1" hangingPunct="1"/>
            <a:r>
              <a:rPr lang="en-US" altLang="zh-CN" sz="1600">
                <a:solidFill>
                  <a:srgbClr val="000000"/>
                </a:solidFill>
              </a:rPr>
              <a:t>   boolean hasNext();</a:t>
            </a:r>
          </a:p>
          <a:p>
            <a:pPr eaLnBrk="1" hangingPunct="1"/>
            <a:r>
              <a:rPr lang="en-US" altLang="zh-CN" sz="1600">
                <a:solidFill>
                  <a:srgbClr val="000000"/>
                </a:solidFill>
              </a:rPr>
              <a:t>   Object next();</a:t>
            </a:r>
          </a:p>
          <a:p>
            <a:pPr eaLnBrk="1" hangingPunct="1"/>
            <a:r>
              <a:rPr lang="en-US" altLang="zh-CN" sz="1600">
                <a:solidFill>
                  <a:srgbClr val="000000"/>
                </a:solidFill>
              </a:rPr>
              <a:t>   void remove();</a:t>
            </a:r>
          </a:p>
          <a:p>
            <a:pPr eaLnBrk="1" hangingPunct="1"/>
            <a:r>
              <a:rPr lang="en-US" altLang="zh-CN" sz="1600">
                <a:solidFill>
                  <a:srgbClr val="000000"/>
                </a:solidFill>
              </a:rPr>
              <a:t>}</a:t>
            </a:r>
          </a:p>
          <a:p>
            <a:pPr eaLnBrk="1" hangingPunct="1"/>
            <a:endParaRPr lang="en-US" altLang="zh-CN" sz="1600">
              <a:solidFill>
                <a:srgbClr val="000000"/>
              </a:solidFill>
            </a:endParaRPr>
          </a:p>
        </p:txBody>
      </p:sp>
      <p:sp>
        <p:nvSpPr>
          <p:cNvPr id="289796" name="Text Box 8"/>
          <p:cNvSpPr txBox="1">
            <a:spLocks noChangeArrowheads="1"/>
          </p:cNvSpPr>
          <p:nvPr/>
        </p:nvSpPr>
        <p:spPr bwMode="auto">
          <a:xfrm>
            <a:off x="3132138" y="1196975"/>
            <a:ext cx="5616575" cy="4770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import java.util.*;</a:t>
            </a:r>
          </a:p>
          <a:p>
            <a:pPr eaLnBrk="1" hangingPunct="1"/>
            <a:r>
              <a:rPr lang="en-US" altLang="zh-CN" sz="1800">
                <a:solidFill>
                  <a:srgbClr val="000000"/>
                </a:solidFill>
              </a:rPr>
              <a:t>public class TypedIterator implements Iterator {</a:t>
            </a:r>
          </a:p>
          <a:p>
            <a:pPr eaLnBrk="1" hangingPunct="1"/>
            <a:r>
              <a:rPr lang="en-US" altLang="zh-CN" sz="1800">
                <a:solidFill>
                  <a:srgbClr val="000000"/>
                </a:solidFill>
              </a:rPr>
              <a:t>  private Iterator imp;</a:t>
            </a:r>
          </a:p>
          <a:p>
            <a:pPr eaLnBrk="1" hangingPunct="1"/>
            <a:r>
              <a:rPr lang="en-US" altLang="zh-CN" sz="1800">
                <a:solidFill>
                  <a:srgbClr val="000000"/>
                </a:solidFill>
              </a:rPr>
              <a:t>  private Class type;</a:t>
            </a:r>
          </a:p>
          <a:p>
            <a:pPr eaLnBrk="1" hangingPunct="1"/>
            <a:r>
              <a:rPr lang="en-US" altLang="zh-CN" sz="1800">
                <a:solidFill>
                  <a:srgbClr val="000000"/>
                </a:solidFill>
              </a:rPr>
              <a:t>  public TypedIterator(Iterator it, Class type) {</a:t>
            </a:r>
          </a:p>
          <a:p>
            <a:pPr eaLnBrk="1" hangingPunct="1"/>
            <a:r>
              <a:rPr lang="en-US" altLang="zh-CN" sz="1800">
                <a:solidFill>
                  <a:srgbClr val="000000"/>
                </a:solidFill>
              </a:rPr>
              <a:t>    imp = it; this.type = type;}</a:t>
            </a:r>
          </a:p>
          <a:p>
            <a:pPr eaLnBrk="1" hangingPunct="1"/>
            <a:r>
              <a:rPr lang="en-US" altLang="zh-CN" sz="1800">
                <a:solidFill>
                  <a:srgbClr val="000000"/>
                </a:solidFill>
              </a:rPr>
              <a:t>  public boolean hasNext(){return imp.hasNext();}</a:t>
            </a:r>
          </a:p>
          <a:p>
            <a:pPr eaLnBrk="1" hangingPunct="1"/>
            <a:r>
              <a:rPr lang="en-US" altLang="zh-CN" sz="1800">
                <a:solidFill>
                  <a:srgbClr val="000000"/>
                </a:solidFill>
              </a:rPr>
              <a:t>  public void remove() { imp.remove(); }</a:t>
            </a:r>
          </a:p>
          <a:p>
            <a:pPr eaLnBrk="1" hangingPunct="1"/>
            <a:r>
              <a:rPr lang="en-US" altLang="zh-CN" sz="1800">
                <a:solidFill>
                  <a:srgbClr val="000000"/>
                </a:solidFill>
              </a:rPr>
              <a:t>  public Object next() {</a:t>
            </a:r>
          </a:p>
          <a:p>
            <a:pPr eaLnBrk="1" hangingPunct="1"/>
            <a:r>
              <a:rPr lang="en-US" altLang="zh-CN" sz="1800">
                <a:solidFill>
                  <a:srgbClr val="000000"/>
                </a:solidFill>
              </a:rPr>
              <a:t>    Object obj = imp.next();</a:t>
            </a:r>
          </a:p>
          <a:p>
            <a:pPr eaLnBrk="1" hangingPunct="1"/>
            <a:r>
              <a:rPr lang="en-US" altLang="zh-CN" sz="1800">
                <a:solidFill>
                  <a:srgbClr val="000000"/>
                </a:solidFill>
              </a:rPr>
              <a:t>    if(!type.isInstance(obj))</a:t>
            </a:r>
          </a:p>
          <a:p>
            <a:pPr eaLnBrk="1" hangingPunct="1"/>
            <a:r>
              <a:rPr lang="en-US" altLang="zh-CN" sz="1800">
                <a:solidFill>
                  <a:srgbClr val="000000"/>
                </a:solidFill>
              </a:rPr>
              <a:t>      throw new ClassCastException(</a:t>
            </a:r>
          </a:p>
          <a:p>
            <a:pPr eaLnBrk="1" hangingPunct="1"/>
            <a:r>
              <a:rPr lang="en-US" altLang="zh-CN" sz="1800">
                <a:solidFill>
                  <a:srgbClr val="000000"/>
                </a:solidFill>
              </a:rPr>
              <a:t>        "TypedIterator for type " + type +</a:t>
            </a:r>
          </a:p>
          <a:p>
            <a:pPr eaLnBrk="1" hangingPunct="1"/>
            <a:r>
              <a:rPr lang="en-US" altLang="zh-CN" sz="1800">
                <a:solidFill>
                  <a:srgbClr val="000000"/>
                </a:solidFill>
              </a:rPr>
              <a:t>        " encountered type: " + obj.getClass());</a:t>
            </a:r>
          </a:p>
          <a:p>
            <a:pPr eaLnBrk="1" hangingPunct="1"/>
            <a:r>
              <a:rPr lang="en-US" altLang="zh-CN" sz="1800">
                <a:solidFill>
                  <a:srgbClr val="000000"/>
                </a:solidFill>
              </a:rPr>
              <a:t>    return obj;</a:t>
            </a:r>
          </a:p>
          <a:p>
            <a:pPr eaLnBrk="1" hangingPunct="1"/>
            <a:r>
              <a:rPr lang="en-US" altLang="zh-CN" sz="1800">
                <a:solidFill>
                  <a:srgbClr val="000000"/>
                </a:solidFill>
              </a:rPr>
              <a:t>  }</a:t>
            </a:r>
          </a:p>
          <a:p>
            <a:pPr eaLnBrk="1" hangingPunct="1"/>
            <a:r>
              <a:rPr lang="en-US" altLang="zh-CN" sz="1800">
                <a:solidFill>
                  <a:srgbClr val="000000"/>
                </a:solidFill>
              </a:rPr>
              <a:t>} </a:t>
            </a:r>
          </a:p>
        </p:txBody>
      </p:sp>
    </p:spTree>
    <p:extLst>
      <p:ext uri="{BB962C8B-B14F-4D97-AF65-F5344CB8AC3E}">
        <p14:creationId xmlns:p14="http://schemas.microsoft.com/office/powerpoint/2010/main" val="79383048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Grp="1" noChangeArrowheads="1"/>
          </p:cNvSpPr>
          <p:nvPr>
            <p:ph type="title"/>
          </p:nvPr>
        </p:nvSpPr>
        <p:spPr>
          <a:xfrm>
            <a:off x="0" y="0"/>
            <a:ext cx="9075738" cy="714375"/>
          </a:xfrm>
        </p:spPr>
        <p:txBody>
          <a:bodyPr/>
          <a:lstStyle/>
          <a:p>
            <a:r>
              <a:rPr lang="en-US" altLang="zh-CN">
                <a:solidFill>
                  <a:srgbClr val="000000"/>
                </a:solidFill>
              </a:rPr>
              <a:t>Iterator Pattern - Structure</a:t>
            </a:r>
          </a:p>
        </p:txBody>
      </p:sp>
      <p:pic>
        <p:nvPicPr>
          <p:cNvPr id="291842" name="Picture 7" descr="iterato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0825" y="2420938"/>
            <a:ext cx="8096250" cy="3455987"/>
          </a:xfrm>
          <a:noFill/>
          <a:extLst>
            <a:ext uri="{909E8E84-426E-40DD-AFC4-6F175D3DCCD1}">
              <a14:hiddenFill xmlns:a14="http://schemas.microsoft.com/office/drawing/2010/main">
                <a:solidFill>
                  <a:srgbClr val="FFFFFF"/>
                </a:solidFill>
              </a14:hiddenFill>
            </a:ext>
          </a:extLst>
        </p:spPr>
      </p:pic>
      <p:sp>
        <p:nvSpPr>
          <p:cNvPr id="291843" name="Rectangle 3"/>
          <p:cNvSpPr>
            <a:spLocks noChangeArrowheads="1"/>
          </p:cNvSpPr>
          <p:nvPr/>
        </p:nvSpPr>
        <p:spPr bwMode="auto">
          <a:xfrm>
            <a:off x="0" y="714375"/>
            <a:ext cx="914400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7663" indent="-347663">
              <a:defRPr sz="2400" b="1">
                <a:solidFill>
                  <a:schemeClr val="bg1"/>
                </a:solidFill>
                <a:latin typeface="Arial Narrow" charset="0"/>
                <a:ea typeface="宋体" charset="-122"/>
              </a:defRPr>
            </a:lvl1pPr>
            <a:lvl2pPr marL="682625" indent="-217488">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Intent</a:t>
            </a:r>
          </a:p>
          <a:p>
            <a:pPr lvl="1" eaLnBrk="1" hangingPunct="1">
              <a:spcBef>
                <a:spcPct val="20000"/>
              </a:spcBef>
              <a:buFont typeface="Wingdings" charset="2"/>
              <a:buChar char="v"/>
            </a:pPr>
            <a:r>
              <a:rPr lang="en-US" altLang="zh-CN" sz="2000">
                <a:solidFill>
                  <a:srgbClr val="000000"/>
                </a:solidFill>
              </a:rPr>
              <a:t>Provide a way to access the elements of an aggregate object sequentially without exposing its underlying representation. </a:t>
            </a:r>
          </a:p>
          <a:p>
            <a:pPr eaLnBrk="1" hangingPunct="1">
              <a:spcBef>
                <a:spcPct val="20000"/>
              </a:spcBef>
              <a:buFont typeface="Wingdings" charset="2"/>
              <a:buChar char="q"/>
            </a:pPr>
            <a:r>
              <a:rPr lang="en-US" altLang="zh-CN">
                <a:solidFill>
                  <a:srgbClr val="000000"/>
                </a:solidFill>
              </a:rPr>
              <a:t>Structure</a:t>
            </a:r>
          </a:p>
        </p:txBody>
      </p:sp>
    </p:spTree>
    <p:extLst>
      <p:ext uri="{BB962C8B-B14F-4D97-AF65-F5344CB8AC3E}">
        <p14:creationId xmlns:p14="http://schemas.microsoft.com/office/powerpoint/2010/main" val="1185690730"/>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2"/>
          <p:cNvSpPr>
            <a:spLocks noGrp="1" noChangeArrowheads="1"/>
          </p:cNvSpPr>
          <p:nvPr>
            <p:ph type="title"/>
          </p:nvPr>
        </p:nvSpPr>
        <p:spPr>
          <a:xfrm>
            <a:off x="0" y="0"/>
            <a:ext cx="9144000" cy="714375"/>
          </a:xfrm>
        </p:spPr>
        <p:txBody>
          <a:bodyPr/>
          <a:lstStyle/>
          <a:p>
            <a:r>
              <a:rPr lang="en-US" altLang="zh-CN">
                <a:solidFill>
                  <a:srgbClr val="000000"/>
                </a:solidFill>
              </a:rPr>
              <a:t>Memento Pattern – Motivation</a:t>
            </a:r>
          </a:p>
        </p:txBody>
      </p:sp>
      <p:sp>
        <p:nvSpPr>
          <p:cNvPr id="158725" name="Rectangle 3">
            <a:extLst>
              <a:ext uri="{FF2B5EF4-FFF2-40B4-BE49-F238E27FC236}">
                <a16:creationId xmlns:a16="http://schemas.microsoft.com/office/drawing/2014/main" id="{B139E9A6-8CA7-D349-97D7-B33512509B84}"/>
              </a:ext>
            </a:extLst>
          </p:cNvPr>
          <p:cNvSpPr>
            <a:spLocks noGrp="1" noChangeArrowheads="1"/>
          </p:cNvSpPr>
          <p:nvPr>
            <p:ph type="body" sz="half" idx="1"/>
          </p:nvPr>
        </p:nvSpPr>
        <p:spPr>
          <a:xfrm>
            <a:off x="0" y="714375"/>
            <a:ext cx="9144000" cy="1223963"/>
          </a:xfrm>
        </p:spPr>
        <p:txBody>
          <a:bodyPr>
            <a:normAutofit fontScale="85000" lnSpcReduction="10000"/>
          </a:bodyPr>
          <a:lstStyle/>
          <a:p>
            <a:pPr marL="463550" indent="-463550" fontAlgn="auto">
              <a:spcAft>
                <a:spcPts val="0"/>
              </a:spcAft>
              <a:buFont typeface="Arial" panose="020B0604020202020204" pitchFamily="34" charset="0"/>
              <a:buChar char="•"/>
              <a:defRPr/>
            </a:pPr>
            <a:r>
              <a:rPr lang="en-US" altLang="zh-CN" sz="2000" b="1" dirty="0">
                <a:solidFill>
                  <a:srgbClr val="000000"/>
                </a:solidFill>
              </a:rPr>
              <a:t>Sometimes it's necessary to record the internal state of an object.</a:t>
            </a:r>
            <a:r>
              <a:rPr lang="en-US" altLang="zh-CN" sz="2800" dirty="0">
                <a:solidFill>
                  <a:srgbClr val="000000"/>
                </a:solidFill>
              </a:rPr>
              <a:t> </a:t>
            </a:r>
          </a:p>
          <a:p>
            <a:pPr marL="863600" lvl="1" fontAlgn="auto">
              <a:spcAft>
                <a:spcPts val="0"/>
              </a:spcAft>
              <a:buFont typeface="Arial" panose="020B0604020202020204" pitchFamily="34" charset="0"/>
              <a:buChar char="•"/>
              <a:defRPr/>
            </a:pPr>
            <a:r>
              <a:rPr lang="en-US" altLang="zh-CN" sz="2000" dirty="0">
                <a:solidFill>
                  <a:srgbClr val="000000"/>
                </a:solidFill>
              </a:rPr>
              <a:t>This is required when implementing checkpoints and undo mechanisms</a:t>
            </a:r>
            <a:r>
              <a:rPr lang="en-US" altLang="zh-CN" sz="2400" dirty="0">
                <a:solidFill>
                  <a:srgbClr val="000000"/>
                </a:solidFill>
              </a:rPr>
              <a:t> </a:t>
            </a:r>
          </a:p>
          <a:p>
            <a:pPr marL="863600" lvl="1" fontAlgn="auto">
              <a:spcAft>
                <a:spcPts val="0"/>
              </a:spcAft>
              <a:buFont typeface="Arial" panose="020B0604020202020204" pitchFamily="34" charset="0"/>
              <a:buChar char="•"/>
              <a:defRPr/>
            </a:pPr>
            <a:r>
              <a:rPr lang="en-US" altLang="zh-CN" sz="2400" dirty="0">
                <a:solidFill>
                  <a:srgbClr val="000000"/>
                </a:solidFill>
              </a:rPr>
              <a:t>Exposing this state would violate encapsulation </a:t>
            </a:r>
          </a:p>
        </p:txBody>
      </p:sp>
      <p:sp>
        <p:nvSpPr>
          <p:cNvPr id="293891" name="Rectangle 4"/>
          <p:cNvSpPr>
            <a:spLocks noChangeArrowheads="1"/>
          </p:cNvSpPr>
          <p:nvPr/>
        </p:nvSpPr>
        <p:spPr bwMode="auto">
          <a:xfrm>
            <a:off x="0" y="2276475"/>
            <a:ext cx="91440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86360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lnSpc>
                <a:spcPct val="90000"/>
              </a:lnSpc>
              <a:spcBef>
                <a:spcPct val="20000"/>
              </a:spcBef>
              <a:buFont typeface="Wingdings" charset="2"/>
              <a:buChar char="q"/>
            </a:pPr>
            <a:r>
              <a:rPr lang="en-US" altLang="zh-CN">
                <a:solidFill>
                  <a:srgbClr val="000000"/>
                </a:solidFill>
              </a:rPr>
              <a:t>A memento is an object that stores a snapshot of the internal state of another object—the memento's originator.</a:t>
            </a:r>
            <a:r>
              <a:rPr lang="en-US" altLang="zh-CN" sz="2800">
                <a:solidFill>
                  <a:srgbClr val="000000"/>
                </a:solidFill>
              </a:rPr>
              <a:t> </a:t>
            </a:r>
          </a:p>
          <a:p>
            <a:pPr lvl="1" eaLnBrk="1" hangingPunct="1">
              <a:lnSpc>
                <a:spcPct val="90000"/>
              </a:lnSpc>
              <a:spcBef>
                <a:spcPct val="20000"/>
              </a:spcBef>
              <a:buFont typeface="Wingdings" charset="2"/>
              <a:buChar char="v"/>
            </a:pPr>
            <a:r>
              <a:rPr lang="en-US" altLang="zh-CN" sz="2000">
                <a:solidFill>
                  <a:srgbClr val="000000"/>
                </a:solidFill>
              </a:rPr>
              <a:t>The undo mechanism will request a memento from the originator when it needs to checkpoint the originator's state. </a:t>
            </a:r>
          </a:p>
          <a:p>
            <a:pPr lvl="1" eaLnBrk="1" hangingPunct="1">
              <a:lnSpc>
                <a:spcPct val="90000"/>
              </a:lnSpc>
              <a:spcBef>
                <a:spcPct val="20000"/>
              </a:spcBef>
              <a:buFont typeface="Wingdings" charset="2"/>
              <a:buChar char="v"/>
            </a:pPr>
            <a:r>
              <a:rPr lang="en-US" altLang="zh-CN" sz="2000">
                <a:solidFill>
                  <a:srgbClr val="000000"/>
                </a:solidFill>
              </a:rPr>
              <a:t>The originator initializes the memento with information that characterizes its current state. </a:t>
            </a:r>
          </a:p>
          <a:p>
            <a:pPr lvl="1" eaLnBrk="1" hangingPunct="1">
              <a:lnSpc>
                <a:spcPct val="90000"/>
              </a:lnSpc>
              <a:spcBef>
                <a:spcPct val="20000"/>
              </a:spcBef>
              <a:buFont typeface="Wingdings" charset="2"/>
              <a:buChar char="v"/>
            </a:pPr>
            <a:r>
              <a:rPr lang="en-US" altLang="zh-CN" sz="2000">
                <a:solidFill>
                  <a:srgbClr val="000000"/>
                </a:solidFill>
              </a:rPr>
              <a:t>Only the originator can store and retrieve information from the memento—the memento is "opaque" to other objects. </a:t>
            </a:r>
          </a:p>
        </p:txBody>
      </p:sp>
    </p:spTree>
    <p:extLst>
      <p:ext uri="{BB962C8B-B14F-4D97-AF65-F5344CB8AC3E}">
        <p14:creationId xmlns:p14="http://schemas.microsoft.com/office/powerpoint/2010/main" val="98904778"/>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2"/>
          <p:cNvSpPr>
            <a:spLocks noGrp="1" noChangeArrowheads="1"/>
          </p:cNvSpPr>
          <p:nvPr>
            <p:ph type="title"/>
          </p:nvPr>
        </p:nvSpPr>
        <p:spPr>
          <a:xfrm>
            <a:off x="0" y="0"/>
            <a:ext cx="9075738" cy="714375"/>
          </a:xfrm>
        </p:spPr>
        <p:txBody>
          <a:bodyPr/>
          <a:lstStyle/>
          <a:p>
            <a:r>
              <a:rPr lang="en-US" altLang="zh-CN">
                <a:solidFill>
                  <a:srgbClr val="000000"/>
                </a:solidFill>
              </a:rPr>
              <a:t>Memento Pattern - Structure</a:t>
            </a:r>
          </a:p>
        </p:txBody>
      </p:sp>
      <p:pic>
        <p:nvPicPr>
          <p:cNvPr id="295938" name="Picture 7" descr="Memento_753-26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84400" y="3176588"/>
            <a:ext cx="4775200" cy="1651000"/>
          </a:xfrm>
          <a:noFill/>
          <a:extLst>
            <a:ext uri="{909E8E84-426E-40DD-AFC4-6F175D3DCCD1}">
              <a14:hiddenFill xmlns:a14="http://schemas.microsoft.com/office/drawing/2010/main">
                <a:solidFill>
                  <a:srgbClr val="FFFFFF"/>
                </a:solidFill>
              </a14:hiddenFill>
            </a:ext>
          </a:extLst>
        </p:spPr>
      </p:pic>
      <p:sp>
        <p:nvSpPr>
          <p:cNvPr id="295939" name="Rectangle 3"/>
          <p:cNvSpPr>
            <a:spLocks noChangeArrowheads="1"/>
          </p:cNvSpPr>
          <p:nvPr/>
        </p:nvSpPr>
        <p:spPr bwMode="auto">
          <a:xfrm>
            <a:off x="0" y="714375"/>
            <a:ext cx="914400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7663" indent="-347663">
              <a:defRPr sz="2400" b="1">
                <a:solidFill>
                  <a:schemeClr val="bg1"/>
                </a:solidFill>
                <a:latin typeface="Arial Narrow" charset="0"/>
                <a:ea typeface="宋体" charset="-122"/>
              </a:defRPr>
            </a:lvl1pPr>
            <a:lvl2pPr marL="682625" indent="-217488">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Intent</a:t>
            </a:r>
          </a:p>
          <a:p>
            <a:pPr lvl="1" eaLnBrk="1" hangingPunct="1">
              <a:spcBef>
                <a:spcPct val="20000"/>
              </a:spcBef>
              <a:buFont typeface="Wingdings" charset="2"/>
              <a:buChar char="v"/>
            </a:pPr>
            <a:r>
              <a:rPr lang="en-US" altLang="zh-CN">
                <a:solidFill>
                  <a:srgbClr val="000000"/>
                </a:solidFill>
              </a:rPr>
              <a:t>Without violating encapsulation, capture and externalize an object's internal state so that the object can be returned to this state later.</a:t>
            </a:r>
            <a:r>
              <a:rPr lang="en-US" altLang="zh-CN" sz="2000">
                <a:solidFill>
                  <a:srgbClr val="000000"/>
                </a:solidFill>
              </a:rPr>
              <a:t> </a:t>
            </a:r>
          </a:p>
          <a:p>
            <a:pPr eaLnBrk="1" hangingPunct="1">
              <a:spcBef>
                <a:spcPct val="20000"/>
              </a:spcBef>
              <a:buFont typeface="Wingdings" charset="2"/>
              <a:buChar char="q"/>
            </a:pPr>
            <a:r>
              <a:rPr lang="en-US" altLang="zh-CN">
                <a:solidFill>
                  <a:srgbClr val="000000"/>
                </a:solidFill>
              </a:rPr>
              <a:t>Structure</a:t>
            </a:r>
          </a:p>
        </p:txBody>
      </p:sp>
    </p:spTree>
    <p:extLst>
      <p:ext uri="{BB962C8B-B14F-4D97-AF65-F5344CB8AC3E}">
        <p14:creationId xmlns:p14="http://schemas.microsoft.com/office/powerpoint/2010/main" val="1578209117"/>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2"/>
          <p:cNvSpPr>
            <a:spLocks noGrp="1" noChangeArrowheads="1"/>
          </p:cNvSpPr>
          <p:nvPr>
            <p:ph type="title"/>
          </p:nvPr>
        </p:nvSpPr>
        <p:spPr>
          <a:xfrm>
            <a:off x="0" y="0"/>
            <a:ext cx="9144000" cy="714375"/>
          </a:xfrm>
        </p:spPr>
        <p:txBody>
          <a:bodyPr/>
          <a:lstStyle/>
          <a:p>
            <a:r>
              <a:rPr lang="en-US" altLang="zh-CN">
                <a:solidFill>
                  <a:srgbClr val="000000"/>
                </a:solidFill>
              </a:rPr>
              <a:t>Memento Pattern – Example</a:t>
            </a:r>
          </a:p>
        </p:txBody>
      </p:sp>
      <p:sp>
        <p:nvSpPr>
          <p:cNvPr id="297986" name="Text Box 4"/>
          <p:cNvSpPr txBox="1">
            <a:spLocks noChangeArrowheads="1"/>
          </p:cNvSpPr>
          <p:nvPr/>
        </p:nvSpPr>
        <p:spPr bwMode="auto">
          <a:xfrm>
            <a:off x="0" y="3429000"/>
            <a:ext cx="9144000" cy="1625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private class Memento implements java.io.Serializable{</a:t>
            </a:r>
          </a:p>
          <a:p>
            <a:pPr eaLnBrk="1" hangingPunct="1"/>
            <a:r>
              <a:rPr lang="en-US" altLang="zh-CN" sz="2000">
                <a:solidFill>
                  <a:srgbClr val="000000"/>
                </a:solidFill>
              </a:rPr>
              <a:t>  private int number;</a:t>
            </a:r>
          </a:p>
          <a:p>
            <a:pPr eaLnBrk="1" hangingPunct="1"/>
            <a:r>
              <a:rPr lang="en-US" altLang="zh-CN" sz="2000">
                <a:solidFill>
                  <a:srgbClr val="000000"/>
                </a:solidFill>
              </a:rPr>
              <a:t>  private File file = null;</a:t>
            </a:r>
          </a:p>
          <a:p>
            <a:pPr eaLnBrk="1" hangingPunct="1"/>
            <a:r>
              <a:rPr lang="en-US" altLang="zh-CN" sz="2000">
                <a:solidFill>
                  <a:srgbClr val="000000"/>
                </a:solidFill>
              </a:rPr>
              <a:t>  public Memento( Originator o){ number = o.number; file = o.file;}</a:t>
            </a:r>
          </a:p>
          <a:p>
            <a:pPr eaLnBrk="1" hangingPunct="1"/>
            <a:r>
              <a:rPr lang="en-US" altLang="zh-CN" sz="2000">
                <a:solidFill>
                  <a:srgbClr val="000000"/>
                </a:solidFill>
              </a:rPr>
              <a:t>}</a:t>
            </a:r>
          </a:p>
        </p:txBody>
      </p:sp>
      <p:sp>
        <p:nvSpPr>
          <p:cNvPr id="297987" name="Text Box 5"/>
          <p:cNvSpPr txBox="1">
            <a:spLocks noChangeArrowheads="1"/>
          </p:cNvSpPr>
          <p:nvPr/>
        </p:nvSpPr>
        <p:spPr bwMode="auto">
          <a:xfrm>
            <a:off x="0" y="836613"/>
            <a:ext cx="9144000" cy="1930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public class Originator {</a:t>
            </a:r>
          </a:p>
          <a:p>
            <a:pPr eaLnBrk="1" hangingPunct="1"/>
            <a:r>
              <a:rPr lang="en-US" altLang="zh-CN" sz="2000">
                <a:solidFill>
                  <a:srgbClr val="000000"/>
                </a:solidFill>
              </a:rPr>
              <a:t>  private int number; private File file = null;</a:t>
            </a:r>
          </a:p>
          <a:p>
            <a:pPr eaLnBrk="1" hangingPunct="1"/>
            <a:r>
              <a:rPr lang="en-US" altLang="zh-CN" sz="2000">
                <a:solidFill>
                  <a:srgbClr val="000000"/>
                </a:solidFill>
              </a:rPr>
              <a:t>  public Originator(){}</a:t>
            </a:r>
          </a:p>
          <a:p>
            <a:pPr eaLnBrk="1" hangingPunct="1"/>
            <a:r>
              <a:rPr lang="en-US" altLang="zh-CN" sz="2000">
                <a:solidFill>
                  <a:srgbClr val="000000"/>
                </a:solidFill>
              </a:rPr>
              <a:t>  public Memento getMemento() { return new Memento(this);}</a:t>
            </a:r>
          </a:p>
          <a:p>
            <a:pPr eaLnBrk="1" hangingPunct="1"/>
            <a:r>
              <a:rPr lang="en-US" altLang="zh-CN" sz="2000">
                <a:solidFill>
                  <a:srgbClr val="000000"/>
                </a:solidFill>
              </a:rPr>
              <a:t>  public void setMemento(Memento m){number = m.number; file = m.file;}</a:t>
            </a:r>
          </a:p>
          <a:p>
            <a:pPr eaLnBrk="1" hangingPunct="1"/>
            <a:r>
              <a:rPr lang="en-US" altLang="zh-CN" sz="2000">
                <a:solidFill>
                  <a:srgbClr val="000000"/>
                </a:solidFill>
              </a:rPr>
              <a:t>}</a:t>
            </a:r>
          </a:p>
        </p:txBody>
      </p:sp>
    </p:spTree>
    <p:extLst>
      <p:ext uri="{BB962C8B-B14F-4D97-AF65-F5344CB8AC3E}">
        <p14:creationId xmlns:p14="http://schemas.microsoft.com/office/powerpoint/2010/main" val="1025551141"/>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2"/>
          <p:cNvSpPr>
            <a:spLocks noGrp="1" noChangeArrowheads="1"/>
          </p:cNvSpPr>
          <p:nvPr>
            <p:ph type="title"/>
          </p:nvPr>
        </p:nvSpPr>
        <p:spPr>
          <a:xfrm>
            <a:off x="76200" y="0"/>
            <a:ext cx="8999538" cy="714375"/>
          </a:xfrm>
        </p:spPr>
        <p:txBody>
          <a:bodyPr/>
          <a:lstStyle/>
          <a:p>
            <a:r>
              <a:rPr lang="en-US" altLang="zh-CN">
                <a:solidFill>
                  <a:srgbClr val="000000"/>
                </a:solidFill>
                <a:latin typeface="Times New Roman" charset="0"/>
              </a:rPr>
              <a:t>Memento</a:t>
            </a:r>
          </a:p>
        </p:txBody>
      </p:sp>
      <p:sp>
        <p:nvSpPr>
          <p:cNvPr id="300034" name="Text Box 3"/>
          <p:cNvSpPr txBox="1">
            <a:spLocks noChangeArrowheads="1"/>
          </p:cNvSpPr>
          <p:nvPr/>
        </p:nvSpPr>
        <p:spPr bwMode="auto">
          <a:xfrm>
            <a:off x="0" y="692150"/>
            <a:ext cx="9144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2000" i="1">
                <a:solidFill>
                  <a:srgbClr val="000000"/>
                </a:solidFill>
                <a:latin typeface="Times New Roman" charset="0"/>
              </a:rPr>
              <a:t>Inten</a:t>
            </a:r>
            <a:r>
              <a:rPr lang="en-US" altLang="zh-CN" sz="2000">
                <a:solidFill>
                  <a:srgbClr val="000000"/>
                </a:solidFill>
                <a:latin typeface="Times New Roman" charset="0"/>
              </a:rPr>
              <a:t>t: Save an object’s state without violating the principle of encapsulation.</a:t>
            </a:r>
          </a:p>
          <a:p>
            <a:r>
              <a:rPr lang="en-US" altLang="zh-CN" sz="2000" i="1">
                <a:solidFill>
                  <a:srgbClr val="000000"/>
                </a:solidFill>
                <a:latin typeface="Times New Roman" charset="0"/>
              </a:rPr>
              <a:t>Applicabilit</a:t>
            </a:r>
            <a:r>
              <a:rPr lang="en-US" altLang="zh-CN" sz="2000">
                <a:solidFill>
                  <a:srgbClr val="000000"/>
                </a:solidFill>
                <a:latin typeface="Times New Roman" charset="0"/>
              </a:rPr>
              <a:t>y: The state of an object must be saved (by a client) so that it can be</a:t>
            </a:r>
          </a:p>
          <a:p>
            <a:r>
              <a:rPr lang="en-US" altLang="zh-CN" sz="2000">
                <a:solidFill>
                  <a:srgbClr val="000000"/>
                </a:solidFill>
                <a:latin typeface="Times New Roman" charset="0"/>
              </a:rPr>
              <a:t>restored later. The </a:t>
            </a:r>
            <a:r>
              <a:rPr lang="en-US" altLang="zh-CN" sz="2000" i="1">
                <a:solidFill>
                  <a:srgbClr val="000000"/>
                </a:solidFill>
                <a:latin typeface="Times New Roman" charset="0"/>
              </a:rPr>
              <a:t>Memento </a:t>
            </a:r>
            <a:r>
              <a:rPr lang="en-US" altLang="zh-CN" sz="2000">
                <a:solidFill>
                  <a:srgbClr val="000000"/>
                </a:solidFill>
                <a:latin typeface="Times New Roman" charset="0"/>
              </a:rPr>
              <a:t>object contains all the necessary state information.</a:t>
            </a:r>
          </a:p>
          <a:p>
            <a:r>
              <a:rPr lang="en-US" altLang="zh-CN" sz="2000">
                <a:solidFill>
                  <a:srgbClr val="000000"/>
                </a:solidFill>
                <a:latin typeface="Wingdings" charset="2"/>
              </a:rPr>
              <a:t>l </a:t>
            </a:r>
            <a:r>
              <a:rPr lang="en-US" altLang="zh-CN" sz="2000">
                <a:solidFill>
                  <a:srgbClr val="000000"/>
                </a:solidFill>
                <a:latin typeface="Times New Roman" charset="0"/>
              </a:rPr>
              <a:t>This is another way to implement “undo.”</a:t>
            </a:r>
          </a:p>
          <a:p>
            <a:r>
              <a:rPr lang="en-US" altLang="zh-CN" sz="2000">
                <a:solidFill>
                  <a:srgbClr val="000000"/>
                </a:solidFill>
                <a:latin typeface="Wingdings" charset="2"/>
              </a:rPr>
              <a:t>l </a:t>
            </a:r>
            <a:r>
              <a:rPr lang="en-US" altLang="zh-CN" sz="2000">
                <a:solidFill>
                  <a:srgbClr val="000000"/>
                </a:solidFill>
                <a:latin typeface="Times New Roman" charset="0"/>
              </a:rPr>
              <a:t>Example: Java Beans save their state to a .ser file after being configured.</a:t>
            </a:r>
          </a:p>
          <a:p>
            <a:r>
              <a:rPr lang="en-US" altLang="zh-CN" sz="2000">
                <a:solidFill>
                  <a:srgbClr val="000000"/>
                </a:solidFill>
                <a:latin typeface="Wingdings" charset="2"/>
              </a:rPr>
              <a:t>l </a:t>
            </a:r>
            <a:r>
              <a:rPr lang="en-US" altLang="zh-CN" sz="2000">
                <a:solidFill>
                  <a:srgbClr val="000000"/>
                </a:solidFill>
                <a:latin typeface="Times New Roman" charset="0"/>
              </a:rPr>
              <a:t>How is it possible, in Java &amp; C++, for methods &amp; data in the class </a:t>
            </a:r>
            <a:r>
              <a:rPr lang="en-US" altLang="zh-CN" sz="2000" i="1">
                <a:solidFill>
                  <a:srgbClr val="000000"/>
                </a:solidFill>
                <a:latin typeface="Times New Roman" charset="0"/>
              </a:rPr>
              <a:t>Memento </a:t>
            </a:r>
            <a:r>
              <a:rPr lang="en-US" altLang="zh-CN" sz="2000">
                <a:solidFill>
                  <a:srgbClr val="000000"/>
                </a:solidFill>
                <a:latin typeface="Times New Roman" charset="0"/>
              </a:rPr>
              <a:t>to be</a:t>
            </a:r>
          </a:p>
          <a:p>
            <a:r>
              <a:rPr lang="en-US" altLang="zh-CN" sz="2000">
                <a:solidFill>
                  <a:srgbClr val="000000"/>
                </a:solidFill>
                <a:latin typeface="Times New Roman" charset="0"/>
              </a:rPr>
              <a:t>available to </a:t>
            </a:r>
            <a:r>
              <a:rPr lang="en-US" altLang="zh-CN" sz="2000" i="1">
                <a:solidFill>
                  <a:srgbClr val="000000"/>
                </a:solidFill>
                <a:latin typeface="Times New Roman" charset="0"/>
              </a:rPr>
              <a:t>SomeClas</a:t>
            </a:r>
            <a:r>
              <a:rPr lang="en-US" altLang="zh-CN" sz="2000">
                <a:solidFill>
                  <a:srgbClr val="000000"/>
                </a:solidFill>
                <a:latin typeface="Times New Roman" charset="0"/>
              </a:rPr>
              <a:t>s, but not to </a:t>
            </a:r>
            <a:r>
              <a:rPr lang="en-US" altLang="zh-CN" sz="2000" i="1">
                <a:solidFill>
                  <a:srgbClr val="000000"/>
                </a:solidFill>
                <a:latin typeface="Times New Roman" charset="0"/>
              </a:rPr>
              <a:t>Client</a:t>
            </a:r>
            <a:r>
              <a:rPr lang="en-US" altLang="zh-CN" sz="2000">
                <a:solidFill>
                  <a:srgbClr val="000000"/>
                </a:solidFill>
                <a:latin typeface="Times New Roman" charset="0"/>
              </a:rPr>
              <a:t>s?</a:t>
            </a:r>
            <a:endParaRPr lang="en-US" altLang="zh-CN">
              <a:solidFill>
                <a:srgbClr val="000000"/>
              </a:solidFill>
              <a:latin typeface="Times New Roman" charset="0"/>
            </a:endParaRPr>
          </a:p>
        </p:txBody>
      </p:sp>
      <p:sp>
        <p:nvSpPr>
          <p:cNvPr id="300035" name="Text Box 4"/>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solidFill>
                <a:srgbClr val="000000"/>
              </a:solidFill>
              <a:latin typeface="Times New Roman" charset="0"/>
            </a:endParaRPr>
          </a:p>
        </p:txBody>
      </p:sp>
      <p:pic>
        <p:nvPicPr>
          <p:cNvPr id="300036" name="Picture 5"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3214688"/>
            <a:ext cx="8153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108093"/>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a:xfrm>
            <a:off x="0" y="0"/>
            <a:ext cx="9075738" cy="714375"/>
          </a:xfrm>
        </p:spPr>
        <p:txBody>
          <a:bodyPr/>
          <a:lstStyle/>
          <a:p>
            <a:r>
              <a:rPr lang="en-US" altLang="zh-CN">
                <a:solidFill>
                  <a:srgbClr val="000000"/>
                </a:solidFill>
              </a:rPr>
              <a:t>Mediator Pattern – Motivation</a:t>
            </a:r>
          </a:p>
        </p:txBody>
      </p:sp>
      <p:pic>
        <p:nvPicPr>
          <p:cNvPr id="302082" name="Picture 9" descr="media031"/>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22350" y="3138488"/>
            <a:ext cx="3098800" cy="1727200"/>
          </a:xfrm>
          <a:noFill/>
          <a:extLst>
            <a:ext uri="{909E8E84-426E-40DD-AFC4-6F175D3DCCD1}">
              <a14:hiddenFill xmlns:a14="http://schemas.microsoft.com/office/drawing/2010/main">
                <a:solidFill>
                  <a:srgbClr val="FFFFFF"/>
                </a:solidFill>
              </a14:hiddenFill>
            </a:ext>
          </a:extLst>
        </p:spPr>
      </p:pic>
      <p:pic>
        <p:nvPicPr>
          <p:cNvPr id="302083" name="Picture 6" descr="media03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0" y="2492375"/>
            <a:ext cx="4140200" cy="3673475"/>
          </a:xfrm>
          <a:noFill/>
          <a:extLst>
            <a:ext uri="{909E8E84-426E-40DD-AFC4-6F175D3DCCD1}">
              <a14:hiddenFill xmlns:a14="http://schemas.microsoft.com/office/drawing/2010/main">
                <a:solidFill>
                  <a:srgbClr val="FFFFFF"/>
                </a:solidFill>
              </a14:hiddenFill>
            </a:ext>
          </a:extLst>
        </p:spPr>
      </p:pic>
      <p:sp>
        <p:nvSpPr>
          <p:cNvPr id="302084" name="Rectangle 4"/>
          <p:cNvSpPr>
            <a:spLocks noChangeArrowheads="1"/>
          </p:cNvSpPr>
          <p:nvPr/>
        </p:nvSpPr>
        <p:spPr bwMode="auto">
          <a:xfrm>
            <a:off x="0" y="765175"/>
            <a:ext cx="91440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lnSpc>
                <a:spcPct val="90000"/>
              </a:lnSpc>
              <a:spcBef>
                <a:spcPct val="20000"/>
              </a:spcBef>
              <a:buFont typeface="Wingdings" charset="2"/>
              <a:buChar char="q"/>
            </a:pPr>
            <a:r>
              <a:rPr lang="en-US" altLang="zh-CN" sz="2800">
                <a:solidFill>
                  <a:srgbClr val="000000"/>
                </a:solidFill>
              </a:rPr>
              <a:t>How the objects cooperate to handle a change in a list box's selection</a:t>
            </a:r>
          </a:p>
          <a:p>
            <a:pPr eaLnBrk="1" hangingPunct="1">
              <a:spcBef>
                <a:spcPct val="20000"/>
              </a:spcBef>
              <a:buFont typeface="Wingdings" charset="2"/>
              <a:buChar char="q"/>
            </a:pPr>
            <a:r>
              <a:rPr lang="en-US" altLang="zh-CN" sz="2800">
                <a:solidFill>
                  <a:srgbClr val="000000"/>
                </a:solidFill>
              </a:rPr>
              <a:t>Encapsulating collective behavior in a separate mediator object</a:t>
            </a:r>
          </a:p>
        </p:txBody>
      </p:sp>
      <p:sp>
        <p:nvSpPr>
          <p:cNvPr id="302085" name="Ink 11"/>
          <p:cNvSpPr>
            <a:spLocks noRot="1" noChangeAspect="1" noEditPoints="1" noChangeArrowheads="1" noChangeShapeType="1" noTextEdit="1"/>
          </p:cNvSpPr>
          <p:nvPr/>
        </p:nvSpPr>
        <p:spPr bwMode="auto">
          <a:xfrm>
            <a:off x="7029450" y="2754313"/>
            <a:ext cx="2057400" cy="1006475"/>
          </a:xfrm>
          <a:custGeom>
            <a:avLst/>
            <a:gdLst>
              <a:gd name="T0" fmla="*/ 251596 w 5716"/>
              <a:gd name="T1" fmla="*/ 2972612 h 2795"/>
              <a:gd name="T2" fmla="*/ 68748 w 5716"/>
              <a:gd name="T3" fmla="*/ 2984135 h 2795"/>
              <a:gd name="T4" fmla="*/ 34554 w 5716"/>
              <a:gd name="T5" fmla="*/ 3018345 h 2795"/>
              <a:gd name="T6" fmla="*/ 11518 w 5716"/>
              <a:gd name="T7" fmla="*/ 3064077 h 2795"/>
              <a:gd name="T8" fmla="*/ 0 w 5716"/>
              <a:gd name="T9" fmla="*/ 3121333 h 2795"/>
              <a:gd name="T10" fmla="*/ 11518 w 5716"/>
              <a:gd name="T11" fmla="*/ 3201275 h 2795"/>
              <a:gd name="T12" fmla="*/ 45712 w 5716"/>
              <a:gd name="T13" fmla="*/ 3235484 h 2795"/>
              <a:gd name="T14" fmla="*/ 137136 w 5716"/>
              <a:gd name="T15" fmla="*/ 3281217 h 2795"/>
              <a:gd name="T16" fmla="*/ 217402 w 5716"/>
              <a:gd name="T17" fmla="*/ 3338472 h 2795"/>
              <a:gd name="T18" fmla="*/ 274272 w 5716"/>
              <a:gd name="T19" fmla="*/ 3372682 h 2795"/>
              <a:gd name="T20" fmla="*/ 319984 w 5716"/>
              <a:gd name="T21" fmla="*/ 3395728 h 2795"/>
              <a:gd name="T22" fmla="*/ 491674 w 5716"/>
              <a:gd name="T23" fmla="*/ 3475670 h 2795"/>
              <a:gd name="T24" fmla="*/ 617292 w 5716"/>
              <a:gd name="T25" fmla="*/ 3487193 h 2795"/>
              <a:gd name="T26" fmla="*/ 731392 w 5716"/>
              <a:gd name="T27" fmla="*/ 3429937 h 2795"/>
              <a:gd name="T28" fmla="*/ 800140 w 5716"/>
              <a:gd name="T29" fmla="*/ 3326949 h 2795"/>
              <a:gd name="T30" fmla="*/ 822816 w 5716"/>
              <a:gd name="T31" fmla="*/ 3178228 h 2795"/>
              <a:gd name="T32" fmla="*/ 765946 w 5716"/>
              <a:gd name="T33" fmla="*/ 2949926 h 2795"/>
              <a:gd name="T34" fmla="*/ 639968 w 5716"/>
              <a:gd name="T35" fmla="*/ 2789682 h 2795"/>
              <a:gd name="T36" fmla="*/ 583098 w 5716"/>
              <a:gd name="T37" fmla="*/ 2755473 h 2795"/>
              <a:gd name="T38" fmla="*/ 982988 w 5716"/>
              <a:gd name="T39" fmla="*/ 3372682 h 2795"/>
              <a:gd name="T40" fmla="*/ 1085570 w 5716"/>
              <a:gd name="T41" fmla="*/ 3395728 h 2795"/>
              <a:gd name="T42" fmla="*/ 1657150 w 5716"/>
              <a:gd name="T43" fmla="*/ 3407251 h 2795"/>
              <a:gd name="T44" fmla="*/ 2057040 w 5716"/>
              <a:gd name="T45" fmla="*/ 3407251 h 2795"/>
              <a:gd name="T46" fmla="*/ 354178 w 5716"/>
              <a:gd name="T47" fmla="*/ 3247007 h 2795"/>
              <a:gd name="T48" fmla="*/ 445602 w 5716"/>
              <a:gd name="T49" fmla="*/ 3269693 h 2795"/>
              <a:gd name="T50" fmla="*/ 560062 w 5716"/>
              <a:gd name="T51" fmla="*/ 3349995 h 2795"/>
              <a:gd name="T52" fmla="*/ 663004 w 5716"/>
              <a:gd name="T53" fmla="*/ 3429937 h 2795"/>
              <a:gd name="T54" fmla="*/ 754428 w 5716"/>
              <a:gd name="T55" fmla="*/ 3487193 h 2795"/>
              <a:gd name="T56" fmla="*/ 822816 w 5716"/>
              <a:gd name="T57" fmla="*/ 3509879 h 2795"/>
              <a:gd name="T58" fmla="*/ 880046 w 5716"/>
              <a:gd name="T59" fmla="*/ 3532925 h 2795"/>
              <a:gd name="T60" fmla="*/ 1040218 w 5716"/>
              <a:gd name="T61" fmla="*/ 3658600 h 2795"/>
              <a:gd name="T62" fmla="*/ 1165836 w 5716"/>
              <a:gd name="T63" fmla="*/ 3727018 h 2795"/>
              <a:gd name="T64" fmla="*/ 1188512 w 5716"/>
              <a:gd name="T65" fmla="*/ 3727018 h 2795"/>
              <a:gd name="T66" fmla="*/ 937276 w 5716"/>
              <a:gd name="T67" fmla="*/ 3395728 h 2795"/>
              <a:gd name="T68" fmla="*/ 925758 w 5716"/>
              <a:gd name="T69" fmla="*/ 3509879 h 2795"/>
              <a:gd name="T70" fmla="*/ 868528 w 5716"/>
              <a:gd name="T71" fmla="*/ 3647076 h 2795"/>
              <a:gd name="T72" fmla="*/ 811298 w 5716"/>
              <a:gd name="T73" fmla="*/ 3738541 h 2795"/>
              <a:gd name="T74" fmla="*/ 800140 w 5716"/>
              <a:gd name="T75" fmla="*/ 3761588 h 279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716" h="2795" extrusionOk="0">
                <a:moveTo>
                  <a:pt x="699" y="603"/>
                </a:moveTo>
                <a:cubicBezTo>
                  <a:pt x="550" y="603"/>
                  <a:pt x="309" y="555"/>
                  <a:pt x="191" y="635"/>
                </a:cubicBezTo>
                <a:cubicBezTo>
                  <a:pt x="162" y="655"/>
                  <a:pt x="131" y="685"/>
                  <a:pt x="96" y="730"/>
                </a:cubicBezTo>
                <a:cubicBezTo>
                  <a:pt x="72" y="760"/>
                  <a:pt x="56" y="807"/>
                  <a:pt x="32" y="857"/>
                </a:cubicBezTo>
                <a:cubicBezTo>
                  <a:pt x="3" y="917"/>
                  <a:pt x="2" y="939"/>
                  <a:pt x="0" y="1016"/>
                </a:cubicBezTo>
                <a:cubicBezTo>
                  <a:pt x="-3" y="1114"/>
                  <a:pt x="11" y="1189"/>
                  <a:pt x="32" y="1238"/>
                </a:cubicBezTo>
                <a:cubicBezTo>
                  <a:pt x="55" y="1292"/>
                  <a:pt x="73" y="1303"/>
                  <a:pt x="127" y="1333"/>
                </a:cubicBezTo>
                <a:cubicBezTo>
                  <a:pt x="200" y="1374"/>
                  <a:pt x="295" y="1417"/>
                  <a:pt x="381" y="1460"/>
                </a:cubicBezTo>
                <a:cubicBezTo>
                  <a:pt x="464" y="1502"/>
                  <a:pt x="526" y="1571"/>
                  <a:pt x="604" y="1619"/>
                </a:cubicBezTo>
                <a:cubicBezTo>
                  <a:pt x="658" y="1653"/>
                  <a:pt x="713" y="1688"/>
                  <a:pt x="762" y="1714"/>
                </a:cubicBezTo>
                <a:cubicBezTo>
                  <a:pt x="802" y="1735"/>
                  <a:pt x="847" y="1757"/>
                  <a:pt x="889" y="1778"/>
                </a:cubicBezTo>
                <a:cubicBezTo>
                  <a:pt x="1049" y="1858"/>
                  <a:pt x="1203" y="1935"/>
                  <a:pt x="1366" y="2000"/>
                </a:cubicBezTo>
                <a:cubicBezTo>
                  <a:pt x="1479" y="2045"/>
                  <a:pt x="1592" y="2032"/>
                  <a:pt x="1715" y="2032"/>
                </a:cubicBezTo>
                <a:cubicBezTo>
                  <a:pt x="1885" y="2032"/>
                  <a:pt x="1909" y="1968"/>
                  <a:pt x="2032" y="1873"/>
                </a:cubicBezTo>
                <a:cubicBezTo>
                  <a:pt x="2125" y="1801"/>
                  <a:pt x="2189" y="1712"/>
                  <a:pt x="2223" y="1587"/>
                </a:cubicBezTo>
                <a:cubicBezTo>
                  <a:pt x="2260" y="1453"/>
                  <a:pt x="2282" y="1315"/>
                  <a:pt x="2286" y="1174"/>
                </a:cubicBezTo>
                <a:cubicBezTo>
                  <a:pt x="2293" y="928"/>
                  <a:pt x="2259" y="756"/>
                  <a:pt x="2128" y="540"/>
                </a:cubicBezTo>
                <a:cubicBezTo>
                  <a:pt x="2041" y="397"/>
                  <a:pt x="1902" y="206"/>
                  <a:pt x="1778" y="95"/>
                </a:cubicBezTo>
                <a:cubicBezTo>
                  <a:pt x="1736" y="57"/>
                  <a:pt x="1663" y="24"/>
                  <a:pt x="1620" y="0"/>
                </a:cubicBezTo>
              </a:path>
              <a:path w="5716" h="2795" extrusionOk="0">
                <a:moveTo>
                  <a:pt x="2731" y="1714"/>
                </a:moveTo>
                <a:cubicBezTo>
                  <a:pt x="2820" y="1736"/>
                  <a:pt x="2923" y="1769"/>
                  <a:pt x="3016" y="1778"/>
                </a:cubicBezTo>
                <a:cubicBezTo>
                  <a:pt x="3543" y="1828"/>
                  <a:pt x="4082" y="1738"/>
                  <a:pt x="4604" y="1810"/>
                </a:cubicBezTo>
                <a:cubicBezTo>
                  <a:pt x="4961" y="1859"/>
                  <a:pt x="5353" y="1810"/>
                  <a:pt x="5715" y="1810"/>
                </a:cubicBezTo>
              </a:path>
              <a:path w="5716" h="2795" extrusionOk="0">
                <a:moveTo>
                  <a:pt x="984" y="1365"/>
                </a:moveTo>
                <a:cubicBezTo>
                  <a:pt x="1112" y="1365"/>
                  <a:pt x="1130" y="1377"/>
                  <a:pt x="1238" y="1428"/>
                </a:cubicBezTo>
                <a:cubicBezTo>
                  <a:pt x="1362" y="1487"/>
                  <a:pt x="1440" y="1571"/>
                  <a:pt x="1556" y="1651"/>
                </a:cubicBezTo>
                <a:cubicBezTo>
                  <a:pt x="1658" y="1721"/>
                  <a:pt x="1740" y="1807"/>
                  <a:pt x="1842" y="1873"/>
                </a:cubicBezTo>
                <a:cubicBezTo>
                  <a:pt x="1916" y="1921"/>
                  <a:pt x="2020" y="2009"/>
                  <a:pt x="2096" y="2032"/>
                </a:cubicBezTo>
                <a:cubicBezTo>
                  <a:pt x="2159" y="2051"/>
                  <a:pt x="2227" y="2082"/>
                  <a:pt x="2286" y="2095"/>
                </a:cubicBezTo>
                <a:cubicBezTo>
                  <a:pt x="2355" y="2110"/>
                  <a:pt x="2386" y="2127"/>
                  <a:pt x="2445" y="2159"/>
                </a:cubicBezTo>
                <a:cubicBezTo>
                  <a:pt x="2609" y="2248"/>
                  <a:pt x="2735" y="2430"/>
                  <a:pt x="2890" y="2508"/>
                </a:cubicBezTo>
                <a:cubicBezTo>
                  <a:pt x="2981" y="2554"/>
                  <a:pt x="3142" y="2660"/>
                  <a:pt x="3239" y="2698"/>
                </a:cubicBezTo>
                <a:cubicBezTo>
                  <a:pt x="3270" y="2698"/>
                  <a:pt x="3281" y="2698"/>
                  <a:pt x="3302" y="2698"/>
                </a:cubicBezTo>
              </a:path>
              <a:path w="5716" h="2795" extrusionOk="0">
                <a:moveTo>
                  <a:pt x="2604" y="1778"/>
                </a:moveTo>
                <a:cubicBezTo>
                  <a:pt x="2604" y="1889"/>
                  <a:pt x="2611" y="1988"/>
                  <a:pt x="2572" y="2095"/>
                </a:cubicBezTo>
                <a:cubicBezTo>
                  <a:pt x="2528" y="2216"/>
                  <a:pt x="2470" y="2361"/>
                  <a:pt x="2413" y="2476"/>
                </a:cubicBezTo>
                <a:cubicBezTo>
                  <a:pt x="2372" y="2558"/>
                  <a:pt x="2287" y="2647"/>
                  <a:pt x="2254" y="2730"/>
                </a:cubicBezTo>
                <a:cubicBezTo>
                  <a:pt x="2254" y="2766"/>
                  <a:pt x="2251" y="2780"/>
                  <a:pt x="2223" y="2794"/>
                </a:cubicBezTo>
              </a:path>
            </a:pathLst>
          </a:custGeom>
          <a:noFill/>
          <a:ln w="3492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244585376"/>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2"/>
          <p:cNvSpPr>
            <a:spLocks noGrp="1" noChangeArrowheads="1"/>
          </p:cNvSpPr>
          <p:nvPr>
            <p:ph type="title"/>
          </p:nvPr>
        </p:nvSpPr>
        <p:spPr>
          <a:xfrm>
            <a:off x="0" y="0"/>
            <a:ext cx="9075738" cy="714375"/>
          </a:xfrm>
        </p:spPr>
        <p:txBody>
          <a:bodyPr/>
          <a:lstStyle/>
          <a:p>
            <a:r>
              <a:rPr lang="en-US" altLang="zh-CN">
                <a:solidFill>
                  <a:srgbClr val="000000"/>
                </a:solidFill>
              </a:rPr>
              <a:t>Mediator Pattern – Motivation</a:t>
            </a:r>
          </a:p>
        </p:txBody>
      </p:sp>
      <p:pic>
        <p:nvPicPr>
          <p:cNvPr id="304130" name="Picture 9" descr="media03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850" y="836613"/>
            <a:ext cx="8496300" cy="4824412"/>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155931"/>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2"/>
          <p:cNvSpPr>
            <a:spLocks noGrp="1" noChangeArrowheads="1"/>
          </p:cNvSpPr>
          <p:nvPr>
            <p:ph type="title"/>
          </p:nvPr>
        </p:nvSpPr>
        <p:spPr>
          <a:xfrm>
            <a:off x="0" y="0"/>
            <a:ext cx="9075738" cy="714375"/>
          </a:xfrm>
        </p:spPr>
        <p:txBody>
          <a:bodyPr/>
          <a:lstStyle/>
          <a:p>
            <a:r>
              <a:rPr lang="en-US" altLang="zh-CN">
                <a:solidFill>
                  <a:srgbClr val="000000"/>
                </a:solidFill>
              </a:rPr>
              <a:t>Mediator Pattern - Structure</a:t>
            </a:r>
          </a:p>
        </p:txBody>
      </p:sp>
      <p:pic>
        <p:nvPicPr>
          <p:cNvPr id="306178" name="Picture 7" descr="mediato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650" y="3500438"/>
            <a:ext cx="7488238" cy="2952750"/>
          </a:xfrm>
          <a:noFill/>
          <a:extLst>
            <a:ext uri="{909E8E84-426E-40DD-AFC4-6F175D3DCCD1}">
              <a14:hiddenFill xmlns:a14="http://schemas.microsoft.com/office/drawing/2010/main">
                <a:solidFill>
                  <a:srgbClr val="FFFFFF"/>
                </a:solidFill>
              </a14:hiddenFill>
            </a:ext>
          </a:extLst>
        </p:spPr>
      </p:pic>
      <p:sp>
        <p:nvSpPr>
          <p:cNvPr id="306179" name="Rectangle 3"/>
          <p:cNvSpPr>
            <a:spLocks noChangeArrowheads="1"/>
          </p:cNvSpPr>
          <p:nvPr/>
        </p:nvSpPr>
        <p:spPr bwMode="auto">
          <a:xfrm>
            <a:off x="0" y="714375"/>
            <a:ext cx="914400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7663" indent="-347663">
              <a:defRPr sz="2400" b="1">
                <a:solidFill>
                  <a:schemeClr val="bg1"/>
                </a:solidFill>
                <a:latin typeface="Arial Narrow" charset="0"/>
                <a:ea typeface="宋体" charset="-122"/>
              </a:defRPr>
            </a:lvl1pPr>
            <a:lvl2pPr marL="682625" indent="-217488">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Intent</a:t>
            </a:r>
          </a:p>
          <a:p>
            <a:pPr lvl="1" eaLnBrk="1" hangingPunct="1">
              <a:spcBef>
                <a:spcPct val="20000"/>
              </a:spcBef>
              <a:buFont typeface="Wingdings" charset="2"/>
              <a:buChar char="v"/>
            </a:pPr>
            <a:r>
              <a:rPr lang="en-US" altLang="zh-CN" sz="2000">
                <a:solidFill>
                  <a:srgbClr val="000000"/>
                </a:solidFill>
              </a:rPr>
              <a:t>Define an object that encapsulates how a set of objects interact. Mediator promotes loose coupling by keeping objects from referring to each other explicitly, and it lets you vary their interaction independently.  </a:t>
            </a:r>
          </a:p>
          <a:p>
            <a:pPr eaLnBrk="1" hangingPunct="1">
              <a:spcBef>
                <a:spcPct val="20000"/>
              </a:spcBef>
              <a:buFont typeface="Wingdings" charset="2"/>
              <a:buChar char="q"/>
            </a:pPr>
            <a:r>
              <a:rPr lang="en-US" altLang="zh-CN">
                <a:solidFill>
                  <a:srgbClr val="000000"/>
                </a:solidFill>
              </a:rPr>
              <a:t>Structure</a:t>
            </a:r>
          </a:p>
          <a:p>
            <a:pPr lvl="1" eaLnBrk="1" hangingPunct="1">
              <a:spcBef>
                <a:spcPct val="20000"/>
              </a:spcBef>
              <a:buFont typeface="Wingdings" charset="2"/>
              <a:buChar char="v"/>
            </a:pPr>
            <a:r>
              <a:rPr lang="en-US" altLang="zh-CN" sz="2000">
                <a:solidFill>
                  <a:srgbClr val="000000"/>
                </a:solidFill>
              </a:rPr>
              <a:t>Colleagues send and receive requests from a Mediator object. The mediator implements the cooperative behavior by routing requests between the appropriate colleague(s). </a:t>
            </a:r>
          </a:p>
        </p:txBody>
      </p:sp>
    </p:spTree>
    <p:extLst>
      <p:ext uri="{BB962C8B-B14F-4D97-AF65-F5344CB8AC3E}">
        <p14:creationId xmlns:p14="http://schemas.microsoft.com/office/powerpoint/2010/main" val="2080796650"/>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Ricardo A. </a:t>
            </a:r>
            <a:r>
              <a:rPr lang="en-US" dirty="0" err="1"/>
              <a:t>Collado</a:t>
            </a:r>
            <a:endParaRPr lang="en-US" dirty="0"/>
          </a:p>
          <a:p>
            <a:r>
              <a:rPr lang="en-US" dirty="0"/>
              <a:t> </a:t>
            </a:r>
            <a:r>
              <a:rPr lang="en-US" dirty="0">
                <a:hlinkClick r:id="rId2"/>
              </a:rPr>
              <a:t>rcollado@stevens.edu</a:t>
            </a:r>
            <a:endParaRPr lang="en-US" dirty="0"/>
          </a:p>
          <a:p>
            <a:r>
              <a:rPr lang="is-IS" dirty="0"/>
              <a:t>(201) 216-8156</a:t>
            </a:r>
            <a:endParaRPr lang="en-US" dirty="0"/>
          </a:p>
        </p:txBody>
      </p:sp>
    </p:spTree>
    <p:extLst>
      <p:ext uri="{BB962C8B-B14F-4D97-AF65-F5344CB8AC3E}">
        <p14:creationId xmlns:p14="http://schemas.microsoft.com/office/powerpoint/2010/main" val="415235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0" y="0"/>
            <a:ext cx="9075738" cy="714375"/>
          </a:xfrm>
        </p:spPr>
        <p:txBody>
          <a:bodyPr/>
          <a:lstStyle/>
          <a:p>
            <a:r>
              <a:rPr lang="en-US" altLang="zh-CN"/>
              <a:t>Abstract Factory  - Example</a:t>
            </a:r>
          </a:p>
        </p:txBody>
      </p:sp>
      <p:pic>
        <p:nvPicPr>
          <p:cNvPr id="24578"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650" y="1844675"/>
            <a:ext cx="7262813" cy="3808413"/>
          </a:xfrm>
          <a:noFill/>
          <a:extLst>
            <a:ext uri="{909E8E84-426E-40DD-AFC4-6F175D3DCCD1}">
              <a14:hiddenFill xmlns:a14="http://schemas.microsoft.com/office/drawing/2010/main">
                <a:solidFill>
                  <a:srgbClr val="FFFFFF"/>
                </a:solidFill>
              </a14:hiddenFill>
            </a:ext>
          </a:extLst>
        </p:spPr>
      </p:pic>
      <p:sp>
        <p:nvSpPr>
          <p:cNvPr id="24579" name="Rectangle 4"/>
          <p:cNvSpPr>
            <a:spLocks noChangeArrowheads="1"/>
          </p:cNvSpPr>
          <p:nvPr/>
        </p:nvSpPr>
        <p:spPr bwMode="auto">
          <a:xfrm>
            <a:off x="0" y="765175"/>
            <a:ext cx="89154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Solution: ShapeFactory interface. </a:t>
            </a:r>
          </a:p>
        </p:txBody>
      </p:sp>
    </p:spTree>
    <p:extLst>
      <p:ext uri="{BB962C8B-B14F-4D97-AF65-F5344CB8AC3E}">
        <p14:creationId xmlns:p14="http://schemas.microsoft.com/office/powerpoint/2010/main" val="76975152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0" y="0"/>
            <a:ext cx="9075738" cy="714375"/>
          </a:xfrm>
        </p:spPr>
        <p:txBody>
          <a:bodyPr/>
          <a:lstStyle/>
          <a:p>
            <a:r>
              <a:rPr lang="en-US" altLang="zh-CN"/>
              <a:t>Abstract Factory  - Example</a:t>
            </a:r>
          </a:p>
        </p:txBody>
      </p:sp>
      <p:sp>
        <p:nvSpPr>
          <p:cNvPr id="45061" name="Rectangle 4">
            <a:extLst>
              <a:ext uri="{FF2B5EF4-FFF2-40B4-BE49-F238E27FC236}">
                <a16:creationId xmlns:a16="http://schemas.microsoft.com/office/drawing/2014/main" id="{DFFD0477-15DE-5A49-9A39-1A06D731C4FC}"/>
              </a:ext>
            </a:extLst>
          </p:cNvPr>
          <p:cNvSpPr>
            <a:spLocks noChangeArrowheads="1"/>
          </p:cNvSpPr>
          <p:nvPr/>
        </p:nvSpPr>
        <p:spPr bwMode="auto">
          <a:xfrm>
            <a:off x="0" y="714375"/>
            <a:ext cx="8915400" cy="5667375"/>
          </a:xfrm>
          <a:prstGeom prst="rect">
            <a:avLst/>
          </a:prstGeom>
          <a:noFill/>
          <a:ln w="9525">
            <a:noFill/>
            <a:miter lim="800000"/>
            <a:headEnd/>
            <a:tailEnd/>
          </a:ln>
        </p:spPr>
        <p:txBody>
          <a:bodyPr/>
          <a:lstStyle/>
          <a:p>
            <a:pPr marL="463550" indent="-463550" eaLnBrk="1" hangingPunct="1">
              <a:spcBef>
                <a:spcPct val="20000"/>
              </a:spcBef>
              <a:buFont typeface="Wingdings" pitchFamily="2" charset="2"/>
              <a:buChar char="q"/>
              <a:defRPr/>
            </a:pPr>
            <a:r>
              <a:rPr lang="en-US" altLang="zh-CN" dirty="0">
                <a:solidFill>
                  <a:srgbClr val="000000"/>
                </a:solidFill>
                <a:latin typeface="Arial Narrow" panose="020B0604020202020204" pitchFamily="34" charset="0"/>
                <a:ea typeface="宋体" panose="02010600030101010101" pitchFamily="2" charset="-122"/>
              </a:rPr>
              <a:t>Problem: Every time we add a new Shape derivative, we have to add a method to the </a:t>
            </a:r>
            <a:r>
              <a:rPr lang="en-US" altLang="zh-CN" dirty="0" err="1">
                <a:solidFill>
                  <a:srgbClr val="000000"/>
                </a:solidFill>
                <a:latin typeface="Arial Narrow" panose="020B0604020202020204" pitchFamily="34" charset="0"/>
                <a:ea typeface="宋体" panose="02010600030101010101" pitchFamily="2" charset="-122"/>
              </a:rPr>
              <a:t>ShapeFactory</a:t>
            </a:r>
            <a:r>
              <a:rPr lang="en-US" altLang="zh-CN" dirty="0">
                <a:solidFill>
                  <a:srgbClr val="000000"/>
                </a:solidFill>
                <a:latin typeface="Arial Narrow" panose="020B0604020202020204" pitchFamily="34" charset="0"/>
                <a:ea typeface="宋体" panose="02010600030101010101" pitchFamily="2" charset="-122"/>
              </a:rPr>
              <a:t>. </a:t>
            </a:r>
          </a:p>
          <a:p>
            <a:pPr marL="463550" indent="-463550" eaLnBrk="1" hangingPunct="1">
              <a:spcBef>
                <a:spcPct val="20000"/>
              </a:spcBef>
              <a:buFont typeface="Wingdings" pitchFamily="2" charset="2"/>
              <a:buChar char="q"/>
              <a:defRPr/>
            </a:pPr>
            <a:r>
              <a:rPr lang="en-US" altLang="zh-CN" dirty="0">
                <a:solidFill>
                  <a:srgbClr val="000000"/>
                </a:solidFill>
                <a:latin typeface="Arial Narrow" panose="020B0604020202020204" pitchFamily="34" charset="0"/>
                <a:ea typeface="宋体" panose="02010600030101010101" pitchFamily="2" charset="-122"/>
              </a:rPr>
              <a:t>Solution:</a:t>
            </a:r>
            <a:br>
              <a:rPr lang="en-US" altLang="zh-CN" dirty="0">
                <a:solidFill>
                  <a:srgbClr val="000000"/>
                </a:solidFill>
                <a:latin typeface="Arial Narrow" panose="020B0604020202020204" pitchFamily="34" charset="0"/>
                <a:ea typeface="宋体" panose="02010600030101010101" pitchFamily="2" charset="-122"/>
              </a:rPr>
            </a:br>
            <a:r>
              <a:rPr lang="en-US" altLang="zh-CN" sz="1600" dirty="0">
                <a:solidFill>
                  <a:schemeClr val="tx1">
                    <a:lumMod val="95000"/>
                  </a:schemeClr>
                </a:solidFill>
                <a:latin typeface="Arial Narrow" panose="020B0604020202020204" pitchFamily="34" charset="0"/>
                <a:ea typeface="宋体" panose="02010600030101010101" pitchFamily="2" charset="-122"/>
              </a:rPr>
              <a:t>public interface </a:t>
            </a:r>
            <a:r>
              <a:rPr lang="en-US" altLang="zh-CN" sz="1600" dirty="0" err="1">
                <a:solidFill>
                  <a:schemeClr val="tx1">
                    <a:lumMod val="95000"/>
                  </a:schemeClr>
                </a:solidFill>
                <a:latin typeface="Arial Narrow" panose="020B0604020202020204" pitchFamily="34" charset="0"/>
                <a:ea typeface="宋体" panose="02010600030101010101" pitchFamily="2" charset="-122"/>
              </a:rPr>
              <a:t>ShapeFactory</a:t>
            </a:r>
            <a:r>
              <a:rPr lang="en-US" altLang="zh-CN" sz="1600" dirty="0">
                <a:solidFill>
                  <a:schemeClr val="tx1">
                    <a:lumMod val="95000"/>
                  </a:schemeClr>
                </a:solidFill>
                <a:latin typeface="Arial Narrow" panose="020B0604020202020204" pitchFamily="34" charset="0"/>
                <a:ea typeface="宋体" panose="02010600030101010101" pitchFamily="2" charset="-122"/>
              </a:rPr>
              <a:t> {</a:t>
            </a:r>
            <a:br>
              <a:rPr lang="en-US" altLang="zh-CN" sz="1600" dirty="0">
                <a:solidFill>
                  <a:schemeClr val="tx1">
                    <a:lumMod val="95000"/>
                  </a:schemeClr>
                </a:solidFill>
                <a:latin typeface="Arial Narrow" panose="020B0604020202020204" pitchFamily="34" charset="0"/>
                <a:ea typeface="宋体" panose="02010600030101010101" pitchFamily="2" charset="-122"/>
              </a:rPr>
            </a:br>
            <a:r>
              <a:rPr lang="en-US" altLang="zh-CN" sz="1600" dirty="0">
                <a:solidFill>
                  <a:schemeClr val="tx1">
                    <a:lumMod val="95000"/>
                  </a:schemeClr>
                </a:solidFill>
                <a:latin typeface="Arial Narrow" panose="020B0604020202020204" pitchFamily="34" charset="0"/>
                <a:ea typeface="宋体" panose="02010600030101010101" pitchFamily="2" charset="-122"/>
              </a:rPr>
              <a:t>       public Shape make (String </a:t>
            </a:r>
            <a:r>
              <a:rPr lang="en-US" altLang="zh-CN" sz="1600" dirty="0" err="1">
                <a:solidFill>
                  <a:schemeClr val="tx1">
                    <a:lumMod val="95000"/>
                  </a:schemeClr>
                </a:solidFill>
                <a:latin typeface="Arial Narrow" panose="020B0604020202020204" pitchFamily="34" charset="0"/>
                <a:ea typeface="宋体" panose="02010600030101010101" pitchFamily="2" charset="-122"/>
              </a:rPr>
              <a:t>shapeName</a:t>
            </a:r>
            <a:r>
              <a:rPr lang="en-US" altLang="zh-CN" sz="1600" dirty="0">
                <a:solidFill>
                  <a:schemeClr val="tx1">
                    <a:lumMod val="95000"/>
                  </a:schemeClr>
                </a:solidFill>
                <a:latin typeface="Arial Narrow" panose="020B0604020202020204" pitchFamily="34" charset="0"/>
                <a:ea typeface="宋体" panose="02010600030101010101" pitchFamily="2" charset="-122"/>
              </a:rPr>
              <a:t>) throws Exception </a:t>
            </a:r>
            <a:br>
              <a:rPr lang="en-US" altLang="zh-CN" sz="1600" dirty="0">
                <a:solidFill>
                  <a:schemeClr val="tx1">
                    <a:lumMod val="95000"/>
                  </a:schemeClr>
                </a:solidFill>
                <a:latin typeface="Arial Narrow" panose="020B0604020202020204" pitchFamily="34" charset="0"/>
                <a:ea typeface="宋体" panose="02010600030101010101" pitchFamily="2" charset="-122"/>
              </a:rPr>
            </a:br>
            <a:r>
              <a:rPr lang="en-US" altLang="zh-CN" sz="1600" dirty="0">
                <a:solidFill>
                  <a:schemeClr val="tx1">
                    <a:lumMod val="95000"/>
                  </a:schemeClr>
                </a:solidFill>
                <a:latin typeface="Arial Narrow" panose="020B0604020202020204" pitchFamily="34" charset="0"/>
                <a:ea typeface="宋体" panose="02010600030101010101" pitchFamily="2" charset="-122"/>
              </a:rPr>
              <a:t>}</a:t>
            </a:r>
            <a:br>
              <a:rPr lang="en-US" altLang="zh-CN" sz="1600" dirty="0">
                <a:solidFill>
                  <a:schemeClr val="tx1">
                    <a:lumMod val="95000"/>
                  </a:schemeClr>
                </a:solidFill>
                <a:latin typeface="Arial Narrow" panose="020B0604020202020204" pitchFamily="34" charset="0"/>
                <a:ea typeface="宋体" panose="02010600030101010101" pitchFamily="2" charset="-122"/>
              </a:rPr>
            </a:br>
            <a:r>
              <a:rPr lang="en-US" altLang="zh-CN" sz="1600" dirty="0">
                <a:solidFill>
                  <a:schemeClr val="tx1">
                    <a:lumMod val="95000"/>
                  </a:schemeClr>
                </a:solidFill>
                <a:latin typeface="Arial Narrow" panose="020B0604020202020204" pitchFamily="34" charset="0"/>
                <a:ea typeface="宋体" panose="02010600030101010101" pitchFamily="2" charset="-122"/>
              </a:rPr>
              <a:t>public class </a:t>
            </a:r>
            <a:r>
              <a:rPr lang="en-US" altLang="zh-CN" sz="1600" dirty="0" err="1">
                <a:solidFill>
                  <a:schemeClr val="tx1">
                    <a:lumMod val="95000"/>
                  </a:schemeClr>
                </a:solidFill>
                <a:latin typeface="Arial Narrow" panose="020B0604020202020204" pitchFamily="34" charset="0"/>
                <a:ea typeface="宋体" panose="02010600030101010101" pitchFamily="2" charset="-122"/>
              </a:rPr>
              <a:t>ShapeFactoryImplementation</a:t>
            </a:r>
            <a:r>
              <a:rPr lang="en-US" altLang="zh-CN" sz="1600" dirty="0">
                <a:solidFill>
                  <a:schemeClr val="tx1">
                    <a:lumMod val="95000"/>
                  </a:schemeClr>
                </a:solidFill>
                <a:latin typeface="Arial Narrow" panose="020B0604020202020204" pitchFamily="34" charset="0"/>
                <a:ea typeface="宋体" panose="02010600030101010101" pitchFamily="2" charset="-122"/>
              </a:rPr>
              <a:t> implements </a:t>
            </a:r>
            <a:r>
              <a:rPr lang="en-US" altLang="zh-CN" sz="1600" dirty="0" err="1">
                <a:solidFill>
                  <a:schemeClr val="tx1">
                    <a:lumMod val="95000"/>
                  </a:schemeClr>
                </a:solidFill>
                <a:latin typeface="Arial Narrow" panose="020B0604020202020204" pitchFamily="34" charset="0"/>
                <a:ea typeface="宋体" panose="02010600030101010101" pitchFamily="2" charset="-122"/>
              </a:rPr>
              <a:t>ShapeFactory</a:t>
            </a:r>
            <a:r>
              <a:rPr lang="en-US" altLang="zh-CN" sz="1600" dirty="0">
                <a:solidFill>
                  <a:schemeClr val="tx1">
                    <a:lumMod val="95000"/>
                  </a:schemeClr>
                </a:solidFill>
                <a:latin typeface="Arial Narrow" panose="020B0604020202020204" pitchFamily="34" charset="0"/>
                <a:ea typeface="宋体" panose="02010600030101010101" pitchFamily="2" charset="-122"/>
              </a:rPr>
              <a:t> {</a:t>
            </a:r>
          </a:p>
          <a:p>
            <a:pPr marL="463550" indent="-463550" eaLnBrk="1" hangingPunct="1">
              <a:spcBef>
                <a:spcPct val="20000"/>
              </a:spcBef>
              <a:buFont typeface="Wingdings" pitchFamily="2" charset="2"/>
              <a:buNone/>
              <a:defRPr/>
            </a:pPr>
            <a:r>
              <a:rPr lang="en-US" altLang="zh-CN" sz="1600" dirty="0">
                <a:solidFill>
                  <a:schemeClr val="tx1">
                    <a:lumMod val="95000"/>
                  </a:schemeClr>
                </a:solidFill>
                <a:latin typeface="Arial Narrow" panose="020B0604020202020204" pitchFamily="34" charset="0"/>
                <a:ea typeface="宋体" panose="02010600030101010101" pitchFamily="2" charset="-122"/>
              </a:rPr>
              <a:t>       public Shape make(String </a:t>
            </a:r>
            <a:r>
              <a:rPr lang="en-US" altLang="zh-CN" sz="1600" dirty="0" err="1">
                <a:solidFill>
                  <a:schemeClr val="tx1">
                    <a:lumMod val="95000"/>
                  </a:schemeClr>
                </a:solidFill>
                <a:latin typeface="Arial Narrow" panose="020B0604020202020204" pitchFamily="34" charset="0"/>
                <a:ea typeface="宋体" panose="02010600030101010101" pitchFamily="2" charset="-122"/>
              </a:rPr>
              <a:t>shapeName</a:t>
            </a:r>
            <a:r>
              <a:rPr lang="en-US" altLang="zh-CN" sz="1600" dirty="0">
                <a:solidFill>
                  <a:schemeClr val="tx1">
                    <a:lumMod val="95000"/>
                  </a:schemeClr>
                </a:solidFill>
                <a:latin typeface="Arial Narrow" panose="020B0604020202020204" pitchFamily="34" charset="0"/>
                <a:ea typeface="宋体" panose="02010600030101010101" pitchFamily="2" charset="-122"/>
              </a:rPr>
              <a:t>) throws Exception {</a:t>
            </a:r>
          </a:p>
          <a:p>
            <a:pPr marL="463550" indent="-463550" eaLnBrk="1" hangingPunct="1">
              <a:spcBef>
                <a:spcPct val="20000"/>
              </a:spcBef>
              <a:buFont typeface="Wingdings" pitchFamily="2" charset="2"/>
              <a:buNone/>
              <a:defRPr/>
            </a:pPr>
            <a:r>
              <a:rPr lang="en-US" altLang="zh-CN" sz="1600" dirty="0">
                <a:solidFill>
                  <a:schemeClr val="tx1">
                    <a:lumMod val="95000"/>
                  </a:schemeClr>
                </a:solidFill>
                <a:latin typeface="Arial Narrow" panose="020B0604020202020204" pitchFamily="34" charset="0"/>
                <a:ea typeface="宋体" panose="02010600030101010101" pitchFamily="2" charset="-122"/>
              </a:rPr>
              <a:t>          if (</a:t>
            </a:r>
            <a:r>
              <a:rPr lang="en-US" altLang="zh-CN" sz="1600" dirty="0" err="1">
                <a:solidFill>
                  <a:schemeClr val="tx1">
                    <a:lumMod val="95000"/>
                  </a:schemeClr>
                </a:solidFill>
                <a:latin typeface="Arial Narrow" panose="020B0604020202020204" pitchFamily="34" charset="0"/>
                <a:ea typeface="宋体" panose="02010600030101010101" pitchFamily="2" charset="-122"/>
              </a:rPr>
              <a:t>shapeName.equals</a:t>
            </a:r>
            <a:r>
              <a:rPr lang="en-US" altLang="zh-CN" sz="1600" dirty="0">
                <a:solidFill>
                  <a:schemeClr val="tx1">
                    <a:lumMod val="95000"/>
                  </a:schemeClr>
                </a:solidFill>
                <a:latin typeface="Arial Narrow" panose="020B0604020202020204" pitchFamily="34" charset="0"/>
                <a:ea typeface="宋体" panose="02010600030101010101" pitchFamily="2" charset="-122"/>
              </a:rPr>
              <a:t>("Circle"))  return new Circle();</a:t>
            </a:r>
          </a:p>
          <a:p>
            <a:pPr marL="463550" indent="-463550" eaLnBrk="1" hangingPunct="1">
              <a:spcBef>
                <a:spcPct val="20000"/>
              </a:spcBef>
              <a:buFont typeface="Wingdings" pitchFamily="2" charset="2"/>
              <a:buNone/>
              <a:defRPr/>
            </a:pPr>
            <a:r>
              <a:rPr lang="en-US" altLang="zh-CN" sz="1600" dirty="0">
                <a:solidFill>
                  <a:schemeClr val="tx1">
                    <a:lumMod val="95000"/>
                  </a:schemeClr>
                </a:solidFill>
                <a:latin typeface="Arial Narrow" panose="020B0604020202020204" pitchFamily="34" charset="0"/>
                <a:ea typeface="宋体" panose="02010600030101010101" pitchFamily="2" charset="-122"/>
              </a:rPr>
              <a:t>          else if (</a:t>
            </a:r>
            <a:r>
              <a:rPr lang="en-US" altLang="zh-CN" sz="1600" dirty="0" err="1">
                <a:solidFill>
                  <a:schemeClr val="tx1">
                    <a:lumMod val="95000"/>
                  </a:schemeClr>
                </a:solidFill>
                <a:latin typeface="Arial Narrow" panose="020B0604020202020204" pitchFamily="34" charset="0"/>
                <a:ea typeface="宋体" panose="02010600030101010101" pitchFamily="2" charset="-122"/>
              </a:rPr>
              <a:t>shapeName.equals</a:t>
            </a:r>
            <a:r>
              <a:rPr lang="en-US" altLang="zh-CN" sz="1600" dirty="0">
                <a:solidFill>
                  <a:schemeClr val="tx1">
                    <a:lumMod val="95000"/>
                  </a:schemeClr>
                </a:solidFill>
                <a:latin typeface="Arial Narrow" panose="020B0604020202020204" pitchFamily="34" charset="0"/>
                <a:ea typeface="宋体" panose="02010600030101010101" pitchFamily="2" charset="-122"/>
              </a:rPr>
              <a:t>("Square"))   return new Square();</a:t>
            </a:r>
          </a:p>
          <a:p>
            <a:pPr marL="463550" indent="-463550" eaLnBrk="1" hangingPunct="1">
              <a:spcBef>
                <a:spcPct val="20000"/>
              </a:spcBef>
              <a:buFont typeface="Wingdings" pitchFamily="2" charset="2"/>
              <a:buNone/>
              <a:defRPr/>
            </a:pPr>
            <a:r>
              <a:rPr lang="en-US" altLang="zh-CN" sz="1600" dirty="0">
                <a:solidFill>
                  <a:schemeClr val="tx1">
                    <a:lumMod val="95000"/>
                  </a:schemeClr>
                </a:solidFill>
                <a:latin typeface="Arial Narrow" panose="020B0604020202020204" pitchFamily="34" charset="0"/>
                <a:ea typeface="宋体" panose="02010600030101010101" pitchFamily="2" charset="-122"/>
              </a:rPr>
              <a:t>          else</a:t>
            </a:r>
          </a:p>
          <a:p>
            <a:pPr marL="463550" indent="-463550" eaLnBrk="1" hangingPunct="1">
              <a:spcBef>
                <a:spcPct val="20000"/>
              </a:spcBef>
              <a:buFont typeface="Wingdings" pitchFamily="2" charset="2"/>
              <a:buNone/>
              <a:defRPr/>
            </a:pPr>
            <a:r>
              <a:rPr lang="en-US" altLang="zh-CN" sz="1600" dirty="0">
                <a:solidFill>
                  <a:schemeClr val="tx1">
                    <a:lumMod val="95000"/>
                  </a:schemeClr>
                </a:solidFill>
                <a:latin typeface="Arial Narrow" panose="020B0604020202020204" pitchFamily="34" charset="0"/>
                <a:ea typeface="宋体" panose="02010600030101010101" pitchFamily="2" charset="-122"/>
              </a:rPr>
              <a:t>            throw new Exception("</a:t>
            </a:r>
            <a:r>
              <a:rPr lang="en-US" altLang="zh-CN" sz="1600" dirty="0" err="1">
                <a:solidFill>
                  <a:schemeClr val="tx1">
                    <a:lumMod val="95000"/>
                  </a:schemeClr>
                </a:solidFill>
                <a:latin typeface="Arial Narrow" panose="020B0604020202020204" pitchFamily="34" charset="0"/>
                <a:ea typeface="宋体" panose="02010600030101010101" pitchFamily="2" charset="-122"/>
              </a:rPr>
              <a:t>ShapeFactory</a:t>
            </a:r>
            <a:r>
              <a:rPr lang="en-US" altLang="zh-CN" sz="1600" dirty="0">
                <a:solidFill>
                  <a:schemeClr val="tx1">
                    <a:lumMod val="95000"/>
                  </a:schemeClr>
                </a:solidFill>
                <a:latin typeface="Arial Narrow" panose="020B0604020202020204" pitchFamily="34" charset="0"/>
                <a:ea typeface="宋体" panose="02010600030101010101" pitchFamily="2" charset="-122"/>
              </a:rPr>
              <a:t> cannot create " + </a:t>
            </a:r>
            <a:r>
              <a:rPr lang="en-US" altLang="zh-CN" sz="1600" dirty="0" err="1">
                <a:solidFill>
                  <a:schemeClr val="tx1">
                    <a:lumMod val="95000"/>
                  </a:schemeClr>
                </a:solidFill>
                <a:latin typeface="Arial Narrow" panose="020B0604020202020204" pitchFamily="34" charset="0"/>
                <a:ea typeface="宋体" panose="02010600030101010101" pitchFamily="2" charset="-122"/>
              </a:rPr>
              <a:t>shapeName</a:t>
            </a:r>
            <a:r>
              <a:rPr lang="en-US" altLang="zh-CN" sz="1600" dirty="0">
                <a:solidFill>
                  <a:schemeClr val="tx1">
                    <a:lumMod val="95000"/>
                  </a:schemeClr>
                </a:solidFill>
                <a:latin typeface="Arial Narrow" panose="020B0604020202020204" pitchFamily="34" charset="0"/>
                <a:ea typeface="宋体" panose="02010600030101010101" pitchFamily="2" charset="-122"/>
              </a:rPr>
              <a:t>);</a:t>
            </a:r>
          </a:p>
          <a:p>
            <a:pPr marL="463550" indent="-463550" eaLnBrk="1" hangingPunct="1">
              <a:spcBef>
                <a:spcPct val="20000"/>
              </a:spcBef>
              <a:buFont typeface="Wingdings" pitchFamily="2" charset="2"/>
              <a:buNone/>
              <a:defRPr/>
            </a:pPr>
            <a:r>
              <a:rPr lang="en-US" altLang="zh-CN" sz="1600" dirty="0">
                <a:solidFill>
                  <a:schemeClr val="tx1">
                    <a:lumMod val="95000"/>
                  </a:schemeClr>
                </a:solidFill>
                <a:latin typeface="Arial Narrow" panose="020B0604020202020204" pitchFamily="34" charset="0"/>
                <a:ea typeface="宋体" panose="02010600030101010101" pitchFamily="2" charset="-122"/>
              </a:rPr>
              <a:t>         }</a:t>
            </a:r>
          </a:p>
          <a:p>
            <a:pPr marL="463550" indent="-463550" eaLnBrk="1" hangingPunct="1">
              <a:spcBef>
                <a:spcPct val="20000"/>
              </a:spcBef>
              <a:buFont typeface="Wingdings" pitchFamily="2" charset="2"/>
              <a:buNone/>
              <a:defRPr/>
            </a:pPr>
            <a:r>
              <a:rPr lang="en-US" altLang="zh-CN" sz="1600" dirty="0">
                <a:solidFill>
                  <a:schemeClr val="tx1">
                    <a:lumMod val="95000"/>
                  </a:schemeClr>
                </a:solidFill>
                <a:latin typeface="Arial Narrow" panose="020B0604020202020204" pitchFamily="34" charset="0"/>
                <a:ea typeface="宋体" panose="02010600030101010101" pitchFamily="2" charset="-122"/>
              </a:rPr>
              <a:t>     }</a:t>
            </a:r>
            <a:br>
              <a:rPr lang="en-US" altLang="zh-CN" sz="1600" dirty="0">
                <a:solidFill>
                  <a:schemeClr val="tx1">
                    <a:lumMod val="95000"/>
                  </a:schemeClr>
                </a:solidFill>
                <a:latin typeface="Arial Narrow" panose="020B0604020202020204" pitchFamily="34" charset="0"/>
                <a:ea typeface="宋体" panose="02010600030101010101" pitchFamily="2" charset="-122"/>
              </a:rPr>
            </a:br>
            <a:r>
              <a:rPr lang="en-US" altLang="zh-CN" sz="1600" dirty="0">
                <a:solidFill>
                  <a:schemeClr val="tx1">
                    <a:lumMod val="95000"/>
                  </a:schemeClr>
                </a:solidFill>
                <a:latin typeface="Arial Narrow" panose="020B0604020202020204" pitchFamily="34" charset="0"/>
                <a:ea typeface="宋体" panose="02010600030101010101" pitchFamily="2" charset="-122"/>
              </a:rPr>
              <a:t>………………………</a:t>
            </a:r>
          </a:p>
          <a:p>
            <a:pPr marL="463550" indent="-463550" eaLnBrk="1" hangingPunct="1">
              <a:spcBef>
                <a:spcPct val="20000"/>
              </a:spcBef>
              <a:buFont typeface="Wingdings" pitchFamily="2" charset="2"/>
              <a:buNone/>
              <a:defRPr/>
            </a:pPr>
            <a:r>
              <a:rPr lang="en-US" altLang="zh-CN" sz="2000" dirty="0">
                <a:solidFill>
                  <a:schemeClr val="tx1">
                    <a:lumMod val="95000"/>
                  </a:schemeClr>
                </a:solidFill>
                <a:latin typeface="Arial Narrow" panose="020B0604020202020204" pitchFamily="34" charset="0"/>
                <a:ea typeface="宋体" panose="02010600030101010101" pitchFamily="2" charset="-122"/>
              </a:rPr>
              <a:t>     </a:t>
            </a:r>
            <a:r>
              <a:rPr lang="en-US" altLang="zh-CN" sz="1600" dirty="0">
                <a:solidFill>
                  <a:schemeClr val="tx1">
                    <a:lumMod val="95000"/>
                  </a:schemeClr>
                </a:solidFill>
                <a:latin typeface="Arial Narrow" panose="020B0604020202020204" pitchFamily="34" charset="0"/>
                <a:ea typeface="宋体" panose="02010600030101010101" pitchFamily="2" charset="-122"/>
              </a:rPr>
              <a:t>private </a:t>
            </a:r>
            <a:r>
              <a:rPr lang="en-US" altLang="zh-CN" sz="1600" dirty="0" err="1">
                <a:solidFill>
                  <a:schemeClr val="tx1">
                    <a:lumMod val="95000"/>
                  </a:schemeClr>
                </a:solidFill>
                <a:latin typeface="Arial Narrow" panose="020B0604020202020204" pitchFamily="34" charset="0"/>
                <a:ea typeface="宋体" panose="02010600030101010101" pitchFamily="2" charset="-122"/>
              </a:rPr>
              <a:t>ShapeFactory</a:t>
            </a:r>
            <a:r>
              <a:rPr lang="en-US" altLang="zh-CN" sz="1600" dirty="0">
                <a:solidFill>
                  <a:schemeClr val="tx1">
                    <a:lumMod val="95000"/>
                  </a:schemeClr>
                </a:solidFill>
                <a:latin typeface="Arial Narrow" panose="020B0604020202020204" pitchFamily="34" charset="0"/>
                <a:ea typeface="宋体" panose="02010600030101010101" pitchFamily="2" charset="-122"/>
              </a:rPr>
              <a:t> factory;</a:t>
            </a:r>
            <a:br>
              <a:rPr lang="en-US" altLang="zh-CN" sz="1600" dirty="0">
                <a:solidFill>
                  <a:schemeClr val="tx1">
                    <a:lumMod val="95000"/>
                  </a:schemeClr>
                </a:solidFill>
                <a:latin typeface="Arial Narrow" panose="020B0604020202020204" pitchFamily="34" charset="0"/>
                <a:ea typeface="宋体" panose="02010600030101010101" pitchFamily="2" charset="-122"/>
              </a:rPr>
            </a:br>
            <a:r>
              <a:rPr lang="en-US" altLang="zh-CN" sz="1600" dirty="0">
                <a:solidFill>
                  <a:schemeClr val="tx1">
                    <a:lumMod val="95000"/>
                  </a:schemeClr>
                </a:solidFill>
                <a:latin typeface="Arial Narrow" panose="020B0604020202020204" pitchFamily="34" charset="0"/>
                <a:ea typeface="宋体" panose="02010600030101010101" pitchFamily="2" charset="-122"/>
              </a:rPr>
              <a:t>factory = new </a:t>
            </a:r>
            <a:r>
              <a:rPr lang="en-US" altLang="zh-CN" sz="1600" dirty="0" err="1">
                <a:solidFill>
                  <a:schemeClr val="tx1">
                    <a:lumMod val="95000"/>
                  </a:schemeClr>
                </a:solidFill>
                <a:latin typeface="Arial Narrow" panose="020B0604020202020204" pitchFamily="34" charset="0"/>
                <a:ea typeface="宋体" panose="02010600030101010101" pitchFamily="2" charset="-122"/>
              </a:rPr>
              <a:t>ShapeFactoryImplementation</a:t>
            </a:r>
            <a:r>
              <a:rPr lang="en-US" altLang="zh-CN" sz="1600" dirty="0">
                <a:solidFill>
                  <a:schemeClr val="tx1">
                    <a:lumMod val="95000"/>
                  </a:schemeClr>
                </a:solidFill>
                <a:latin typeface="Arial Narrow" panose="020B0604020202020204" pitchFamily="34" charset="0"/>
                <a:ea typeface="宋体" panose="02010600030101010101" pitchFamily="2" charset="-122"/>
              </a:rPr>
              <a:t>();</a:t>
            </a:r>
            <a:br>
              <a:rPr lang="en-US" altLang="zh-CN" sz="1600" dirty="0">
                <a:solidFill>
                  <a:schemeClr val="tx1">
                    <a:lumMod val="95000"/>
                  </a:schemeClr>
                </a:solidFill>
                <a:latin typeface="Arial Narrow" panose="020B0604020202020204" pitchFamily="34" charset="0"/>
                <a:ea typeface="宋体" panose="02010600030101010101" pitchFamily="2" charset="-122"/>
              </a:rPr>
            </a:br>
            <a:r>
              <a:rPr lang="en-US" altLang="zh-CN" sz="1600" dirty="0">
                <a:solidFill>
                  <a:schemeClr val="tx1">
                    <a:lumMod val="95000"/>
                  </a:schemeClr>
                </a:solidFill>
                <a:latin typeface="Arial Narrow" panose="020B0604020202020204" pitchFamily="34" charset="0"/>
                <a:ea typeface="宋体" panose="02010600030101010101" pitchFamily="2" charset="-122"/>
              </a:rPr>
              <a:t>Shape s = </a:t>
            </a:r>
            <a:r>
              <a:rPr lang="en-US" altLang="zh-CN" sz="1600" dirty="0" err="1">
                <a:solidFill>
                  <a:schemeClr val="tx1">
                    <a:lumMod val="95000"/>
                  </a:schemeClr>
                </a:solidFill>
                <a:latin typeface="Arial Narrow" panose="020B0604020202020204" pitchFamily="34" charset="0"/>
                <a:ea typeface="宋体" panose="02010600030101010101" pitchFamily="2" charset="-122"/>
              </a:rPr>
              <a:t>factory.make</a:t>
            </a:r>
            <a:r>
              <a:rPr lang="en-US" altLang="zh-CN" sz="1600" dirty="0">
                <a:solidFill>
                  <a:schemeClr val="tx1">
                    <a:lumMod val="95000"/>
                  </a:schemeClr>
                </a:solidFill>
                <a:latin typeface="Arial Narrow" panose="020B0604020202020204" pitchFamily="34" charset="0"/>
                <a:ea typeface="宋体" panose="02010600030101010101" pitchFamily="2" charset="-122"/>
              </a:rPr>
              <a:t>("Circle");</a:t>
            </a:r>
          </a:p>
        </p:txBody>
      </p:sp>
    </p:spTree>
    <p:extLst>
      <p:ext uri="{BB962C8B-B14F-4D97-AF65-F5344CB8AC3E}">
        <p14:creationId xmlns:p14="http://schemas.microsoft.com/office/powerpoint/2010/main" val="393615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0"/>
            <a:ext cx="9075738" cy="714375"/>
          </a:xfrm>
        </p:spPr>
        <p:txBody>
          <a:bodyPr/>
          <a:lstStyle/>
          <a:p>
            <a:r>
              <a:rPr lang="en-US" altLang="zh-CN"/>
              <a:t>Abstract Factory </a:t>
            </a:r>
          </a:p>
        </p:txBody>
      </p:sp>
      <p:sp>
        <p:nvSpPr>
          <p:cNvPr id="46085" name="Rectangle 4">
            <a:extLst>
              <a:ext uri="{FF2B5EF4-FFF2-40B4-BE49-F238E27FC236}">
                <a16:creationId xmlns:a16="http://schemas.microsoft.com/office/drawing/2014/main" id="{F0F792F4-6B83-3E4E-977A-B82C81392781}"/>
              </a:ext>
            </a:extLst>
          </p:cNvPr>
          <p:cNvSpPr>
            <a:spLocks noChangeArrowheads="1"/>
          </p:cNvSpPr>
          <p:nvPr/>
        </p:nvSpPr>
        <p:spPr bwMode="auto">
          <a:xfrm>
            <a:off x="0" y="714375"/>
            <a:ext cx="8915400" cy="5761038"/>
          </a:xfrm>
          <a:prstGeom prst="rect">
            <a:avLst/>
          </a:prstGeom>
          <a:noFill/>
          <a:ln w="9525">
            <a:noFill/>
            <a:miter lim="800000"/>
            <a:headEnd/>
            <a:tailEnd/>
          </a:ln>
        </p:spPr>
        <p:txBody>
          <a:bodyPr/>
          <a:lstStyle/>
          <a:p>
            <a:pPr marL="463550" indent="-463550" eaLnBrk="1" hangingPunct="1">
              <a:spcBef>
                <a:spcPct val="20000"/>
              </a:spcBef>
              <a:buFont typeface="Wingdings" pitchFamily="2" charset="2"/>
              <a:buChar char="q"/>
              <a:defRPr/>
            </a:pPr>
            <a:r>
              <a:rPr lang="en-US" altLang="zh-CN" dirty="0">
                <a:solidFill>
                  <a:srgbClr val="000000"/>
                </a:solidFill>
                <a:latin typeface="Arial Narrow" panose="020B0604020202020204" pitchFamily="34" charset="0"/>
                <a:ea typeface="宋体" panose="02010600030101010101" pitchFamily="2" charset="-122"/>
              </a:rPr>
              <a:t>Intent:  </a:t>
            </a:r>
            <a:br>
              <a:rPr lang="en-US" altLang="zh-CN" dirty="0">
                <a:solidFill>
                  <a:srgbClr val="000000"/>
                </a:solidFill>
                <a:latin typeface="Arial Narrow" panose="020B0604020202020204" pitchFamily="34" charset="0"/>
                <a:ea typeface="宋体" panose="02010600030101010101" pitchFamily="2" charset="-122"/>
              </a:rPr>
            </a:br>
            <a:r>
              <a:rPr lang="en-US" altLang="zh-CN" sz="2000" dirty="0">
                <a:solidFill>
                  <a:srgbClr val="000000"/>
                </a:solidFill>
                <a:latin typeface="Arial Narrow" panose="020B0604020202020204" pitchFamily="34" charset="0"/>
                <a:ea typeface="宋体" panose="02010600030101010101" pitchFamily="2" charset="-122"/>
              </a:rPr>
              <a:t>Provide an interface for creating families of related or dependent objects without specifying their concrete classes. </a:t>
            </a:r>
          </a:p>
          <a:p>
            <a:pPr marL="463550" indent="-463550" eaLnBrk="1" hangingPunct="1">
              <a:spcBef>
                <a:spcPct val="20000"/>
              </a:spcBef>
              <a:buFont typeface="Wingdings" pitchFamily="2" charset="2"/>
              <a:buChar char="q"/>
              <a:defRPr/>
            </a:pPr>
            <a:r>
              <a:rPr lang="en-US" altLang="zh-CN" dirty="0">
                <a:solidFill>
                  <a:srgbClr val="000000"/>
                </a:solidFill>
                <a:latin typeface="Arial Narrow" panose="020B0604020202020204" pitchFamily="34" charset="0"/>
                <a:ea typeface="宋体" panose="02010600030101010101" pitchFamily="2" charset="-122"/>
              </a:rPr>
              <a:t>Applicability - Use the Abstract Factory pattern when</a:t>
            </a:r>
          </a:p>
          <a:p>
            <a:pPr marL="863600" lvl="1" indent="-285750" eaLnBrk="1" hangingPunct="1">
              <a:spcBef>
                <a:spcPct val="20000"/>
              </a:spcBef>
              <a:buFont typeface="Wingdings" pitchFamily="2" charset="2"/>
              <a:buNone/>
              <a:defRPr/>
            </a:pPr>
            <a:r>
              <a:rPr lang="en-US" altLang="zh-CN" sz="1800" dirty="0">
                <a:solidFill>
                  <a:schemeClr val="tx1">
                    <a:lumMod val="85000"/>
                  </a:schemeClr>
                </a:solidFill>
                <a:latin typeface="Arial Narrow" panose="020B0604020202020204" pitchFamily="34" charset="0"/>
                <a:ea typeface="宋体" panose="02010600030101010101" pitchFamily="2" charset="-122"/>
              </a:rPr>
              <a:t>1) Independence from Initialization or </a:t>
            </a:r>
            <a:r>
              <a:rPr lang="en-US" altLang="zh-CN" sz="1800" dirty="0" err="1">
                <a:solidFill>
                  <a:schemeClr val="tx1">
                    <a:lumMod val="85000"/>
                  </a:schemeClr>
                </a:solidFill>
                <a:latin typeface="Arial Narrow" panose="020B0604020202020204" pitchFamily="34" charset="0"/>
                <a:ea typeface="宋体" panose="02010600030101010101" pitchFamily="2" charset="-122"/>
              </a:rPr>
              <a:t>Represenation</a:t>
            </a:r>
            <a:r>
              <a:rPr lang="en-US" altLang="zh-CN" sz="1800" dirty="0">
                <a:solidFill>
                  <a:schemeClr val="tx1">
                    <a:lumMod val="85000"/>
                  </a:schemeClr>
                </a:solidFill>
                <a:latin typeface="Arial Narrow" panose="020B0604020202020204" pitchFamily="34" charset="0"/>
                <a:ea typeface="宋体" panose="02010600030101010101" pitchFamily="2" charset="-122"/>
              </a:rPr>
              <a:t>:</a:t>
            </a:r>
          </a:p>
          <a:p>
            <a:pPr marL="863600" lvl="1" indent="-285750" eaLnBrk="1" hangingPunct="1">
              <a:spcBef>
                <a:spcPct val="20000"/>
              </a:spcBef>
              <a:buFont typeface="Wingdings" pitchFamily="2" charset="2"/>
              <a:buNone/>
              <a:defRPr/>
            </a:pPr>
            <a:r>
              <a:rPr lang="en-US" altLang="zh-CN" sz="1800" dirty="0">
                <a:solidFill>
                  <a:schemeClr val="tx1">
                    <a:lumMod val="85000"/>
                  </a:schemeClr>
                </a:solidFill>
                <a:latin typeface="Arial Narrow" panose="020B0604020202020204" pitchFamily="34" charset="0"/>
                <a:ea typeface="宋体" panose="02010600030101010101" pitchFamily="2" charset="-122"/>
              </a:rPr>
              <a:t>The system should be independent of how its products are created, composed or represented</a:t>
            </a:r>
          </a:p>
          <a:p>
            <a:pPr marL="863600" lvl="1" indent="-285750" eaLnBrk="1" hangingPunct="1">
              <a:spcBef>
                <a:spcPct val="20000"/>
              </a:spcBef>
              <a:buFont typeface="Wingdings" pitchFamily="2" charset="2"/>
              <a:buNone/>
              <a:defRPr/>
            </a:pPr>
            <a:r>
              <a:rPr lang="en-US" altLang="zh-CN" sz="1800" dirty="0">
                <a:solidFill>
                  <a:schemeClr val="tx1">
                    <a:lumMod val="85000"/>
                  </a:schemeClr>
                </a:solidFill>
                <a:latin typeface="Arial Narrow" panose="020B0604020202020204" pitchFamily="34" charset="0"/>
                <a:ea typeface="宋体" panose="02010600030101010101" pitchFamily="2" charset="-122"/>
              </a:rPr>
              <a:t>2) Manufacturer Independence:</a:t>
            </a:r>
          </a:p>
          <a:p>
            <a:pPr marL="863600" lvl="1" indent="-285750" eaLnBrk="1" hangingPunct="1">
              <a:spcBef>
                <a:spcPct val="20000"/>
              </a:spcBef>
              <a:buFont typeface="Wingdings" pitchFamily="2" charset="2"/>
              <a:buNone/>
              <a:defRPr/>
            </a:pPr>
            <a:r>
              <a:rPr lang="en-US" altLang="zh-CN" sz="1800" dirty="0">
                <a:solidFill>
                  <a:schemeClr val="tx1">
                    <a:lumMod val="85000"/>
                  </a:schemeClr>
                </a:solidFill>
                <a:latin typeface="Arial Narrow" panose="020B0604020202020204" pitchFamily="34" charset="0"/>
                <a:ea typeface="宋体" panose="02010600030101010101" pitchFamily="2" charset="-122"/>
              </a:rPr>
              <a:t>A system should be configured with one of multiple family of products</a:t>
            </a:r>
          </a:p>
          <a:p>
            <a:pPr marL="863600" lvl="1" indent="-285750" eaLnBrk="1" hangingPunct="1">
              <a:spcBef>
                <a:spcPct val="20000"/>
              </a:spcBef>
              <a:buFont typeface="Wingdings" pitchFamily="2" charset="2"/>
              <a:buNone/>
              <a:defRPr/>
            </a:pPr>
            <a:r>
              <a:rPr lang="en-US" altLang="zh-CN" sz="1800" dirty="0">
                <a:solidFill>
                  <a:schemeClr val="tx1">
                    <a:lumMod val="85000"/>
                  </a:schemeClr>
                </a:solidFill>
                <a:latin typeface="Arial Narrow" panose="020B0604020202020204" pitchFamily="34" charset="0"/>
                <a:ea typeface="宋体" panose="02010600030101010101" pitchFamily="2" charset="-122"/>
              </a:rPr>
              <a:t>You want to provide a class library for a customer (“facility management library”), but you don’t want to reveal what particular product you are using.</a:t>
            </a:r>
          </a:p>
          <a:p>
            <a:pPr marL="863600" lvl="1" indent="-285750" eaLnBrk="1" hangingPunct="1">
              <a:spcBef>
                <a:spcPct val="20000"/>
              </a:spcBef>
              <a:buFont typeface="Wingdings" pitchFamily="2" charset="2"/>
              <a:buNone/>
              <a:defRPr/>
            </a:pPr>
            <a:r>
              <a:rPr lang="en-US" altLang="zh-CN" sz="1800" dirty="0">
                <a:solidFill>
                  <a:schemeClr val="tx1">
                    <a:lumMod val="85000"/>
                  </a:schemeClr>
                </a:solidFill>
                <a:latin typeface="Arial Narrow" panose="020B0604020202020204" pitchFamily="34" charset="0"/>
                <a:ea typeface="宋体" panose="02010600030101010101" pitchFamily="2" charset="-122"/>
              </a:rPr>
              <a:t>3) Constraints on related products</a:t>
            </a:r>
          </a:p>
          <a:p>
            <a:pPr marL="863600" lvl="1" indent="-285750" eaLnBrk="1" hangingPunct="1">
              <a:spcBef>
                <a:spcPct val="20000"/>
              </a:spcBef>
              <a:buFont typeface="Wingdings" pitchFamily="2" charset="2"/>
              <a:buNone/>
              <a:defRPr/>
            </a:pPr>
            <a:r>
              <a:rPr lang="en-US" altLang="zh-CN" sz="1800" dirty="0">
                <a:solidFill>
                  <a:schemeClr val="tx1">
                    <a:lumMod val="85000"/>
                  </a:schemeClr>
                </a:solidFill>
                <a:latin typeface="Arial Narrow" panose="020B0604020202020204" pitchFamily="34" charset="0"/>
                <a:ea typeface="宋体" panose="02010600030101010101" pitchFamily="2" charset="-122"/>
              </a:rPr>
              <a:t>A family of related products is designed to be used together and you need to enforce this constraint</a:t>
            </a:r>
          </a:p>
          <a:p>
            <a:pPr marL="863600" lvl="1" indent="-285750" eaLnBrk="1" hangingPunct="1">
              <a:spcBef>
                <a:spcPct val="20000"/>
              </a:spcBef>
              <a:buFont typeface="Wingdings" pitchFamily="2" charset="2"/>
              <a:buNone/>
              <a:defRPr/>
            </a:pPr>
            <a:r>
              <a:rPr lang="en-US" altLang="zh-CN" sz="1800" dirty="0">
                <a:solidFill>
                  <a:schemeClr val="tx1">
                    <a:lumMod val="85000"/>
                  </a:schemeClr>
                </a:solidFill>
                <a:latin typeface="Arial Narrow" panose="020B0604020202020204" pitchFamily="34" charset="0"/>
                <a:ea typeface="宋体" panose="02010600030101010101" pitchFamily="2" charset="-122"/>
              </a:rPr>
              <a:t>4) Cope with upcoming change:</a:t>
            </a:r>
          </a:p>
          <a:p>
            <a:pPr marL="863600" lvl="1" indent="-285750" eaLnBrk="1" hangingPunct="1">
              <a:spcBef>
                <a:spcPct val="20000"/>
              </a:spcBef>
              <a:buFont typeface="Wingdings" pitchFamily="2" charset="2"/>
              <a:buNone/>
              <a:defRPr/>
            </a:pPr>
            <a:r>
              <a:rPr lang="en-US" altLang="zh-CN" sz="1800" dirty="0">
                <a:solidFill>
                  <a:schemeClr val="tx1">
                    <a:lumMod val="85000"/>
                  </a:schemeClr>
                </a:solidFill>
                <a:latin typeface="Arial Narrow" panose="020B0604020202020204" pitchFamily="34" charset="0"/>
                <a:ea typeface="宋体" panose="02010600030101010101" pitchFamily="2" charset="-122"/>
              </a:rPr>
              <a:t>You use one particular product family, but you expect that the underlying technology is changing very soon, and new products will appear on the market.</a:t>
            </a:r>
          </a:p>
          <a:p>
            <a:pPr marL="863600" lvl="1" indent="-285750" eaLnBrk="1" hangingPunct="1">
              <a:spcBef>
                <a:spcPct val="20000"/>
              </a:spcBef>
              <a:buFont typeface="Wingdings" pitchFamily="2" charset="2"/>
              <a:buNone/>
              <a:defRPr/>
            </a:pPr>
            <a:br>
              <a:rPr lang="en-US" altLang="zh-CN" sz="1800" dirty="0">
                <a:solidFill>
                  <a:srgbClr val="006600"/>
                </a:solidFill>
                <a:latin typeface="Arial Narrow" panose="020B0604020202020204" pitchFamily="34" charset="0"/>
                <a:ea typeface="宋体" panose="02010600030101010101" pitchFamily="2" charset="-122"/>
              </a:rPr>
            </a:br>
            <a:endParaRPr lang="en-US" altLang="zh-CN" sz="1800" dirty="0">
              <a:solidFill>
                <a:srgbClr val="006600"/>
              </a:solidFill>
              <a:latin typeface="Arial Narrow"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512496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0"/>
            <a:ext cx="9075738" cy="714375"/>
          </a:xfrm>
        </p:spPr>
        <p:txBody>
          <a:bodyPr/>
          <a:lstStyle/>
          <a:p>
            <a:r>
              <a:rPr lang="zh-CN" altLang="zh-CN" sz="2600"/>
              <a:t> </a:t>
            </a:r>
            <a:r>
              <a:rPr lang="en-US" altLang="zh-CN"/>
              <a:t>Abstract Factory  - Structure</a:t>
            </a:r>
          </a:p>
        </p:txBody>
      </p:sp>
      <p:pic>
        <p:nvPicPr>
          <p:cNvPr id="30722" name="Picture 5" descr="abfac10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954593"/>
            <a:ext cx="8953500" cy="5376357"/>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5275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pPr>
              <a:defRPr/>
            </a:pPr>
            <a:r>
              <a:rPr lang="en-US" dirty="0">
                <a:ea typeface="ＭＳ Ｐゴシック" charset="-128"/>
              </a:rPr>
              <a:t>FE-545</a:t>
            </a:r>
          </a:p>
          <a:p>
            <a:pPr>
              <a:defRPr/>
            </a:pPr>
            <a:r>
              <a:rPr lang="en-US" dirty="0">
                <a:ea typeface="ＭＳ Ｐゴシック" charset="-128"/>
              </a:rPr>
              <a:t>Lecture 3</a:t>
            </a:r>
            <a:endParaRPr lang="en-US" dirty="0"/>
          </a:p>
        </p:txBody>
      </p:sp>
      <p:sp>
        <p:nvSpPr>
          <p:cNvPr id="3" name="Text Placeholder 2"/>
          <p:cNvSpPr>
            <a:spLocks noGrp="1"/>
          </p:cNvSpPr>
          <p:nvPr>
            <p:ph type="body" sz="quarter" idx="13"/>
          </p:nvPr>
        </p:nvSpPr>
        <p:spPr/>
        <p:txBody>
          <a:bodyPr/>
          <a:lstStyle/>
          <a:p>
            <a:r>
              <a:rPr lang="en-US" altLang="en-US" dirty="0">
                <a:ea typeface="MS PGothic" charset="-128"/>
              </a:rPr>
              <a:t>Design Patterns</a:t>
            </a:r>
            <a:endParaRPr lang="en-US" dirty="0"/>
          </a:p>
        </p:txBody>
      </p:sp>
      <p:sp>
        <p:nvSpPr>
          <p:cNvPr id="4" name="Text Placeholder 3"/>
          <p:cNvSpPr>
            <a:spLocks noGrp="1"/>
          </p:cNvSpPr>
          <p:nvPr>
            <p:ph type="body" sz="quarter" idx="14"/>
          </p:nvPr>
        </p:nvSpPr>
        <p:spPr/>
        <p:txBody>
          <a:bodyPr/>
          <a:lstStyle/>
          <a:p>
            <a:r>
              <a:rPr lang="en-US" dirty="0"/>
              <a:t>Ricardo A. </a:t>
            </a:r>
            <a:r>
              <a:rPr lang="en-US" dirty="0" err="1"/>
              <a:t>Collado</a:t>
            </a:r>
            <a:br>
              <a:rPr lang="en-US" dirty="0"/>
            </a:br>
            <a:r>
              <a:rPr lang="en-US" dirty="0"/>
              <a:t>Assistant Professor</a:t>
            </a:r>
            <a:br>
              <a:rPr lang="en-US" dirty="0"/>
            </a:br>
            <a:r>
              <a:rPr lang="en-US" dirty="0"/>
              <a:t>School of Business</a:t>
            </a:r>
          </a:p>
        </p:txBody>
      </p:sp>
    </p:spTree>
    <p:extLst>
      <p:ext uri="{BB962C8B-B14F-4D97-AF65-F5344CB8AC3E}">
        <p14:creationId xmlns:p14="http://schemas.microsoft.com/office/powerpoint/2010/main" val="192098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9144000" cy="714375"/>
          </a:xfrm>
          <a:noFill/>
        </p:spPr>
        <p:txBody>
          <a:bodyPr/>
          <a:lstStyle/>
          <a:p>
            <a:r>
              <a:rPr lang="en-US" altLang="he-IL">
                <a:ea typeface="Times New Roman" charset="0"/>
              </a:rPr>
              <a:t>Factory Method</a:t>
            </a:r>
            <a:r>
              <a:rPr lang="en-US" altLang="zh-CN"/>
              <a:t> - example</a:t>
            </a:r>
            <a:endParaRPr lang="en-US" altLang="he-IL">
              <a:ea typeface="Times New Roman" charset="0"/>
            </a:endParaRPr>
          </a:p>
        </p:txBody>
      </p:sp>
      <p:sp>
        <p:nvSpPr>
          <p:cNvPr id="29699" name="Rectangle 3">
            <a:extLst>
              <a:ext uri="{FF2B5EF4-FFF2-40B4-BE49-F238E27FC236}">
                <a16:creationId xmlns:a16="http://schemas.microsoft.com/office/drawing/2014/main" id="{011A3F38-27DB-1A41-8323-E0A5C72495F3}"/>
              </a:ext>
            </a:extLst>
          </p:cNvPr>
          <p:cNvSpPr>
            <a:spLocks noGrp="1" noChangeArrowheads="1"/>
          </p:cNvSpPr>
          <p:nvPr>
            <p:ph idx="1"/>
          </p:nvPr>
        </p:nvSpPr>
        <p:spPr>
          <a:xfrm>
            <a:off x="0" y="714375"/>
            <a:ext cx="9144000" cy="5761038"/>
          </a:xfrm>
        </p:spPr>
        <p:txBody>
          <a:bodyPr lIns="92075" tIns="46038" rIns="92075" bIns="46038">
            <a:normAutofit fontScale="92500" lnSpcReduction="20000"/>
          </a:bodyPr>
          <a:lstStyle/>
          <a:p>
            <a:pPr fontAlgn="auto">
              <a:spcAft>
                <a:spcPts val="0"/>
              </a:spcAft>
              <a:buFont typeface="Arial" panose="020B0604020202020204" pitchFamily="34" charset="0"/>
              <a:buChar char="•"/>
              <a:defRPr/>
            </a:pPr>
            <a:r>
              <a:rPr lang="en-US" altLang="he-IL" sz="2800"/>
              <a:t>For example, a framework for a windowing application has a class </a:t>
            </a:r>
            <a:r>
              <a:rPr lang="en-US" altLang="he-IL" sz="2400" i="1"/>
              <a:t>Application</a:t>
            </a:r>
            <a:r>
              <a:rPr lang="en-US" altLang="he-IL" sz="2800"/>
              <a:t> which must create an object of class </a:t>
            </a:r>
            <a:r>
              <a:rPr lang="en-US" altLang="he-IL" sz="2400" i="1"/>
              <a:t>Document</a:t>
            </a:r>
            <a:endParaRPr lang="en-US" altLang="he-IL" sz="2800"/>
          </a:p>
          <a:p>
            <a:pPr fontAlgn="auto">
              <a:spcAft>
                <a:spcPts val="0"/>
              </a:spcAft>
              <a:buFont typeface="Arial" panose="020B0604020202020204" pitchFamily="34" charset="0"/>
              <a:buChar char="•"/>
              <a:defRPr/>
            </a:pPr>
            <a:r>
              <a:rPr lang="en-US" altLang="he-IL" sz="2800"/>
              <a:t>But the actual applications and documents are not written yet!</a:t>
            </a:r>
            <a:endParaRPr lang="en-US" altLang="zh-CN" sz="2800"/>
          </a:p>
          <a:p>
            <a:pPr fontAlgn="auto">
              <a:spcAft>
                <a:spcPts val="0"/>
              </a:spcAft>
              <a:buFont typeface="Arial" panose="020B0604020202020204" pitchFamily="34" charset="0"/>
              <a:buChar char="•"/>
              <a:defRPr/>
            </a:pPr>
            <a:r>
              <a:rPr lang="en-US" altLang="zh-CN" sz="2800"/>
              <a:t>Solution: </a:t>
            </a:r>
            <a:br>
              <a:rPr lang="en-US" altLang="zh-CN" sz="2800"/>
            </a:br>
            <a:r>
              <a:rPr lang="en-US" altLang="he-IL" sz="2800"/>
              <a:t>Let subclasses decide which objects to instantiate</a:t>
            </a:r>
            <a:endParaRPr lang="en-US" altLang="zh-CN" sz="2800"/>
          </a:p>
          <a:p>
            <a:pPr fontAlgn="auto">
              <a:spcAft>
                <a:spcPts val="0"/>
              </a:spcAft>
              <a:buFont typeface="Arial" panose="020B0604020202020204" pitchFamily="34" charset="0"/>
              <a:buChar char="•"/>
              <a:defRPr/>
            </a:pPr>
            <a:r>
              <a:rPr lang="en-US" altLang="he-IL" sz="2800"/>
              <a:t>Application subclasses redefine an abstract CreateDocument operation on Application to return the appropriate Document subclass. </a:t>
            </a:r>
            <a:endParaRPr lang="en-US" altLang="zh-CN" sz="2800"/>
          </a:p>
          <a:p>
            <a:pPr fontAlgn="auto">
              <a:spcAft>
                <a:spcPts val="0"/>
              </a:spcAft>
              <a:buFont typeface="Arial" panose="020B0604020202020204" pitchFamily="34" charset="0"/>
              <a:buChar char="•"/>
              <a:defRPr/>
            </a:pPr>
            <a:r>
              <a:rPr lang="en-US" altLang="he-IL" sz="2800"/>
              <a:t>Once an Application subclass is instantiated, it can then instantiate application-specific Documents without knowing their class. </a:t>
            </a:r>
            <a:endParaRPr lang="en-US" altLang="zh-CN" sz="2800"/>
          </a:p>
          <a:p>
            <a:pPr fontAlgn="auto">
              <a:spcAft>
                <a:spcPts val="0"/>
              </a:spcAft>
              <a:buFont typeface="Arial" panose="020B0604020202020204" pitchFamily="34" charset="0"/>
              <a:buChar char="•"/>
              <a:defRPr/>
            </a:pPr>
            <a:r>
              <a:rPr lang="en-US" altLang="he-IL" sz="2800"/>
              <a:t>We call CreateDocument a factory method because it's responsible for "manufacturing" an object.</a:t>
            </a:r>
          </a:p>
        </p:txBody>
      </p:sp>
    </p:spTree>
    <p:extLst>
      <p:ext uri="{BB962C8B-B14F-4D97-AF65-F5344CB8AC3E}">
        <p14:creationId xmlns:p14="http://schemas.microsoft.com/office/powerpoint/2010/main" val="16767925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43EC71E2-71B5-0145-A235-9A9F421852C6}"/>
              </a:ext>
            </a:extLst>
          </p:cNvPr>
          <p:cNvSpPr>
            <a:spLocks noGrp="1" noChangeArrowheads="1"/>
          </p:cNvSpPr>
          <p:nvPr>
            <p:ph idx="1"/>
          </p:nvPr>
        </p:nvSpPr>
        <p:spPr>
          <a:xfrm>
            <a:off x="0" y="692150"/>
            <a:ext cx="8893175" cy="5903913"/>
          </a:xfrm>
        </p:spPr>
        <p:txBody>
          <a:bodyPr lIns="92075" tIns="46038" rIns="92075" bIns="46038">
            <a:normAutofit fontScale="92500" lnSpcReduction="10000"/>
          </a:bodyPr>
          <a:lstStyle/>
          <a:p>
            <a:pPr fontAlgn="auto">
              <a:spcAft>
                <a:spcPts val="0"/>
              </a:spcAft>
              <a:buFont typeface="Arial" panose="020B0604020202020204" pitchFamily="34" charset="0"/>
              <a:buChar char="•"/>
              <a:defRPr/>
            </a:pPr>
            <a:r>
              <a:rPr lang="en-US" altLang="he-IL" dirty="0"/>
              <a:t>Separate creation into a method</a:t>
            </a:r>
          </a:p>
          <a:p>
            <a:pPr fontAlgn="auto">
              <a:spcAft>
                <a:spcPts val="0"/>
              </a:spcAft>
              <a:buFont typeface="Arial" panose="020B0604020202020204" pitchFamily="34" charset="0"/>
              <a:buChar char="•"/>
              <a:defRPr/>
            </a:pPr>
            <a:endParaRPr lang="en-US" altLang="zh-CN" sz="2800" dirty="0"/>
          </a:p>
          <a:p>
            <a:pPr fontAlgn="auto">
              <a:spcAft>
                <a:spcPts val="0"/>
              </a:spcAft>
              <a:buFont typeface="Arial" panose="020B0604020202020204" pitchFamily="34" charset="0"/>
              <a:buChar char="•"/>
              <a:defRPr/>
            </a:pPr>
            <a:endParaRPr lang="en-US" altLang="zh-CN" sz="2800" dirty="0"/>
          </a:p>
          <a:p>
            <a:pPr fontAlgn="auto">
              <a:spcAft>
                <a:spcPts val="0"/>
              </a:spcAft>
              <a:buFont typeface="Arial" panose="020B0604020202020204" pitchFamily="34" charset="0"/>
              <a:buChar char="•"/>
              <a:defRPr/>
            </a:pPr>
            <a:endParaRPr lang="en-US" altLang="zh-CN" sz="2800" dirty="0"/>
          </a:p>
          <a:p>
            <a:pPr fontAlgn="auto">
              <a:spcAft>
                <a:spcPts val="0"/>
              </a:spcAft>
              <a:buFont typeface="Arial" panose="020B0604020202020204" pitchFamily="34" charset="0"/>
              <a:buChar char="•"/>
              <a:defRPr/>
            </a:pPr>
            <a:endParaRPr lang="en-US" altLang="zh-CN" sz="2800" dirty="0"/>
          </a:p>
          <a:p>
            <a:pPr fontAlgn="auto">
              <a:spcAft>
                <a:spcPts val="0"/>
              </a:spcAft>
              <a:buFont typeface="Arial" panose="020B0604020202020204" pitchFamily="34" charset="0"/>
              <a:buChar char="•"/>
              <a:defRPr/>
            </a:pPr>
            <a:endParaRPr lang="en-US" altLang="zh-CN" sz="2800" dirty="0"/>
          </a:p>
          <a:p>
            <a:pPr fontAlgn="auto">
              <a:spcAft>
                <a:spcPts val="0"/>
              </a:spcAft>
              <a:buFont typeface="Wingdings" pitchFamily="2" charset="2"/>
              <a:buNone/>
              <a:defRPr/>
            </a:pPr>
            <a:r>
              <a:rPr lang="en-US" altLang="zh-CN" sz="2800" dirty="0"/>
              <a:t>   </a:t>
            </a:r>
          </a:p>
          <a:p>
            <a:pPr fontAlgn="auto">
              <a:spcAft>
                <a:spcPts val="0"/>
              </a:spcAft>
              <a:buFont typeface="Wingdings" pitchFamily="2" charset="2"/>
              <a:buNone/>
              <a:defRPr/>
            </a:pPr>
            <a:r>
              <a:rPr lang="en-US" altLang="zh-CN" sz="2800" dirty="0"/>
              <a:t>    </a:t>
            </a:r>
            <a:r>
              <a:rPr lang="en-US" altLang="zh-CN" sz="2400" dirty="0"/>
              <a:t>the factory method in the </a:t>
            </a:r>
            <a:r>
              <a:rPr lang="en-US" altLang="zh-CN" sz="2400" dirty="0" err="1"/>
              <a:t>MyApplication</a:t>
            </a:r>
            <a:r>
              <a:rPr lang="en-US" altLang="zh-CN" sz="2400" dirty="0"/>
              <a:t> class: </a:t>
            </a:r>
          </a:p>
          <a:p>
            <a:pPr fontAlgn="auto">
              <a:spcAft>
                <a:spcPts val="0"/>
              </a:spcAft>
              <a:buFont typeface="Wingdings" pitchFamily="2" charset="2"/>
              <a:buNone/>
              <a:defRPr/>
            </a:pPr>
            <a:r>
              <a:rPr lang="en-US" altLang="zh-CN" sz="2400" dirty="0"/>
              <a:t>         public Document </a:t>
            </a:r>
            <a:r>
              <a:rPr lang="en-US" altLang="zh-CN" sz="2400" dirty="0" err="1"/>
              <a:t>CreateDocument</a:t>
            </a:r>
            <a:r>
              <a:rPr lang="en-US" altLang="zh-CN" sz="2400" dirty="0"/>
              <a:t>() { return new </a:t>
            </a:r>
            <a:r>
              <a:rPr lang="en-US" altLang="zh-CN" sz="2400" dirty="0" err="1"/>
              <a:t>MyDocument</a:t>
            </a:r>
            <a:r>
              <a:rPr lang="en-US" altLang="zh-CN" sz="2400" dirty="0"/>
              <a:t>();}</a:t>
            </a:r>
          </a:p>
          <a:p>
            <a:pPr fontAlgn="auto">
              <a:spcAft>
                <a:spcPts val="0"/>
              </a:spcAft>
              <a:buFont typeface="Wingdings" pitchFamily="2" charset="2"/>
              <a:buNone/>
              <a:defRPr/>
            </a:pPr>
            <a:r>
              <a:rPr lang="en-US" altLang="zh-CN" sz="2400" dirty="0"/>
              <a:t>      client code:</a:t>
            </a:r>
            <a:br>
              <a:rPr lang="en-US" altLang="zh-CN" sz="2400" dirty="0"/>
            </a:br>
            <a:r>
              <a:rPr lang="en-US" altLang="zh-CN" sz="2400" dirty="0"/>
              <a:t>    public Application app1;</a:t>
            </a:r>
          </a:p>
          <a:p>
            <a:pPr fontAlgn="auto">
              <a:spcAft>
                <a:spcPts val="0"/>
              </a:spcAft>
              <a:buFont typeface="Wingdings" pitchFamily="2" charset="2"/>
              <a:buNone/>
              <a:defRPr/>
            </a:pPr>
            <a:r>
              <a:rPr lang="en-US" altLang="zh-CN" sz="2400" dirty="0"/>
              <a:t>	    app1 = new </a:t>
            </a:r>
            <a:r>
              <a:rPr lang="en-US" altLang="zh-CN" sz="2400" dirty="0" err="1"/>
              <a:t>MyApplication</a:t>
            </a:r>
            <a:r>
              <a:rPr lang="en-US" altLang="zh-CN" sz="2400" dirty="0"/>
              <a:t>();</a:t>
            </a:r>
          </a:p>
          <a:p>
            <a:pPr fontAlgn="auto">
              <a:spcAft>
                <a:spcPts val="0"/>
              </a:spcAft>
              <a:buFont typeface="Wingdings" pitchFamily="2" charset="2"/>
              <a:buNone/>
              <a:defRPr/>
            </a:pPr>
            <a:r>
              <a:rPr lang="en-US" altLang="zh-CN" sz="2400" dirty="0"/>
              <a:t>	    app1.CreateDocument();</a:t>
            </a:r>
            <a:endParaRPr lang="en-US" altLang="he-IL" sz="2400" dirty="0"/>
          </a:p>
        </p:txBody>
      </p:sp>
      <p:pic>
        <p:nvPicPr>
          <p:cNvPr id="3379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96975"/>
            <a:ext cx="8208962"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5"/>
          <p:cNvSpPr>
            <a:spLocks noChangeArrowheads="1"/>
          </p:cNvSpPr>
          <p:nvPr/>
        </p:nvSpPr>
        <p:spPr bwMode="auto">
          <a:xfrm>
            <a:off x="0" y="0"/>
            <a:ext cx="91440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he-IL" sz="3600" b="0">
                <a:solidFill>
                  <a:srgbClr val="000000"/>
                </a:solidFill>
              </a:rPr>
              <a:t>Factory Method</a:t>
            </a:r>
            <a:r>
              <a:rPr lang="en-US" altLang="zh-CN" sz="3600" b="0">
                <a:solidFill>
                  <a:srgbClr val="000000"/>
                </a:solidFill>
              </a:rPr>
              <a:t> - example</a:t>
            </a:r>
            <a:endParaRPr lang="en-US" altLang="he-IL" sz="3600" b="0">
              <a:solidFill>
                <a:srgbClr val="000000"/>
              </a:solidFill>
            </a:endParaRPr>
          </a:p>
        </p:txBody>
      </p:sp>
    </p:spTree>
    <p:extLst>
      <p:ext uri="{BB962C8B-B14F-4D97-AF65-F5344CB8AC3E}">
        <p14:creationId xmlns:p14="http://schemas.microsoft.com/office/powerpoint/2010/main" val="68666030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0" y="0"/>
            <a:ext cx="9075738" cy="714375"/>
          </a:xfrm>
        </p:spPr>
        <p:txBody>
          <a:bodyPr/>
          <a:lstStyle/>
          <a:p>
            <a:r>
              <a:rPr lang="en-US" altLang="zh-CN" i="1"/>
              <a:t>Factory Method </a:t>
            </a:r>
          </a:p>
        </p:txBody>
      </p:sp>
      <p:pic>
        <p:nvPicPr>
          <p:cNvPr id="34818" name="Picture 5" descr="fmetho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850" y="2492375"/>
            <a:ext cx="8424863" cy="3887788"/>
          </a:xfrm>
          <a:noFill/>
          <a:extLst>
            <a:ext uri="{909E8E84-426E-40DD-AFC4-6F175D3DCCD1}">
              <a14:hiddenFill xmlns:a14="http://schemas.microsoft.com/office/drawing/2010/main">
                <a:solidFill>
                  <a:srgbClr val="FFFFFF"/>
                </a:solidFill>
              </a14:hiddenFill>
            </a:ext>
          </a:extLst>
        </p:spPr>
      </p:pic>
      <p:sp>
        <p:nvSpPr>
          <p:cNvPr id="34819" name="Rectangle 3"/>
          <p:cNvSpPr>
            <a:spLocks noChangeArrowheads="1"/>
          </p:cNvSpPr>
          <p:nvPr/>
        </p:nvSpPr>
        <p:spPr bwMode="auto">
          <a:xfrm>
            <a:off x="0" y="620713"/>
            <a:ext cx="891540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86360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Intent:</a:t>
            </a:r>
          </a:p>
          <a:p>
            <a:pPr lvl="1" eaLnBrk="1" hangingPunct="1">
              <a:spcBef>
                <a:spcPct val="20000"/>
              </a:spcBef>
              <a:buFont typeface="Wingdings" charset="2"/>
              <a:buChar char="v"/>
            </a:pPr>
            <a:r>
              <a:rPr lang="en-US" altLang="zh-CN" sz="1800">
                <a:solidFill>
                  <a:srgbClr val="000000"/>
                </a:solidFill>
              </a:rPr>
              <a:t>Define an interface for creating an object, but let subclasses decide which class to instantiate. </a:t>
            </a:r>
          </a:p>
          <a:p>
            <a:pPr lvl="1" eaLnBrk="1" hangingPunct="1">
              <a:spcBef>
                <a:spcPct val="20000"/>
              </a:spcBef>
              <a:buFont typeface="Wingdings" charset="2"/>
              <a:buChar char="v"/>
            </a:pPr>
            <a:r>
              <a:rPr lang="en-US" altLang="zh-CN" sz="1800">
                <a:solidFill>
                  <a:srgbClr val="000000"/>
                </a:solidFill>
              </a:rPr>
              <a:t>Factory Method lets a class defer instantiation to subclasses.</a:t>
            </a:r>
          </a:p>
          <a:p>
            <a:pPr eaLnBrk="1" hangingPunct="1">
              <a:spcBef>
                <a:spcPct val="20000"/>
              </a:spcBef>
              <a:buFont typeface="Wingdings" charset="2"/>
              <a:buChar char="q"/>
            </a:pPr>
            <a:r>
              <a:rPr lang="en-US" altLang="zh-CN">
                <a:solidFill>
                  <a:srgbClr val="000000"/>
                </a:solidFill>
              </a:rPr>
              <a:t>Structure</a:t>
            </a:r>
            <a:endParaRPr lang="en-US" altLang="zh-CN" sz="2000">
              <a:solidFill>
                <a:srgbClr val="000000"/>
              </a:solidFill>
            </a:endParaRPr>
          </a:p>
        </p:txBody>
      </p:sp>
    </p:spTree>
    <p:extLst>
      <p:ext uri="{BB962C8B-B14F-4D97-AF65-F5344CB8AC3E}">
        <p14:creationId xmlns:p14="http://schemas.microsoft.com/office/powerpoint/2010/main" val="12266077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0" y="0"/>
            <a:ext cx="9075738" cy="714375"/>
          </a:xfrm>
        </p:spPr>
        <p:txBody>
          <a:bodyPr/>
          <a:lstStyle/>
          <a:p>
            <a:r>
              <a:rPr lang="en-US" altLang="zh-CN" i="1"/>
              <a:t>Builder – Motivation (GoF)</a:t>
            </a:r>
            <a:endParaRPr lang="en-US" altLang="zh-CN"/>
          </a:p>
        </p:txBody>
      </p:sp>
      <p:pic>
        <p:nvPicPr>
          <p:cNvPr id="36866" name="Picture 7" descr="build09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1263" y="4005263"/>
            <a:ext cx="6653212" cy="2692400"/>
          </a:xfrm>
          <a:noFill/>
          <a:extLst>
            <a:ext uri="{909E8E84-426E-40DD-AFC4-6F175D3DCCD1}">
              <a14:hiddenFill xmlns:a14="http://schemas.microsoft.com/office/drawing/2010/main">
                <a:solidFill>
                  <a:srgbClr val="FFFFFF"/>
                </a:solidFill>
              </a14:hiddenFill>
            </a:ext>
          </a:extLst>
        </p:spPr>
      </p:pic>
      <p:sp>
        <p:nvSpPr>
          <p:cNvPr id="36867" name="Rectangle 3"/>
          <p:cNvSpPr>
            <a:spLocks noChangeArrowheads="1"/>
          </p:cNvSpPr>
          <p:nvPr/>
        </p:nvSpPr>
        <p:spPr bwMode="auto">
          <a:xfrm>
            <a:off x="0" y="714375"/>
            <a:ext cx="91440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90513" indent="-290513">
              <a:defRPr sz="2400" b="1">
                <a:solidFill>
                  <a:schemeClr val="bg1"/>
                </a:solidFill>
                <a:latin typeface="Arial Narrow" charset="0"/>
                <a:ea typeface="宋体" charset="-122"/>
              </a:defRPr>
            </a:lvl1pPr>
            <a:lvl2pPr marL="566738" indent="-10160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Problem:</a:t>
            </a:r>
          </a:p>
          <a:p>
            <a:pPr lvl="1" eaLnBrk="1" hangingPunct="1">
              <a:spcBef>
                <a:spcPct val="20000"/>
              </a:spcBef>
              <a:buFont typeface="Wingdings" charset="2"/>
              <a:buChar char="v"/>
            </a:pPr>
            <a:r>
              <a:rPr lang="en-US" altLang="zh-CN" sz="2000">
                <a:solidFill>
                  <a:srgbClr val="000000"/>
                </a:solidFill>
              </a:rPr>
              <a:t>A reader for the RTF (Rich Text Format) document exchange format should be able to convert RTF to many text formats. </a:t>
            </a:r>
          </a:p>
          <a:p>
            <a:pPr lvl="1" eaLnBrk="1" hangingPunct="1">
              <a:spcBef>
                <a:spcPct val="20000"/>
              </a:spcBef>
              <a:buFont typeface="Wingdings" charset="2"/>
              <a:buChar char="v"/>
            </a:pPr>
            <a:r>
              <a:rPr lang="en-US" altLang="zh-CN" sz="2000">
                <a:solidFill>
                  <a:srgbClr val="000000"/>
                </a:solidFill>
              </a:rPr>
              <a:t>The problem is that the number of possible conversions is open-ended. So it should be easy to add a new conversion without modifying the reader.</a:t>
            </a:r>
          </a:p>
          <a:p>
            <a:pPr eaLnBrk="1" hangingPunct="1">
              <a:spcBef>
                <a:spcPct val="20000"/>
              </a:spcBef>
              <a:buFont typeface="Wingdings" charset="2"/>
              <a:buChar char="q"/>
            </a:pPr>
            <a:r>
              <a:rPr lang="en-US" altLang="zh-CN">
                <a:solidFill>
                  <a:srgbClr val="000000"/>
                </a:solidFill>
              </a:rPr>
              <a:t> Solution:</a:t>
            </a:r>
          </a:p>
          <a:p>
            <a:pPr lvl="1" eaLnBrk="1" hangingPunct="1">
              <a:spcBef>
                <a:spcPct val="20000"/>
              </a:spcBef>
              <a:buFont typeface="Wingdings" charset="2"/>
              <a:buChar char="v"/>
            </a:pPr>
            <a:r>
              <a:rPr lang="en-US" altLang="zh-CN" sz="2000">
                <a:solidFill>
                  <a:srgbClr val="000000"/>
                </a:solidFill>
              </a:rPr>
              <a:t>to configure the RTFReader class with a TextConverter object that converts RTF to another textual representation. </a:t>
            </a:r>
          </a:p>
          <a:p>
            <a:pPr lvl="1" eaLnBrk="1" hangingPunct="1">
              <a:spcBef>
                <a:spcPct val="20000"/>
              </a:spcBef>
              <a:buFont typeface="Wingdings" charset="2"/>
              <a:buChar char="v"/>
            </a:pPr>
            <a:r>
              <a:rPr lang="en-US" altLang="zh-CN" sz="2000">
                <a:solidFill>
                  <a:srgbClr val="000000"/>
                </a:solidFill>
              </a:rPr>
              <a:t>Subclasses of TextConverter specialize in different conversions and formats. </a:t>
            </a:r>
          </a:p>
        </p:txBody>
      </p:sp>
    </p:spTree>
    <p:extLst>
      <p:ext uri="{BB962C8B-B14F-4D97-AF65-F5344CB8AC3E}">
        <p14:creationId xmlns:p14="http://schemas.microsoft.com/office/powerpoint/2010/main" val="109366065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0" y="0"/>
            <a:ext cx="8999538" cy="714375"/>
          </a:xfrm>
        </p:spPr>
        <p:txBody>
          <a:bodyPr/>
          <a:lstStyle/>
          <a:p>
            <a:r>
              <a:rPr lang="en-US" altLang="zh-CN" i="1"/>
              <a:t>Builder</a:t>
            </a:r>
            <a:r>
              <a:rPr lang="en-US" altLang="zh-CN" i="1">
                <a:latin typeface="Times New Roman" charset="0"/>
              </a:rPr>
              <a:t>  -  Example</a:t>
            </a:r>
          </a:p>
        </p:txBody>
      </p:sp>
      <p:pic>
        <p:nvPicPr>
          <p:cNvPr id="38914" name="Picture 5" descr="pateximg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0063" y="714375"/>
            <a:ext cx="7920037" cy="4824413"/>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09575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0" y="0"/>
            <a:ext cx="9075738" cy="714375"/>
          </a:xfrm>
        </p:spPr>
        <p:txBody>
          <a:bodyPr/>
          <a:lstStyle/>
          <a:p>
            <a:r>
              <a:rPr lang="en-US" altLang="zh-CN" sz="2600">
                <a:solidFill>
                  <a:srgbClr val="000000"/>
                </a:solidFill>
              </a:rPr>
              <a:t>Builder </a:t>
            </a:r>
            <a:endParaRPr lang="en-US" altLang="zh-CN">
              <a:solidFill>
                <a:srgbClr val="000000"/>
              </a:solidFill>
            </a:endParaRPr>
          </a:p>
        </p:txBody>
      </p:sp>
      <p:pic>
        <p:nvPicPr>
          <p:cNvPr id="40962" name="Picture 6" descr="Builder_671-29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3100" y="2997200"/>
            <a:ext cx="7729538" cy="3344863"/>
          </a:xfrm>
          <a:noFill/>
          <a:extLst>
            <a:ext uri="{909E8E84-426E-40DD-AFC4-6F175D3DCCD1}">
              <a14:hiddenFill xmlns:a14="http://schemas.microsoft.com/office/drawing/2010/main">
                <a:solidFill>
                  <a:srgbClr val="FFFFFF"/>
                </a:solidFill>
              </a14:hiddenFill>
            </a:ext>
          </a:extLst>
        </p:spPr>
      </p:pic>
      <p:sp>
        <p:nvSpPr>
          <p:cNvPr id="40963" name="Rectangle 3"/>
          <p:cNvSpPr>
            <a:spLocks noChangeArrowheads="1"/>
          </p:cNvSpPr>
          <p:nvPr/>
        </p:nvSpPr>
        <p:spPr bwMode="auto">
          <a:xfrm>
            <a:off x="0" y="620713"/>
            <a:ext cx="891540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Intent:</a:t>
            </a:r>
            <a:br>
              <a:rPr lang="en-US" altLang="zh-CN">
                <a:solidFill>
                  <a:srgbClr val="000000"/>
                </a:solidFill>
              </a:rPr>
            </a:br>
            <a:r>
              <a:rPr lang="en-US" altLang="zh-CN">
                <a:solidFill>
                  <a:srgbClr val="000000"/>
                </a:solidFill>
              </a:rPr>
              <a:t>Separate the construction of a complex object from its representation so that the same construction process can create different representations. </a:t>
            </a:r>
          </a:p>
          <a:p>
            <a:pPr eaLnBrk="1" hangingPunct="1">
              <a:spcBef>
                <a:spcPct val="20000"/>
              </a:spcBef>
              <a:buFont typeface="Wingdings" charset="2"/>
              <a:buChar char="q"/>
            </a:pPr>
            <a:r>
              <a:rPr lang="en-US" altLang="zh-CN">
                <a:solidFill>
                  <a:srgbClr val="000000"/>
                </a:solidFill>
              </a:rPr>
              <a:t>Structure</a:t>
            </a:r>
          </a:p>
        </p:txBody>
      </p:sp>
    </p:spTree>
    <p:extLst>
      <p:ext uri="{BB962C8B-B14F-4D97-AF65-F5344CB8AC3E}">
        <p14:creationId xmlns:p14="http://schemas.microsoft.com/office/powerpoint/2010/main" val="131541151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0" y="0"/>
            <a:ext cx="9075738" cy="714375"/>
          </a:xfrm>
        </p:spPr>
        <p:txBody>
          <a:bodyPr/>
          <a:lstStyle/>
          <a:p>
            <a:r>
              <a:rPr lang="en-US" altLang="zh-CN" i="1"/>
              <a:t>Builder </a:t>
            </a:r>
          </a:p>
        </p:txBody>
      </p:sp>
      <p:pic>
        <p:nvPicPr>
          <p:cNvPr id="43010" name="Picture 7" descr="build09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01700" y="2781300"/>
            <a:ext cx="7272338" cy="3744913"/>
          </a:xfrm>
          <a:noFill/>
          <a:extLst>
            <a:ext uri="{909E8E84-426E-40DD-AFC4-6F175D3DCCD1}">
              <a14:hiddenFill xmlns:a14="http://schemas.microsoft.com/office/drawing/2010/main">
                <a:solidFill>
                  <a:srgbClr val="FFFFFF"/>
                </a:solidFill>
              </a14:hiddenFill>
            </a:ext>
          </a:extLst>
        </p:spPr>
      </p:pic>
      <p:sp>
        <p:nvSpPr>
          <p:cNvPr id="43011" name="Rectangle 3"/>
          <p:cNvSpPr>
            <a:spLocks noChangeArrowheads="1"/>
          </p:cNvSpPr>
          <p:nvPr/>
        </p:nvSpPr>
        <p:spPr bwMode="auto">
          <a:xfrm>
            <a:off x="0" y="620713"/>
            <a:ext cx="914400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06400" indent="-406400">
              <a:defRPr sz="2400" b="1">
                <a:solidFill>
                  <a:schemeClr val="bg1"/>
                </a:solidFill>
                <a:latin typeface="Arial Narrow" charset="0"/>
                <a:ea typeface="宋体" charset="-122"/>
              </a:defRPr>
            </a:lvl1pPr>
            <a:lvl2pPr marL="739775" indent="-115888">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Collaborations :</a:t>
            </a:r>
          </a:p>
          <a:p>
            <a:pPr lvl="1" eaLnBrk="1" hangingPunct="1">
              <a:spcBef>
                <a:spcPct val="20000"/>
              </a:spcBef>
              <a:buFont typeface="Wingdings" charset="2"/>
              <a:buChar char="v"/>
            </a:pPr>
            <a:r>
              <a:rPr lang="en-US" altLang="zh-CN" sz="1800">
                <a:solidFill>
                  <a:srgbClr val="000000"/>
                </a:solidFill>
              </a:rPr>
              <a:t>The client creates the Director object and configures it with the desired Builder object. </a:t>
            </a:r>
          </a:p>
          <a:p>
            <a:pPr lvl="1" eaLnBrk="1" hangingPunct="1">
              <a:spcBef>
                <a:spcPct val="20000"/>
              </a:spcBef>
              <a:buFont typeface="Wingdings" charset="2"/>
              <a:buChar char="v"/>
            </a:pPr>
            <a:r>
              <a:rPr lang="en-US" altLang="zh-CN" sz="1800">
                <a:solidFill>
                  <a:srgbClr val="000000"/>
                </a:solidFill>
              </a:rPr>
              <a:t>Director notifies the builder whenever a part of the product should be built. </a:t>
            </a:r>
          </a:p>
          <a:p>
            <a:pPr lvl="1" eaLnBrk="1" hangingPunct="1">
              <a:spcBef>
                <a:spcPct val="20000"/>
              </a:spcBef>
              <a:buFont typeface="Wingdings" charset="2"/>
              <a:buChar char="v"/>
            </a:pPr>
            <a:r>
              <a:rPr lang="en-US" altLang="zh-CN" sz="1800">
                <a:solidFill>
                  <a:srgbClr val="000000"/>
                </a:solidFill>
              </a:rPr>
              <a:t>Builder handles requests from the director and adds parts to the product. </a:t>
            </a:r>
          </a:p>
          <a:p>
            <a:pPr lvl="1" eaLnBrk="1" hangingPunct="1">
              <a:spcBef>
                <a:spcPct val="20000"/>
              </a:spcBef>
              <a:buFont typeface="Wingdings" charset="2"/>
              <a:buChar char="v"/>
            </a:pPr>
            <a:r>
              <a:rPr lang="en-US" altLang="zh-CN" sz="1800">
                <a:solidFill>
                  <a:srgbClr val="000000"/>
                </a:solidFill>
              </a:rPr>
              <a:t>The client retrieves the product from the builder. </a:t>
            </a:r>
            <a:endParaRPr lang="en-US" altLang="zh-CN" sz="2000">
              <a:solidFill>
                <a:srgbClr val="000000"/>
              </a:solidFill>
            </a:endParaRPr>
          </a:p>
        </p:txBody>
      </p:sp>
    </p:spTree>
    <p:extLst>
      <p:ext uri="{BB962C8B-B14F-4D97-AF65-F5344CB8AC3E}">
        <p14:creationId xmlns:p14="http://schemas.microsoft.com/office/powerpoint/2010/main" val="123644529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0" y="0"/>
            <a:ext cx="9075738" cy="714375"/>
          </a:xfrm>
        </p:spPr>
        <p:txBody>
          <a:bodyPr/>
          <a:lstStyle/>
          <a:p>
            <a:r>
              <a:rPr lang="en-US" altLang="zh-CN" i="1">
                <a:solidFill>
                  <a:srgbClr val="000000"/>
                </a:solidFill>
              </a:rPr>
              <a:t>Builder</a:t>
            </a:r>
            <a:r>
              <a:rPr lang="en-US" altLang="zh-CN" i="1">
                <a:solidFill>
                  <a:srgbClr val="000000"/>
                </a:solidFill>
                <a:latin typeface="Times New Roman" charset="0"/>
              </a:rPr>
              <a:t>  - Example  (GoF)</a:t>
            </a:r>
          </a:p>
        </p:txBody>
      </p:sp>
      <p:sp>
        <p:nvSpPr>
          <p:cNvPr id="45058" name="Text Box 4"/>
          <p:cNvSpPr txBox="1">
            <a:spLocks noChangeArrowheads="1"/>
          </p:cNvSpPr>
          <p:nvPr/>
        </p:nvSpPr>
        <p:spPr bwMode="auto">
          <a:xfrm>
            <a:off x="179388" y="550863"/>
            <a:ext cx="8748712" cy="1077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Client Code:</a:t>
            </a:r>
          </a:p>
          <a:p>
            <a:pPr eaLnBrk="1" hangingPunct="1"/>
            <a:r>
              <a:rPr lang="en-US" altLang="zh-CN" sz="1600">
                <a:solidFill>
                  <a:srgbClr val="000000"/>
                </a:solidFill>
              </a:rPr>
              <a:t>    Maze* maze;   MazeGame game;  StandardMazeBuilder builder;</a:t>
            </a:r>
          </a:p>
          <a:p>
            <a:pPr eaLnBrk="1" hangingPunct="1"/>
            <a:r>
              <a:rPr lang="en-US" altLang="zh-CN" sz="1600">
                <a:solidFill>
                  <a:srgbClr val="000000"/>
                </a:solidFill>
              </a:rPr>
              <a:t>    </a:t>
            </a:r>
          </a:p>
          <a:p>
            <a:pPr eaLnBrk="1" hangingPunct="1"/>
            <a:r>
              <a:rPr lang="en-US" altLang="zh-CN" sz="1600">
                <a:solidFill>
                  <a:srgbClr val="000000"/>
                </a:solidFill>
              </a:rPr>
              <a:t>    game.CreateMaze(builder);     maze = builder.GetMaze();</a:t>
            </a:r>
          </a:p>
        </p:txBody>
      </p:sp>
      <p:sp>
        <p:nvSpPr>
          <p:cNvPr id="45059" name="Text Box 5"/>
          <p:cNvSpPr txBox="1">
            <a:spLocks noChangeArrowheads="1"/>
          </p:cNvSpPr>
          <p:nvPr/>
        </p:nvSpPr>
        <p:spPr bwMode="auto">
          <a:xfrm>
            <a:off x="179388" y="1700213"/>
            <a:ext cx="4464050" cy="2800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Bulider  Code:</a:t>
            </a:r>
          </a:p>
          <a:p>
            <a:pPr eaLnBrk="1" hangingPunct="1"/>
            <a:r>
              <a:rPr lang="en-US" altLang="zh-CN" sz="1600">
                <a:solidFill>
                  <a:srgbClr val="000000"/>
                </a:solidFill>
              </a:rPr>
              <a:t>  class MazeBuilder { </a:t>
            </a:r>
            <a:br>
              <a:rPr lang="en-US" altLang="zh-CN" sz="1600">
                <a:solidFill>
                  <a:srgbClr val="000000"/>
                </a:solidFill>
              </a:rPr>
            </a:br>
            <a:r>
              <a:rPr lang="en-US" altLang="zh-CN" sz="1600">
                <a:solidFill>
                  <a:srgbClr val="000000"/>
                </a:solidFill>
              </a:rPr>
              <a:t>    public: </a:t>
            </a:r>
            <a:br>
              <a:rPr lang="en-US" altLang="zh-CN" sz="1600">
                <a:solidFill>
                  <a:srgbClr val="000000"/>
                </a:solidFill>
              </a:rPr>
            </a:br>
            <a:r>
              <a:rPr lang="en-US" altLang="zh-CN" sz="1600">
                <a:solidFill>
                  <a:srgbClr val="000000"/>
                </a:solidFill>
              </a:rPr>
              <a:t>      virtual void BuildMaze() { } </a:t>
            </a:r>
            <a:br>
              <a:rPr lang="en-US" altLang="zh-CN" sz="1600">
                <a:solidFill>
                  <a:srgbClr val="000000"/>
                </a:solidFill>
              </a:rPr>
            </a:br>
            <a:r>
              <a:rPr lang="en-US" altLang="zh-CN" sz="1600">
                <a:solidFill>
                  <a:srgbClr val="000000"/>
                </a:solidFill>
              </a:rPr>
              <a:t>      virtual void BuildRoom(int room) { } </a:t>
            </a:r>
            <a:br>
              <a:rPr lang="en-US" altLang="zh-CN" sz="1600">
                <a:solidFill>
                  <a:srgbClr val="000000"/>
                </a:solidFill>
              </a:rPr>
            </a:br>
            <a:r>
              <a:rPr lang="en-US" altLang="zh-CN" sz="1600">
                <a:solidFill>
                  <a:srgbClr val="000000"/>
                </a:solidFill>
              </a:rPr>
              <a:t>      virtual void BuildDoor(int roomFrom, int roomTo) { } </a:t>
            </a:r>
            <a:br>
              <a:rPr lang="en-US" altLang="zh-CN" sz="1600">
                <a:solidFill>
                  <a:srgbClr val="000000"/>
                </a:solidFill>
              </a:rPr>
            </a:br>
            <a:r>
              <a:rPr lang="en-US" altLang="zh-CN" sz="1600">
                <a:solidFill>
                  <a:srgbClr val="000000"/>
                </a:solidFill>
              </a:rPr>
              <a:t>      virtual Maze* GetMaze() { return 0; } </a:t>
            </a:r>
            <a:br>
              <a:rPr lang="en-US" altLang="zh-CN" sz="1600">
                <a:solidFill>
                  <a:srgbClr val="000000"/>
                </a:solidFill>
              </a:rPr>
            </a:br>
            <a:r>
              <a:rPr lang="en-US" altLang="zh-CN" sz="1600">
                <a:solidFill>
                  <a:srgbClr val="000000"/>
                </a:solidFill>
              </a:rPr>
              <a:t>    protected: </a:t>
            </a:r>
            <a:br>
              <a:rPr lang="en-US" altLang="zh-CN" sz="1600">
                <a:solidFill>
                  <a:srgbClr val="000000"/>
                </a:solidFill>
              </a:rPr>
            </a:br>
            <a:r>
              <a:rPr lang="en-US" altLang="zh-CN" sz="1600">
                <a:solidFill>
                  <a:srgbClr val="000000"/>
                </a:solidFill>
              </a:rPr>
              <a:t>      MazeBuilder(); </a:t>
            </a:r>
            <a:br>
              <a:rPr lang="en-US" altLang="zh-CN" sz="1600">
                <a:solidFill>
                  <a:srgbClr val="000000"/>
                </a:solidFill>
              </a:rPr>
            </a:br>
            <a:r>
              <a:rPr lang="en-US" altLang="zh-CN" sz="1600">
                <a:solidFill>
                  <a:srgbClr val="000000"/>
                </a:solidFill>
              </a:rPr>
              <a:t>   }; </a:t>
            </a:r>
          </a:p>
        </p:txBody>
      </p:sp>
      <p:sp>
        <p:nvSpPr>
          <p:cNvPr id="45060" name="Text Box 6"/>
          <p:cNvSpPr txBox="1">
            <a:spLocks noChangeArrowheads="1"/>
          </p:cNvSpPr>
          <p:nvPr/>
        </p:nvSpPr>
        <p:spPr bwMode="auto">
          <a:xfrm>
            <a:off x="4716463" y="1700213"/>
            <a:ext cx="4248150" cy="2308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Director  Code:</a:t>
            </a:r>
          </a:p>
          <a:p>
            <a:pPr eaLnBrk="1" hangingPunct="1"/>
            <a:r>
              <a:rPr lang="en-US" altLang="zh-CN" sz="1600">
                <a:solidFill>
                  <a:srgbClr val="000000"/>
                </a:solidFill>
              </a:rPr>
              <a:t> Maze* MazeGame::CreateMaze (MazeBuilder&amp; builder) { </a:t>
            </a:r>
            <a:br>
              <a:rPr lang="en-US" altLang="zh-CN" sz="1600">
                <a:solidFill>
                  <a:srgbClr val="000000"/>
                </a:solidFill>
              </a:rPr>
            </a:br>
            <a:r>
              <a:rPr lang="en-US" altLang="zh-CN" sz="1600">
                <a:solidFill>
                  <a:srgbClr val="000000"/>
                </a:solidFill>
              </a:rPr>
              <a:t>     builder.BuildMaze(); </a:t>
            </a:r>
            <a:br>
              <a:rPr lang="en-US" altLang="zh-CN" sz="1600">
                <a:solidFill>
                  <a:srgbClr val="000000"/>
                </a:solidFill>
              </a:rPr>
            </a:br>
            <a:r>
              <a:rPr lang="en-US" altLang="zh-CN" sz="1600">
                <a:solidFill>
                  <a:srgbClr val="000000"/>
                </a:solidFill>
              </a:rPr>
              <a:t>     builder.BuildRoom(1); </a:t>
            </a:r>
            <a:br>
              <a:rPr lang="en-US" altLang="zh-CN" sz="1600">
                <a:solidFill>
                  <a:srgbClr val="000000"/>
                </a:solidFill>
              </a:rPr>
            </a:br>
            <a:r>
              <a:rPr lang="en-US" altLang="zh-CN" sz="1600">
                <a:solidFill>
                  <a:srgbClr val="000000"/>
                </a:solidFill>
              </a:rPr>
              <a:t>     builder.BuildRoom(2); </a:t>
            </a:r>
            <a:br>
              <a:rPr lang="en-US" altLang="zh-CN" sz="1600">
                <a:solidFill>
                  <a:srgbClr val="000000"/>
                </a:solidFill>
              </a:rPr>
            </a:br>
            <a:r>
              <a:rPr lang="en-US" altLang="zh-CN" sz="1600">
                <a:solidFill>
                  <a:srgbClr val="000000"/>
                </a:solidFill>
              </a:rPr>
              <a:t>     builder.BuildDoor(1, 2); </a:t>
            </a:r>
            <a:br>
              <a:rPr lang="en-US" altLang="zh-CN" sz="1600">
                <a:solidFill>
                  <a:srgbClr val="000000"/>
                </a:solidFill>
              </a:rPr>
            </a:br>
            <a:r>
              <a:rPr lang="en-US" altLang="zh-CN" sz="1600">
                <a:solidFill>
                  <a:srgbClr val="000000"/>
                </a:solidFill>
              </a:rPr>
              <a:t>     return builder.GetMaze();</a:t>
            </a:r>
            <a:br>
              <a:rPr lang="en-US" altLang="zh-CN" sz="1600">
                <a:solidFill>
                  <a:srgbClr val="000000"/>
                </a:solidFill>
              </a:rPr>
            </a:br>
            <a:r>
              <a:rPr lang="en-US" altLang="zh-CN" sz="1600">
                <a:solidFill>
                  <a:srgbClr val="000000"/>
                </a:solidFill>
              </a:rPr>
              <a:t>  } </a:t>
            </a:r>
          </a:p>
        </p:txBody>
      </p:sp>
      <p:sp>
        <p:nvSpPr>
          <p:cNvPr id="45061" name="Text Box 7"/>
          <p:cNvSpPr txBox="1">
            <a:spLocks noChangeArrowheads="1"/>
          </p:cNvSpPr>
          <p:nvPr/>
        </p:nvSpPr>
        <p:spPr bwMode="auto">
          <a:xfrm>
            <a:off x="190500" y="4652963"/>
            <a:ext cx="5761038" cy="2062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ConcreteBuilder  Code:</a:t>
            </a:r>
          </a:p>
          <a:p>
            <a:pPr eaLnBrk="1" hangingPunct="1"/>
            <a:r>
              <a:rPr lang="en-US" altLang="zh-CN" sz="1600">
                <a:solidFill>
                  <a:srgbClr val="000000"/>
                </a:solidFill>
              </a:rPr>
              <a:t>class StandardMazeBuilder : public MazeBuilder { </a:t>
            </a:r>
            <a:br>
              <a:rPr lang="en-US" altLang="zh-CN" sz="1600">
                <a:solidFill>
                  <a:srgbClr val="000000"/>
                </a:solidFill>
              </a:rPr>
            </a:br>
            <a:r>
              <a:rPr lang="en-US" altLang="zh-CN" sz="1600">
                <a:solidFill>
                  <a:srgbClr val="000000"/>
                </a:solidFill>
              </a:rPr>
              <a:t>   public: </a:t>
            </a:r>
            <a:br>
              <a:rPr lang="en-US" altLang="zh-CN" sz="1600">
                <a:solidFill>
                  <a:srgbClr val="000000"/>
                </a:solidFill>
              </a:rPr>
            </a:br>
            <a:r>
              <a:rPr lang="en-US" altLang="zh-CN" sz="1600">
                <a:solidFill>
                  <a:srgbClr val="000000"/>
                </a:solidFill>
              </a:rPr>
              <a:t>      StandardMazeBuilder();       virtual void BuildMaze(); </a:t>
            </a:r>
            <a:br>
              <a:rPr lang="en-US" altLang="zh-CN" sz="1600">
                <a:solidFill>
                  <a:srgbClr val="000000"/>
                </a:solidFill>
              </a:rPr>
            </a:br>
            <a:r>
              <a:rPr lang="en-US" altLang="zh-CN" sz="1600">
                <a:solidFill>
                  <a:srgbClr val="000000"/>
                </a:solidFill>
              </a:rPr>
              <a:t>      virtual void BuildRoom(int);  virtual void BuildDoor(int, int); </a:t>
            </a:r>
            <a:br>
              <a:rPr lang="en-US" altLang="zh-CN" sz="1600">
                <a:solidFill>
                  <a:srgbClr val="000000"/>
                </a:solidFill>
              </a:rPr>
            </a:br>
            <a:r>
              <a:rPr lang="en-US" altLang="zh-CN" sz="1600">
                <a:solidFill>
                  <a:srgbClr val="000000"/>
                </a:solidFill>
              </a:rPr>
              <a:t>      virtual Maze* GetMaze(); </a:t>
            </a:r>
            <a:br>
              <a:rPr lang="en-US" altLang="zh-CN" sz="1600">
                <a:solidFill>
                  <a:srgbClr val="000000"/>
                </a:solidFill>
              </a:rPr>
            </a:br>
            <a:r>
              <a:rPr lang="en-US" altLang="zh-CN" sz="1600">
                <a:solidFill>
                  <a:srgbClr val="000000"/>
                </a:solidFill>
              </a:rPr>
              <a:t>   private: </a:t>
            </a:r>
            <a:br>
              <a:rPr lang="en-US" altLang="zh-CN" sz="1600">
                <a:solidFill>
                  <a:srgbClr val="000000"/>
                </a:solidFill>
              </a:rPr>
            </a:br>
            <a:r>
              <a:rPr lang="en-US" altLang="zh-CN" sz="1600">
                <a:solidFill>
                  <a:srgbClr val="000000"/>
                </a:solidFill>
              </a:rPr>
              <a:t>      Direction CommonWall(Room*, Room*); Maze* _currentMaze; }; </a:t>
            </a:r>
          </a:p>
        </p:txBody>
      </p:sp>
    </p:spTree>
    <p:extLst>
      <p:ext uri="{BB962C8B-B14F-4D97-AF65-F5344CB8AC3E}">
        <p14:creationId xmlns:p14="http://schemas.microsoft.com/office/powerpoint/2010/main" val="56763294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0" y="0"/>
            <a:ext cx="9075738" cy="714375"/>
          </a:xfrm>
        </p:spPr>
        <p:txBody>
          <a:bodyPr/>
          <a:lstStyle/>
          <a:p>
            <a:r>
              <a:rPr lang="en-US" altLang="zh-CN" i="1"/>
              <a:t>Prototype – Motivation (GoF)</a:t>
            </a:r>
            <a:endParaRPr lang="en-US" altLang="zh-CN"/>
          </a:p>
        </p:txBody>
      </p:sp>
      <p:pic>
        <p:nvPicPr>
          <p:cNvPr id="47106" name="Picture 8" descr="proto019"/>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47813" y="4149725"/>
            <a:ext cx="5903912" cy="2519363"/>
          </a:xfrm>
          <a:noFill/>
          <a:extLst>
            <a:ext uri="{909E8E84-426E-40DD-AFC4-6F175D3DCCD1}">
              <a14:hiddenFill xmlns:a14="http://schemas.microsoft.com/office/drawing/2010/main">
                <a:solidFill>
                  <a:srgbClr val="FFFFFF"/>
                </a:solidFill>
              </a14:hiddenFill>
            </a:ext>
          </a:extLst>
        </p:spPr>
      </p:pic>
      <p:sp>
        <p:nvSpPr>
          <p:cNvPr id="47107" name="Rectangle 3"/>
          <p:cNvSpPr>
            <a:spLocks noChangeArrowheads="1"/>
          </p:cNvSpPr>
          <p:nvPr/>
        </p:nvSpPr>
        <p:spPr bwMode="auto">
          <a:xfrm>
            <a:off x="0" y="620713"/>
            <a:ext cx="914400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86360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Problem:</a:t>
            </a:r>
          </a:p>
          <a:p>
            <a:pPr lvl="1" eaLnBrk="1" hangingPunct="1">
              <a:spcBef>
                <a:spcPct val="20000"/>
              </a:spcBef>
              <a:buFont typeface="Wingdings" charset="2"/>
              <a:buChar char="v"/>
            </a:pPr>
            <a:r>
              <a:rPr lang="en-US" altLang="zh-CN" sz="2000">
                <a:solidFill>
                  <a:srgbClr val="000000"/>
                </a:solidFill>
              </a:rPr>
              <a:t>The classes for notes and staves are specific to our application, but the GraphicTool class belongs to the framework. GraphicTool doesn't know how to create instances of our music classes to add to the score. </a:t>
            </a:r>
          </a:p>
          <a:p>
            <a:pPr lvl="1" eaLnBrk="1" hangingPunct="1">
              <a:spcBef>
                <a:spcPct val="20000"/>
              </a:spcBef>
              <a:buFont typeface="Wingdings" charset="2"/>
              <a:buChar char="v"/>
            </a:pPr>
            <a:r>
              <a:rPr lang="en-US" altLang="zh-CN" sz="2000">
                <a:solidFill>
                  <a:srgbClr val="000000"/>
                </a:solidFill>
              </a:rPr>
              <a:t>We could subclass GraphicTool for each kind of music object, but that would produce lots of subclasses that differ only in the kind of music object they instantiate.</a:t>
            </a:r>
          </a:p>
          <a:p>
            <a:pPr eaLnBrk="1" hangingPunct="1">
              <a:spcBef>
                <a:spcPct val="20000"/>
              </a:spcBef>
              <a:buFont typeface="Wingdings" charset="2"/>
              <a:buChar char="q"/>
            </a:pPr>
            <a:r>
              <a:rPr lang="en-US" altLang="zh-CN">
                <a:solidFill>
                  <a:srgbClr val="000000"/>
                </a:solidFill>
              </a:rPr>
              <a:t>Solution:</a:t>
            </a:r>
          </a:p>
          <a:p>
            <a:pPr lvl="1" eaLnBrk="1" hangingPunct="1">
              <a:spcBef>
                <a:spcPct val="20000"/>
              </a:spcBef>
              <a:buFont typeface="Wingdings" charset="2"/>
              <a:buChar char="v"/>
            </a:pPr>
            <a:r>
              <a:rPr lang="en-US" altLang="zh-CN" sz="2000">
                <a:solidFill>
                  <a:srgbClr val="000000"/>
                </a:solidFill>
              </a:rPr>
              <a:t>making GraphicTool create a new Graphic by copying or "cloning" an instance of a Graphic subclass. We call this instance a prototype. </a:t>
            </a:r>
          </a:p>
        </p:txBody>
      </p:sp>
    </p:spTree>
    <p:extLst>
      <p:ext uri="{BB962C8B-B14F-4D97-AF65-F5344CB8AC3E}">
        <p14:creationId xmlns:p14="http://schemas.microsoft.com/office/powerpoint/2010/main" val="143425745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0" y="0"/>
            <a:ext cx="9075738" cy="714375"/>
          </a:xfrm>
        </p:spPr>
        <p:txBody>
          <a:bodyPr/>
          <a:lstStyle/>
          <a:p>
            <a:r>
              <a:rPr lang="en-US" altLang="zh-CN" i="1"/>
              <a:t>Prototype</a:t>
            </a:r>
            <a:endParaRPr lang="en-US" altLang="zh-CN"/>
          </a:p>
        </p:txBody>
      </p:sp>
      <p:pic>
        <p:nvPicPr>
          <p:cNvPr id="49154" name="Picture 4" descr="proto01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750" y="2924175"/>
            <a:ext cx="7848600" cy="3600450"/>
          </a:xfrm>
          <a:noFill/>
          <a:extLst>
            <a:ext uri="{909E8E84-426E-40DD-AFC4-6F175D3DCCD1}">
              <a14:hiddenFill xmlns:a14="http://schemas.microsoft.com/office/drawing/2010/main">
                <a:solidFill>
                  <a:srgbClr val="FFFFFF"/>
                </a:solidFill>
              </a14:hiddenFill>
            </a:ext>
          </a:extLst>
        </p:spPr>
      </p:pic>
      <p:sp>
        <p:nvSpPr>
          <p:cNvPr id="49155" name="Rectangle 3"/>
          <p:cNvSpPr>
            <a:spLocks noChangeArrowheads="1"/>
          </p:cNvSpPr>
          <p:nvPr/>
        </p:nvSpPr>
        <p:spPr bwMode="auto">
          <a:xfrm>
            <a:off x="0" y="620713"/>
            <a:ext cx="891540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Intent:</a:t>
            </a:r>
            <a:br>
              <a:rPr lang="en-US" altLang="zh-CN">
                <a:solidFill>
                  <a:srgbClr val="000000"/>
                </a:solidFill>
              </a:rPr>
            </a:br>
            <a:r>
              <a:rPr lang="en-US" altLang="zh-CN">
                <a:solidFill>
                  <a:srgbClr val="000000"/>
                </a:solidFill>
              </a:rPr>
              <a:t>Specify the kinds of objects to create using a prototypical instance, and create new objects by copying this prototype. </a:t>
            </a:r>
          </a:p>
          <a:p>
            <a:pPr eaLnBrk="1" hangingPunct="1">
              <a:spcBef>
                <a:spcPct val="20000"/>
              </a:spcBef>
              <a:buFont typeface="Wingdings" charset="2"/>
              <a:buChar char="q"/>
            </a:pPr>
            <a:r>
              <a:rPr lang="en-US" altLang="zh-CN" sz="2800">
                <a:solidFill>
                  <a:srgbClr val="000000"/>
                </a:solidFill>
              </a:rPr>
              <a:t>Structure</a:t>
            </a:r>
            <a:br>
              <a:rPr lang="en-US" altLang="zh-CN" sz="2800">
                <a:solidFill>
                  <a:srgbClr val="000000"/>
                </a:solidFill>
              </a:rPr>
            </a:br>
            <a:r>
              <a:rPr lang="en-US" altLang="zh-CN" sz="2800">
                <a:solidFill>
                  <a:srgbClr val="000000"/>
                </a:solidFill>
              </a:rPr>
              <a:t>  </a:t>
            </a:r>
            <a:r>
              <a:rPr lang="en-US" altLang="zh-CN">
                <a:solidFill>
                  <a:srgbClr val="000000"/>
                </a:solidFill>
              </a:rPr>
              <a:t>A client asks a prototype to clone itself </a:t>
            </a:r>
          </a:p>
        </p:txBody>
      </p:sp>
    </p:spTree>
    <p:extLst>
      <p:ext uri="{BB962C8B-B14F-4D97-AF65-F5344CB8AC3E}">
        <p14:creationId xmlns:p14="http://schemas.microsoft.com/office/powerpoint/2010/main" val="157280765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BA155F-1B73-4E4B-92E4-F41EE9C4DEDD}"/>
              </a:ext>
            </a:extLst>
          </p:cNvPr>
          <p:cNvSpPr>
            <a:spLocks noGrp="1"/>
          </p:cNvSpPr>
          <p:nvPr>
            <p:ph type="sldNum" sz="quarter" idx="14"/>
          </p:nvPr>
        </p:nvSpPr>
        <p:spPr/>
        <p:txBody>
          <a:bodyPr/>
          <a:lstStyle/>
          <a:p>
            <a:fld id="{12342C3A-DD85-7843-B416-BD52AB030D59}" type="slidenum">
              <a:rPr lang="en-US" smtClean="0"/>
              <a:pPr/>
              <a:t>3</a:t>
            </a:fld>
            <a:endParaRPr lang="en-US" dirty="0"/>
          </a:p>
        </p:txBody>
      </p:sp>
      <p:sp>
        <p:nvSpPr>
          <p:cNvPr id="3" name="Text Placeholder 2">
            <a:extLst>
              <a:ext uri="{FF2B5EF4-FFF2-40B4-BE49-F238E27FC236}">
                <a16:creationId xmlns:a16="http://schemas.microsoft.com/office/drawing/2014/main" id="{B1A4488C-7A2A-E24D-97AA-AA11DF7C0BC5}"/>
              </a:ext>
            </a:extLst>
          </p:cNvPr>
          <p:cNvSpPr>
            <a:spLocks noGrp="1"/>
          </p:cNvSpPr>
          <p:nvPr>
            <p:ph type="body" sz="quarter" idx="12"/>
          </p:nvPr>
        </p:nvSpPr>
        <p:spPr>
          <a:xfrm>
            <a:off x="227012" y="1205802"/>
            <a:ext cx="4927791" cy="4888091"/>
          </a:xfrm>
        </p:spPr>
        <p:txBody>
          <a:bodyPr/>
          <a:lstStyle/>
          <a:p>
            <a:pPr marL="0" indent="0">
              <a:buNone/>
            </a:pPr>
            <a:r>
              <a:rPr lang="en-US" sz="2400" b="1" dirty="0"/>
              <a:t>Unified Modeling Language</a:t>
            </a:r>
            <a:r>
              <a:rPr lang="en-US" sz="2400" dirty="0"/>
              <a:t>:</a:t>
            </a:r>
          </a:p>
          <a:p>
            <a:pPr marL="0" indent="0">
              <a:buNone/>
            </a:pPr>
            <a:r>
              <a:rPr lang="en-US" sz="2400" dirty="0"/>
              <a:t> Static diagram describing the  structure of a system by showing:</a:t>
            </a:r>
          </a:p>
          <a:p>
            <a:r>
              <a:rPr lang="en-US" sz="2400" dirty="0"/>
              <a:t>System's classes</a:t>
            </a:r>
          </a:p>
          <a:p>
            <a:r>
              <a:rPr lang="en-US" sz="2400" dirty="0"/>
              <a:t>Classes attributes </a:t>
            </a:r>
          </a:p>
          <a:p>
            <a:r>
              <a:rPr lang="en-US" sz="2400" dirty="0"/>
              <a:t>Methods</a:t>
            </a:r>
          </a:p>
          <a:p>
            <a:r>
              <a:rPr lang="en-US" sz="2400" dirty="0"/>
              <a:t>Relationships among objects</a:t>
            </a:r>
          </a:p>
        </p:txBody>
      </p:sp>
      <p:sp>
        <p:nvSpPr>
          <p:cNvPr id="4" name="Title 3">
            <a:extLst>
              <a:ext uri="{FF2B5EF4-FFF2-40B4-BE49-F238E27FC236}">
                <a16:creationId xmlns:a16="http://schemas.microsoft.com/office/drawing/2014/main" id="{A7F4FF26-2473-624A-97FE-320EE6E35520}"/>
              </a:ext>
            </a:extLst>
          </p:cNvPr>
          <p:cNvSpPr>
            <a:spLocks noGrp="1"/>
          </p:cNvSpPr>
          <p:nvPr>
            <p:ph type="title"/>
          </p:nvPr>
        </p:nvSpPr>
        <p:spPr/>
        <p:txBody>
          <a:bodyPr/>
          <a:lstStyle/>
          <a:p>
            <a:r>
              <a:rPr lang="en-US" dirty="0"/>
              <a:t>UML Class Diagrams</a:t>
            </a:r>
          </a:p>
        </p:txBody>
      </p:sp>
      <p:pic>
        <p:nvPicPr>
          <p:cNvPr id="9" name="Picture 8">
            <a:extLst>
              <a:ext uri="{FF2B5EF4-FFF2-40B4-BE49-F238E27FC236}">
                <a16:creationId xmlns:a16="http://schemas.microsoft.com/office/drawing/2014/main" id="{007A320F-0EBF-FB41-B1D7-FE3FB55C3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324" y="4652387"/>
            <a:ext cx="4289166" cy="1693092"/>
          </a:xfrm>
          <a:prstGeom prst="rect">
            <a:avLst/>
          </a:prstGeom>
        </p:spPr>
      </p:pic>
    </p:spTree>
    <p:extLst>
      <p:ext uri="{BB962C8B-B14F-4D97-AF65-F5344CB8AC3E}">
        <p14:creationId xmlns:p14="http://schemas.microsoft.com/office/powerpoint/2010/main" val="2793190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0" y="0"/>
            <a:ext cx="9075738" cy="714375"/>
          </a:xfrm>
        </p:spPr>
        <p:txBody>
          <a:bodyPr/>
          <a:lstStyle/>
          <a:p>
            <a:r>
              <a:rPr lang="en-US" altLang="zh-CN" i="1"/>
              <a:t>Prototype</a:t>
            </a:r>
            <a:endParaRPr lang="en-US" altLang="zh-CN"/>
          </a:p>
        </p:txBody>
      </p:sp>
      <p:sp>
        <p:nvSpPr>
          <p:cNvPr id="51202" name="Rectangle 4"/>
          <p:cNvSpPr>
            <a:spLocks noChangeArrowheads="1"/>
          </p:cNvSpPr>
          <p:nvPr/>
        </p:nvSpPr>
        <p:spPr bwMode="auto">
          <a:xfrm>
            <a:off x="0" y="642938"/>
            <a:ext cx="891540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86360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sz="3200">
                <a:solidFill>
                  <a:srgbClr val="000000"/>
                </a:solidFill>
              </a:rPr>
              <a:t>Discussion:</a:t>
            </a:r>
          </a:p>
          <a:p>
            <a:pPr lvl="1" eaLnBrk="1" hangingPunct="1">
              <a:spcBef>
                <a:spcPct val="20000"/>
              </a:spcBef>
              <a:buFont typeface="Wingdings" charset="2"/>
              <a:buChar char="v"/>
            </a:pPr>
            <a:r>
              <a:rPr lang="en-US" altLang="zh-CN">
                <a:solidFill>
                  <a:srgbClr val="000000"/>
                </a:solidFill>
              </a:rPr>
              <a:t>Declare an abstract base class that specifies a pure virtual "clone" method, and, maintains a dictionary of all "cloneable" concrete derived classes. </a:t>
            </a:r>
          </a:p>
          <a:p>
            <a:pPr lvl="1" eaLnBrk="1" hangingPunct="1">
              <a:spcBef>
                <a:spcPct val="20000"/>
              </a:spcBef>
              <a:buFont typeface="Wingdings" charset="2"/>
              <a:buChar char="v"/>
            </a:pPr>
            <a:r>
              <a:rPr lang="en-US" altLang="zh-CN">
                <a:solidFill>
                  <a:srgbClr val="000000"/>
                </a:solidFill>
              </a:rPr>
              <a:t>Any class that needs a "polymorphic constructor" capability: derives itself from the abstract base class, registers its prototypical instance, and implements the clone() operation. </a:t>
            </a:r>
          </a:p>
          <a:p>
            <a:pPr lvl="1" eaLnBrk="1" hangingPunct="1">
              <a:spcBef>
                <a:spcPct val="20000"/>
              </a:spcBef>
              <a:buFont typeface="Wingdings" charset="2"/>
              <a:buChar char="v"/>
            </a:pPr>
            <a:r>
              <a:rPr lang="en-US" altLang="zh-CN">
                <a:solidFill>
                  <a:srgbClr val="000000"/>
                </a:solidFill>
              </a:rPr>
              <a:t>The client then, instead of writing code that invokes the "new" operator on a hard-wired class name, calls a "clone" operation on the abstract base class, supplying a string or enumerated data type that designates the particular concrete derived class desired.  </a:t>
            </a:r>
          </a:p>
        </p:txBody>
      </p:sp>
    </p:spTree>
    <p:extLst>
      <p:ext uri="{BB962C8B-B14F-4D97-AF65-F5344CB8AC3E}">
        <p14:creationId xmlns:p14="http://schemas.microsoft.com/office/powerpoint/2010/main" val="24339601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76200" y="0"/>
            <a:ext cx="8999538" cy="714375"/>
          </a:xfrm>
        </p:spPr>
        <p:txBody>
          <a:bodyPr/>
          <a:lstStyle/>
          <a:p>
            <a:r>
              <a:rPr lang="en-US" altLang="zh-CN">
                <a:solidFill>
                  <a:srgbClr val="000000"/>
                </a:solidFill>
              </a:rPr>
              <a:t>Prototype – Example in Java</a:t>
            </a:r>
          </a:p>
        </p:txBody>
      </p:sp>
      <p:sp>
        <p:nvSpPr>
          <p:cNvPr id="53250" name="Rectangle 3"/>
          <p:cNvSpPr>
            <a:spLocks noChangeArrowheads="1"/>
          </p:cNvSpPr>
          <p:nvPr/>
        </p:nvSpPr>
        <p:spPr bwMode="auto">
          <a:xfrm>
            <a:off x="0" y="714375"/>
            <a:ext cx="89154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86360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sz="2800">
                <a:solidFill>
                  <a:srgbClr val="000000"/>
                </a:solidFill>
              </a:rPr>
              <a:t>In SwimInfo.java</a:t>
            </a:r>
            <a:br>
              <a:rPr lang="en-US" altLang="zh-CN" sz="3200">
                <a:solidFill>
                  <a:srgbClr val="000000"/>
                </a:solidFill>
              </a:rPr>
            </a:br>
            <a:r>
              <a:rPr lang="en-US" altLang="zh-CN" sz="3200">
                <a:solidFill>
                  <a:srgbClr val="000000"/>
                </a:solidFill>
              </a:rPr>
              <a:t>      </a:t>
            </a:r>
            <a:r>
              <a:rPr lang="en-US" altLang="zh-CN" sz="2800">
                <a:solidFill>
                  <a:srgbClr val="000000"/>
                </a:solidFill>
              </a:rPr>
              <a:t>sxdata = (SwimData)sdata.clone();</a:t>
            </a:r>
            <a:br>
              <a:rPr lang="en-US" altLang="zh-CN" sz="2800">
                <a:solidFill>
                  <a:srgbClr val="000000"/>
                </a:solidFill>
              </a:rPr>
            </a:br>
            <a:r>
              <a:rPr lang="en-US" altLang="zh-CN" sz="2800">
                <a:solidFill>
                  <a:srgbClr val="000000"/>
                </a:solidFill>
              </a:rPr>
              <a:t>or:  sxdata = (SwimData)sdata.deepClone();</a:t>
            </a:r>
          </a:p>
          <a:p>
            <a:pPr eaLnBrk="1" hangingPunct="1">
              <a:spcBef>
                <a:spcPct val="20000"/>
              </a:spcBef>
              <a:buFont typeface="Wingdings" charset="2"/>
              <a:buChar char="q"/>
            </a:pPr>
            <a:r>
              <a:rPr lang="en-US" altLang="zh-CN" sz="2800">
                <a:solidFill>
                  <a:srgbClr val="000000"/>
                </a:solidFill>
              </a:rPr>
              <a:t>In  SwimData.java</a:t>
            </a:r>
          </a:p>
          <a:p>
            <a:pPr lvl="1" eaLnBrk="1" hangingPunct="1">
              <a:spcBef>
                <a:spcPct val="20000"/>
              </a:spcBef>
              <a:buFont typeface="Wingdings" charset="2"/>
              <a:buChar char="v"/>
            </a:pPr>
            <a:r>
              <a:rPr lang="en-US" altLang="zh-CN" sz="2000">
                <a:solidFill>
                  <a:srgbClr val="000000"/>
                </a:solidFill>
              </a:rPr>
              <a:t>public class SwimData implements Cloneable , Serializable {</a:t>
            </a:r>
            <a:br>
              <a:rPr lang="en-US" altLang="zh-CN" sz="2000">
                <a:solidFill>
                  <a:srgbClr val="000000"/>
                </a:solidFill>
              </a:rPr>
            </a:br>
            <a:r>
              <a:rPr lang="en-US" altLang="zh-CN" sz="2000">
                <a:solidFill>
                  <a:srgbClr val="000000"/>
                </a:solidFill>
              </a:rPr>
              <a:t> </a:t>
            </a:r>
            <a:r>
              <a:rPr lang="en-US" altLang="zh-CN" sz="1800">
                <a:solidFill>
                  <a:srgbClr val="000000"/>
                </a:solidFill>
              </a:rPr>
              <a:t>public Object clone()  {</a:t>
            </a:r>
            <a:br>
              <a:rPr lang="en-US" altLang="zh-CN" sz="1800">
                <a:solidFill>
                  <a:srgbClr val="000000"/>
                </a:solidFill>
              </a:rPr>
            </a:br>
            <a:r>
              <a:rPr lang="en-US" altLang="zh-CN" sz="1800">
                <a:solidFill>
                  <a:srgbClr val="000000"/>
                </a:solidFill>
              </a:rPr>
              <a:t>     try{  return super.clone(); }</a:t>
            </a:r>
            <a:br>
              <a:rPr lang="en-US" altLang="zh-CN" sz="1800">
                <a:solidFill>
                  <a:srgbClr val="000000"/>
                </a:solidFill>
              </a:rPr>
            </a:br>
            <a:r>
              <a:rPr lang="en-US" altLang="zh-CN" sz="1800">
                <a:solidFill>
                  <a:srgbClr val="000000"/>
                </a:solidFill>
              </a:rPr>
              <a:t>     catch(Exception e) {System.out.println(e.getMessage()); return null;} }</a:t>
            </a:r>
            <a:br>
              <a:rPr lang="en-US" altLang="zh-CN" sz="1800">
                <a:solidFill>
                  <a:srgbClr val="000000"/>
                </a:solidFill>
              </a:rPr>
            </a:br>
            <a:r>
              <a:rPr lang="en-US" altLang="zh-CN" sz="1800">
                <a:solidFill>
                  <a:srgbClr val="000000"/>
                </a:solidFill>
              </a:rPr>
              <a:t>  public Object deepClone(){</a:t>
            </a:r>
            <a:br>
              <a:rPr lang="en-US" altLang="zh-CN" sz="1800">
                <a:solidFill>
                  <a:srgbClr val="000000"/>
                </a:solidFill>
              </a:rPr>
            </a:br>
            <a:r>
              <a:rPr lang="en-US" altLang="zh-CN" sz="1800">
                <a:solidFill>
                  <a:srgbClr val="000000"/>
                </a:solidFill>
              </a:rPr>
              <a:t>    try{ ByteArrayOutputStream b = new ByteArrayOutputStream();</a:t>
            </a:r>
            <a:br>
              <a:rPr lang="en-US" altLang="zh-CN" sz="1800">
                <a:solidFill>
                  <a:srgbClr val="000000"/>
                </a:solidFill>
              </a:rPr>
            </a:br>
            <a:r>
              <a:rPr lang="en-US" altLang="zh-CN" sz="1800">
                <a:solidFill>
                  <a:srgbClr val="000000"/>
                </a:solidFill>
              </a:rPr>
              <a:t>        ObjectOutputStream out = new ObjectOutputStream(b);</a:t>
            </a:r>
            <a:br>
              <a:rPr lang="en-US" altLang="zh-CN" sz="1800">
                <a:solidFill>
                  <a:srgbClr val="000000"/>
                </a:solidFill>
              </a:rPr>
            </a:br>
            <a:r>
              <a:rPr lang="en-US" altLang="zh-CN" sz="1800">
                <a:solidFill>
                  <a:srgbClr val="000000"/>
                </a:solidFill>
              </a:rPr>
              <a:t>         out.writeObject(this);</a:t>
            </a:r>
            <a:br>
              <a:rPr lang="en-US" altLang="zh-CN" sz="1800">
                <a:solidFill>
                  <a:srgbClr val="000000"/>
                </a:solidFill>
              </a:rPr>
            </a:br>
            <a:r>
              <a:rPr lang="en-US" altLang="zh-CN" sz="1800">
                <a:solidFill>
                  <a:srgbClr val="000000"/>
                </a:solidFill>
              </a:rPr>
              <a:t>        ByteArrayInputStream bIn = new ByteArrayInputStream(b.toByteArray());</a:t>
            </a:r>
            <a:br>
              <a:rPr lang="en-US" altLang="zh-CN" sz="1800">
                <a:solidFill>
                  <a:srgbClr val="000000"/>
                </a:solidFill>
              </a:rPr>
            </a:br>
            <a:r>
              <a:rPr lang="en-US" altLang="zh-CN" sz="1800">
                <a:solidFill>
                  <a:srgbClr val="000000"/>
                </a:solidFill>
              </a:rPr>
              <a:t>        ObjectInputStream oi = new ObjectInputStream(bIn);</a:t>
            </a:r>
            <a:br>
              <a:rPr lang="en-US" altLang="zh-CN" sz="1800">
                <a:solidFill>
                  <a:srgbClr val="000000"/>
                </a:solidFill>
              </a:rPr>
            </a:br>
            <a:r>
              <a:rPr lang="en-US" altLang="zh-CN" sz="1800">
                <a:solidFill>
                  <a:srgbClr val="000000"/>
                </a:solidFill>
              </a:rPr>
              <a:t>        return (oi.readObject());</a:t>
            </a:r>
            <a:br>
              <a:rPr lang="en-US" altLang="zh-CN" sz="1800">
                <a:solidFill>
                  <a:srgbClr val="000000"/>
                </a:solidFill>
              </a:rPr>
            </a:br>
            <a:r>
              <a:rPr lang="en-US" altLang="zh-CN" sz="1800">
                <a:solidFill>
                  <a:srgbClr val="000000"/>
                </a:solidFill>
              </a:rPr>
              <a:t>    } catch (Exception e) {  System.out.println("exception:"+e.getMessage()); </a:t>
            </a:r>
            <a:br>
              <a:rPr lang="en-US" altLang="zh-CN" sz="1800">
                <a:solidFill>
                  <a:srgbClr val="000000"/>
                </a:solidFill>
              </a:rPr>
            </a:br>
            <a:r>
              <a:rPr lang="en-US" altLang="zh-CN" sz="1800">
                <a:solidFill>
                  <a:srgbClr val="000000"/>
                </a:solidFill>
              </a:rPr>
              <a:t>                                          e.printStackTrace();  return null; } }</a:t>
            </a:r>
            <a:br>
              <a:rPr lang="en-US" altLang="zh-CN" sz="1800">
                <a:solidFill>
                  <a:srgbClr val="000000"/>
                </a:solidFill>
              </a:rPr>
            </a:br>
            <a:r>
              <a:rPr lang="en-US" altLang="zh-CN" sz="2000">
                <a:solidFill>
                  <a:srgbClr val="000000"/>
                </a:solidFill>
              </a:rPr>
              <a:t>}</a:t>
            </a:r>
          </a:p>
        </p:txBody>
      </p:sp>
    </p:spTree>
    <p:extLst>
      <p:ext uri="{BB962C8B-B14F-4D97-AF65-F5344CB8AC3E}">
        <p14:creationId xmlns:p14="http://schemas.microsoft.com/office/powerpoint/2010/main" val="97916860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a:xfrm>
            <a:off x="0" y="0"/>
            <a:ext cx="9075738" cy="714375"/>
          </a:xfrm>
        </p:spPr>
        <p:txBody>
          <a:bodyPr/>
          <a:lstStyle/>
          <a:p>
            <a:r>
              <a:rPr lang="en-US" altLang="zh-CN">
                <a:solidFill>
                  <a:srgbClr val="000000"/>
                </a:solidFill>
              </a:rPr>
              <a:t>Singleton</a:t>
            </a:r>
          </a:p>
        </p:txBody>
      </p:sp>
      <p:pic>
        <p:nvPicPr>
          <p:cNvPr id="55298" name="Picture 4" descr="singl01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850" y="2420938"/>
            <a:ext cx="8208963" cy="3744912"/>
          </a:xfrm>
          <a:noFill/>
          <a:extLst>
            <a:ext uri="{909E8E84-426E-40DD-AFC4-6F175D3DCCD1}">
              <a14:hiddenFill xmlns:a14="http://schemas.microsoft.com/office/drawing/2010/main">
                <a:solidFill>
                  <a:srgbClr val="FFFFFF"/>
                </a:solidFill>
              </a14:hiddenFill>
            </a:ext>
          </a:extLst>
        </p:spPr>
      </p:pic>
      <p:sp>
        <p:nvSpPr>
          <p:cNvPr id="55299" name="Rectangle 3"/>
          <p:cNvSpPr>
            <a:spLocks noChangeArrowheads="1"/>
          </p:cNvSpPr>
          <p:nvPr/>
        </p:nvSpPr>
        <p:spPr bwMode="auto">
          <a:xfrm>
            <a:off x="0" y="714375"/>
            <a:ext cx="89154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Intent:</a:t>
            </a:r>
            <a:br>
              <a:rPr lang="en-US" altLang="zh-CN">
                <a:solidFill>
                  <a:srgbClr val="000000"/>
                </a:solidFill>
              </a:rPr>
            </a:br>
            <a:r>
              <a:rPr lang="en-US" altLang="zh-CN">
                <a:solidFill>
                  <a:srgbClr val="000000"/>
                </a:solidFill>
              </a:rPr>
              <a:t>Ensure a class only has one instance, and provide a global point of access to it. </a:t>
            </a:r>
          </a:p>
          <a:p>
            <a:pPr eaLnBrk="1" hangingPunct="1">
              <a:spcBef>
                <a:spcPct val="20000"/>
              </a:spcBef>
              <a:buFont typeface="Wingdings" charset="2"/>
              <a:buChar char="q"/>
            </a:pPr>
            <a:r>
              <a:rPr lang="en-US" altLang="zh-CN" sz="2800">
                <a:solidFill>
                  <a:srgbClr val="000000"/>
                </a:solidFill>
              </a:rPr>
              <a:t>Structure</a:t>
            </a:r>
          </a:p>
        </p:txBody>
      </p:sp>
    </p:spTree>
    <p:extLst>
      <p:ext uri="{BB962C8B-B14F-4D97-AF65-F5344CB8AC3E}">
        <p14:creationId xmlns:p14="http://schemas.microsoft.com/office/powerpoint/2010/main" val="83621261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0" y="0"/>
            <a:ext cx="9075738" cy="714375"/>
          </a:xfrm>
        </p:spPr>
        <p:txBody>
          <a:bodyPr/>
          <a:lstStyle/>
          <a:p>
            <a:r>
              <a:rPr lang="en-US" altLang="zh-CN">
                <a:solidFill>
                  <a:srgbClr val="000000"/>
                </a:solidFill>
              </a:rPr>
              <a:t>Singleton - example</a:t>
            </a:r>
          </a:p>
        </p:txBody>
      </p:sp>
      <p:sp>
        <p:nvSpPr>
          <p:cNvPr id="57346" name="Text Box 3"/>
          <p:cNvSpPr txBox="1">
            <a:spLocks noChangeArrowheads="1"/>
          </p:cNvSpPr>
          <p:nvPr/>
        </p:nvSpPr>
        <p:spPr bwMode="auto">
          <a:xfrm>
            <a:off x="0" y="765175"/>
            <a:ext cx="9144000"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public abstract class ForumFactory {</a:t>
            </a:r>
          </a:p>
          <a:p>
            <a:pPr eaLnBrk="1" hangingPunct="1"/>
            <a:r>
              <a:rPr lang="en-US" altLang="zh-CN" sz="2000">
                <a:solidFill>
                  <a:srgbClr val="000000"/>
                </a:solidFill>
              </a:rPr>
              <a:t>  private static Object initLock = new Object();</a:t>
            </a:r>
          </a:p>
          <a:p>
            <a:pPr eaLnBrk="1" hangingPunct="1"/>
            <a:r>
              <a:rPr lang="en-US" altLang="zh-CN" sz="2000">
                <a:solidFill>
                  <a:srgbClr val="000000"/>
                </a:solidFill>
              </a:rPr>
              <a:t>  private static String className =   "com.abc.forum.db.DbForumFactory";</a:t>
            </a:r>
          </a:p>
          <a:p>
            <a:pPr eaLnBrk="1" hangingPunct="1"/>
            <a:r>
              <a:rPr lang="en-US" altLang="zh-CN" sz="2000">
                <a:solidFill>
                  <a:srgbClr val="000000"/>
                </a:solidFill>
              </a:rPr>
              <a:t>  private static ForumFactory factory = null;</a:t>
            </a:r>
          </a:p>
          <a:p>
            <a:pPr eaLnBrk="1" hangingPunct="1"/>
            <a:r>
              <a:rPr lang="en-US" altLang="zh-CN" sz="2000">
                <a:solidFill>
                  <a:srgbClr val="000000"/>
                </a:solidFill>
              </a:rPr>
              <a:t>  public static ForumFactory getInstance(Authorization authorization) {</a:t>
            </a:r>
          </a:p>
          <a:p>
            <a:pPr eaLnBrk="1" hangingPunct="1"/>
            <a:r>
              <a:rPr lang="en-US" altLang="zh-CN" sz="2000">
                <a:solidFill>
                  <a:srgbClr val="000000"/>
                </a:solidFill>
              </a:rPr>
              <a:t>   if (authorization == null) {return null;}</a:t>
            </a:r>
          </a:p>
          <a:p>
            <a:pPr eaLnBrk="1" hangingPunct="1"/>
            <a:r>
              <a:rPr lang="en-US" altLang="zh-CN" sz="2000">
                <a:solidFill>
                  <a:srgbClr val="000000"/>
                </a:solidFill>
              </a:rPr>
              <a:t>   if (factory == null) {// Singleton pattern</a:t>
            </a:r>
            <a:br>
              <a:rPr lang="en-US" altLang="zh-CN" sz="2000">
                <a:solidFill>
                  <a:srgbClr val="000000"/>
                </a:solidFill>
              </a:rPr>
            </a:br>
            <a:r>
              <a:rPr lang="en-US" altLang="zh-CN" sz="2000">
                <a:solidFill>
                  <a:srgbClr val="000000"/>
                </a:solidFill>
              </a:rPr>
              <a:t>    synchronized(initLock) {</a:t>
            </a:r>
          </a:p>
          <a:p>
            <a:pPr eaLnBrk="1" hangingPunct="1"/>
            <a:r>
              <a:rPr lang="en-US" altLang="zh-CN" sz="2000">
                <a:solidFill>
                  <a:srgbClr val="000000"/>
                </a:solidFill>
              </a:rPr>
              <a:t>      if (factory == null) {</a:t>
            </a:r>
          </a:p>
          <a:p>
            <a:pPr eaLnBrk="1" hangingPunct="1"/>
            <a:r>
              <a:rPr lang="en-US" altLang="zh-CN" sz="2000">
                <a:solidFill>
                  <a:srgbClr val="000000"/>
                </a:solidFill>
              </a:rPr>
              <a:t>        ......</a:t>
            </a:r>
          </a:p>
          <a:p>
            <a:pPr eaLnBrk="1" hangingPunct="1"/>
            <a:r>
              <a:rPr lang="en-US" altLang="zh-CN" sz="2000">
                <a:solidFill>
                  <a:srgbClr val="000000"/>
                </a:solidFill>
              </a:rPr>
              <a:t>       try {</a:t>
            </a:r>
          </a:p>
          <a:p>
            <a:pPr eaLnBrk="1" hangingPunct="1"/>
            <a:r>
              <a:rPr lang="en-US" altLang="zh-CN" sz="2000">
                <a:solidFill>
                  <a:srgbClr val="000000"/>
                </a:solidFill>
              </a:rPr>
              <a:t>         Class c = Class.forName(className);</a:t>
            </a:r>
          </a:p>
          <a:p>
            <a:pPr eaLnBrk="1" hangingPunct="1"/>
            <a:r>
              <a:rPr lang="en-US" altLang="zh-CN" sz="2000">
                <a:solidFill>
                  <a:srgbClr val="000000"/>
                </a:solidFill>
              </a:rPr>
              <a:t>         factory = (ForumFactory)c.newInstance();</a:t>
            </a:r>
          </a:p>
          <a:p>
            <a:pPr eaLnBrk="1" hangingPunct="1"/>
            <a:r>
              <a:rPr lang="en-US" altLang="zh-CN" sz="2000">
                <a:solidFill>
                  <a:srgbClr val="000000"/>
                </a:solidFill>
              </a:rPr>
              <a:t>       catch (Exception e) {return null;}</a:t>
            </a:r>
          </a:p>
          <a:p>
            <a:pPr eaLnBrk="1" hangingPunct="1"/>
            <a:r>
              <a:rPr lang="en-US" altLang="zh-CN" sz="2000">
                <a:solidFill>
                  <a:srgbClr val="000000"/>
                </a:solidFill>
              </a:rPr>
              <a:t>       }</a:t>
            </a:r>
          </a:p>
          <a:p>
            <a:pPr eaLnBrk="1" hangingPunct="1"/>
            <a:r>
              <a:rPr lang="en-US" altLang="zh-CN" sz="2000">
                <a:solidFill>
                  <a:srgbClr val="000000"/>
                </a:solidFill>
              </a:rPr>
              <a:t>     }   }</a:t>
            </a:r>
          </a:p>
          <a:p>
            <a:pPr eaLnBrk="1" hangingPunct="1"/>
            <a:r>
              <a:rPr lang="en-US" altLang="zh-CN" sz="2000">
                <a:solidFill>
                  <a:srgbClr val="000000"/>
                </a:solidFill>
              </a:rPr>
              <a:t>   .....</a:t>
            </a:r>
          </a:p>
          <a:p>
            <a:pPr eaLnBrk="1" hangingPunct="1"/>
            <a:r>
              <a:rPr lang="en-US" altLang="zh-CN" sz="2000">
                <a:solidFill>
                  <a:srgbClr val="000000"/>
                </a:solidFill>
              </a:rPr>
              <a:t>}</a:t>
            </a:r>
          </a:p>
        </p:txBody>
      </p:sp>
    </p:spTree>
    <p:extLst>
      <p:ext uri="{BB962C8B-B14F-4D97-AF65-F5344CB8AC3E}">
        <p14:creationId xmlns:p14="http://schemas.microsoft.com/office/powerpoint/2010/main" val="85877800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0" y="0"/>
            <a:ext cx="9075738" cy="714375"/>
          </a:xfrm>
        </p:spPr>
        <p:txBody>
          <a:bodyPr/>
          <a:lstStyle/>
          <a:p>
            <a:r>
              <a:rPr lang="en-US" altLang="zh-CN">
                <a:solidFill>
                  <a:srgbClr val="000000"/>
                </a:solidFill>
              </a:rPr>
              <a:t>Structural</a:t>
            </a:r>
            <a:r>
              <a:rPr lang="zh-CN" altLang="zh-CN">
                <a:solidFill>
                  <a:srgbClr val="000000"/>
                </a:solidFill>
              </a:rPr>
              <a:t> </a:t>
            </a:r>
            <a:r>
              <a:rPr lang="en-US" altLang="zh-CN">
                <a:solidFill>
                  <a:srgbClr val="000000"/>
                </a:solidFill>
              </a:rPr>
              <a:t>patterns</a:t>
            </a:r>
          </a:p>
        </p:txBody>
      </p:sp>
      <p:sp>
        <p:nvSpPr>
          <p:cNvPr id="59394" name="Rectangle 3"/>
          <p:cNvSpPr>
            <a:spLocks noGrp="1" noChangeArrowheads="1"/>
          </p:cNvSpPr>
          <p:nvPr>
            <p:ph idx="1"/>
          </p:nvPr>
        </p:nvSpPr>
        <p:spPr bwMode="auto">
          <a:xfrm>
            <a:off x="0" y="739775"/>
            <a:ext cx="8915400" cy="5761038"/>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800" b="1">
                <a:solidFill>
                  <a:srgbClr val="000000"/>
                </a:solidFill>
              </a:rPr>
              <a:t>Adapter </a:t>
            </a:r>
          </a:p>
          <a:p>
            <a:pPr marL="463550" indent="-463550"/>
            <a:r>
              <a:rPr lang="en-US" altLang="zh-CN" sz="2800" b="1">
                <a:solidFill>
                  <a:srgbClr val="000000"/>
                </a:solidFill>
              </a:rPr>
              <a:t>Bridge</a:t>
            </a:r>
          </a:p>
          <a:p>
            <a:pPr marL="463550" indent="-463550"/>
            <a:r>
              <a:rPr lang="en-US" altLang="zh-CN" sz="2800" b="1">
                <a:solidFill>
                  <a:srgbClr val="000000"/>
                </a:solidFill>
              </a:rPr>
              <a:t>Composite</a:t>
            </a:r>
          </a:p>
          <a:p>
            <a:pPr marL="463550" indent="-463550"/>
            <a:r>
              <a:rPr lang="en-US" altLang="zh-CN" sz="2800" b="1">
                <a:solidFill>
                  <a:srgbClr val="000000"/>
                </a:solidFill>
              </a:rPr>
              <a:t>Façade</a:t>
            </a:r>
          </a:p>
          <a:p>
            <a:pPr marL="463550" indent="-463550"/>
            <a:r>
              <a:rPr lang="en-US" altLang="zh-CN" sz="2800" b="1">
                <a:solidFill>
                  <a:srgbClr val="000000"/>
                </a:solidFill>
              </a:rPr>
              <a:t>Decorator</a:t>
            </a:r>
          </a:p>
          <a:p>
            <a:pPr marL="463550" indent="-463550"/>
            <a:r>
              <a:rPr lang="en-US" altLang="zh-CN" sz="2800" b="1">
                <a:solidFill>
                  <a:srgbClr val="000000"/>
                </a:solidFill>
              </a:rPr>
              <a:t>Proxy </a:t>
            </a:r>
          </a:p>
          <a:p>
            <a:pPr marL="463550" indent="-463550"/>
            <a:r>
              <a:rPr lang="en-US" altLang="zh-CN" sz="2800" b="1">
                <a:solidFill>
                  <a:srgbClr val="000000"/>
                </a:solidFill>
              </a:rPr>
              <a:t>Flyweight</a:t>
            </a:r>
          </a:p>
        </p:txBody>
      </p:sp>
    </p:spTree>
    <p:extLst>
      <p:ext uri="{BB962C8B-B14F-4D97-AF65-F5344CB8AC3E}">
        <p14:creationId xmlns:p14="http://schemas.microsoft.com/office/powerpoint/2010/main" val="173914416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xfrm>
            <a:off x="0" y="0"/>
            <a:ext cx="9075738" cy="714375"/>
          </a:xfrm>
        </p:spPr>
        <p:txBody>
          <a:bodyPr/>
          <a:lstStyle/>
          <a:p>
            <a:r>
              <a:rPr lang="en-US" altLang="zh-CN">
                <a:solidFill>
                  <a:srgbClr val="000000"/>
                </a:solidFill>
              </a:rPr>
              <a:t>Adapter Pattern – Switch example</a:t>
            </a:r>
          </a:p>
        </p:txBody>
      </p:sp>
      <p:sp>
        <p:nvSpPr>
          <p:cNvPr id="61442" name="Rectangle 14"/>
          <p:cNvSpPr>
            <a:spLocks noGrp="1" noChangeArrowheads="1"/>
          </p:cNvSpPr>
          <p:nvPr>
            <p:ph idx="1"/>
          </p:nvPr>
        </p:nvSpPr>
        <p:spPr bwMode="auto">
          <a:xfrm>
            <a:off x="228600" y="2565400"/>
            <a:ext cx="8915400" cy="3959225"/>
          </a:xfrm>
        </p:spPr>
        <p:txBody>
          <a:bodyPr wrap="square" numCol="1" anchor="t" anchorCtr="0" compatLnSpc="1">
            <a:prstTxWarp prst="textNoShape">
              <a:avLst/>
            </a:prstTxWarp>
          </a:bodyPr>
          <a:lstStyle/>
          <a:p>
            <a:pPr marL="463550" indent="-463550"/>
            <a:r>
              <a:rPr lang="en-US" altLang="zh-CN" b="1">
                <a:solidFill>
                  <a:srgbClr val="000000"/>
                </a:solidFill>
              </a:rPr>
              <a:t>What don’t we like about this design?</a:t>
            </a:r>
          </a:p>
          <a:p>
            <a:pPr marL="863600" lvl="1"/>
            <a:r>
              <a:rPr lang="en-US" altLang="zh-CN" sz="2000">
                <a:solidFill>
                  <a:srgbClr val="000000"/>
                </a:solidFill>
              </a:rPr>
              <a:t>The violation of Dependency-Inversion Principle (DIP: Abstractions should not depend upon details. Details should depend upon abstractions):</a:t>
            </a:r>
            <a:br>
              <a:rPr lang="en-US" altLang="zh-CN" sz="2000">
                <a:solidFill>
                  <a:srgbClr val="000000"/>
                </a:solidFill>
              </a:rPr>
            </a:br>
            <a:r>
              <a:rPr lang="en-US" altLang="zh-CN" sz="2400">
                <a:solidFill>
                  <a:srgbClr val="000000"/>
                </a:solidFill>
              </a:rPr>
              <a:t>The dependency from switch to light is a dependency upon a concrete class</a:t>
            </a:r>
          </a:p>
          <a:p>
            <a:pPr marL="863600" lvl="1"/>
            <a:r>
              <a:rPr lang="en-US" altLang="zh-CN" sz="2000">
                <a:solidFill>
                  <a:srgbClr val="000000"/>
                </a:solidFill>
              </a:rPr>
              <a:t>The violation of Open-Closed Principle (OCP: Software entities should be open for extension, but closed for modification): </a:t>
            </a:r>
            <a:br>
              <a:rPr lang="en-US" altLang="zh-CN" sz="2000">
                <a:solidFill>
                  <a:srgbClr val="000000"/>
                </a:solidFill>
              </a:rPr>
            </a:br>
            <a:r>
              <a:rPr lang="en-US" altLang="zh-CN" sz="2400">
                <a:solidFill>
                  <a:srgbClr val="000000"/>
                </a:solidFill>
              </a:rPr>
              <a:t>Switch cannot be easily extended to control objects other than Light</a:t>
            </a:r>
          </a:p>
        </p:txBody>
      </p:sp>
      <p:grpSp>
        <p:nvGrpSpPr>
          <p:cNvPr id="61443" name="Group 12"/>
          <p:cNvGrpSpPr>
            <a:grpSpLocks/>
          </p:cNvGrpSpPr>
          <p:nvPr/>
        </p:nvGrpSpPr>
        <p:grpSpPr bwMode="auto">
          <a:xfrm>
            <a:off x="2500313" y="857250"/>
            <a:ext cx="4176712" cy="1825625"/>
            <a:chOff x="340" y="890"/>
            <a:chExt cx="2631" cy="1150"/>
          </a:xfrm>
        </p:grpSpPr>
        <p:sp>
          <p:nvSpPr>
            <p:cNvPr id="61444" name="Rectangle 4"/>
            <p:cNvSpPr>
              <a:spLocks noChangeArrowheads="1"/>
            </p:cNvSpPr>
            <p:nvPr/>
          </p:nvSpPr>
          <p:spPr bwMode="auto">
            <a:xfrm>
              <a:off x="340" y="1071"/>
              <a:ext cx="907" cy="4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Switch</a:t>
              </a:r>
            </a:p>
          </p:txBody>
        </p:sp>
        <p:grpSp>
          <p:nvGrpSpPr>
            <p:cNvPr id="61445" name="Group 9"/>
            <p:cNvGrpSpPr>
              <a:grpSpLocks/>
            </p:cNvGrpSpPr>
            <p:nvPr/>
          </p:nvGrpSpPr>
          <p:grpSpPr bwMode="auto">
            <a:xfrm>
              <a:off x="2109" y="890"/>
              <a:ext cx="862" cy="862"/>
              <a:chOff x="703" y="2341"/>
              <a:chExt cx="862" cy="862"/>
            </a:xfrm>
          </p:grpSpPr>
          <p:sp>
            <p:nvSpPr>
              <p:cNvPr id="61448" name="Rectangle 7"/>
              <p:cNvSpPr>
                <a:spLocks noChangeArrowheads="1"/>
              </p:cNvSpPr>
              <p:nvPr/>
            </p:nvSpPr>
            <p:spPr bwMode="auto">
              <a:xfrm>
                <a:off x="703" y="2341"/>
                <a:ext cx="862" cy="3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Light</a:t>
                </a:r>
              </a:p>
            </p:txBody>
          </p:sp>
          <p:sp>
            <p:nvSpPr>
              <p:cNvPr id="61449" name="Rectangle 8"/>
              <p:cNvSpPr>
                <a:spLocks noChangeArrowheads="1"/>
              </p:cNvSpPr>
              <p:nvPr/>
            </p:nvSpPr>
            <p:spPr bwMode="auto">
              <a:xfrm>
                <a:off x="703" y="2659"/>
                <a:ext cx="862" cy="5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+turnOn</a:t>
                </a:r>
                <a:br>
                  <a:rPr lang="en-US" altLang="zh-CN">
                    <a:solidFill>
                      <a:srgbClr val="000000"/>
                    </a:solidFill>
                  </a:rPr>
                </a:br>
                <a:r>
                  <a:rPr lang="en-US" altLang="zh-CN">
                    <a:solidFill>
                      <a:srgbClr val="000000"/>
                    </a:solidFill>
                  </a:rPr>
                  <a:t>+turnOff</a:t>
                </a:r>
              </a:p>
            </p:txBody>
          </p:sp>
        </p:grpSp>
        <p:sp>
          <p:nvSpPr>
            <p:cNvPr id="61446" name="Line 10"/>
            <p:cNvSpPr>
              <a:spLocks noChangeShapeType="1"/>
            </p:cNvSpPr>
            <p:nvPr/>
          </p:nvSpPr>
          <p:spPr bwMode="auto">
            <a:xfrm>
              <a:off x="1247" y="1298"/>
              <a:ext cx="862" cy="0"/>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61447" name="Text Box 11"/>
            <p:cNvSpPr txBox="1">
              <a:spLocks noChangeArrowheads="1"/>
            </p:cNvSpPr>
            <p:nvPr/>
          </p:nvSpPr>
          <p:spPr bwMode="auto">
            <a:xfrm>
              <a:off x="612" y="1752"/>
              <a:ext cx="17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a:solidFill>
                    <a:srgbClr val="000000"/>
                  </a:solidFill>
                </a:rPr>
                <a:t>Simple table lamp</a:t>
              </a:r>
            </a:p>
          </p:txBody>
        </p:sp>
      </p:grpSp>
    </p:spTree>
    <p:extLst>
      <p:ext uri="{BB962C8B-B14F-4D97-AF65-F5344CB8AC3E}">
        <p14:creationId xmlns:p14="http://schemas.microsoft.com/office/powerpoint/2010/main" val="25943131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0" y="0"/>
            <a:ext cx="9075738" cy="714375"/>
          </a:xfrm>
        </p:spPr>
        <p:txBody>
          <a:bodyPr/>
          <a:lstStyle/>
          <a:p>
            <a:r>
              <a:rPr lang="en-US" altLang="zh-CN">
                <a:solidFill>
                  <a:srgbClr val="000000"/>
                </a:solidFill>
              </a:rPr>
              <a:t>Adapter Pattern – Switch example</a:t>
            </a:r>
          </a:p>
        </p:txBody>
      </p:sp>
      <p:sp>
        <p:nvSpPr>
          <p:cNvPr id="63490" name="Rectangle 10"/>
          <p:cNvSpPr>
            <a:spLocks noGrp="1" noChangeArrowheads="1"/>
          </p:cNvSpPr>
          <p:nvPr>
            <p:ph idx="1"/>
          </p:nvPr>
        </p:nvSpPr>
        <p:spPr bwMode="auto">
          <a:xfrm>
            <a:off x="228600" y="3573463"/>
            <a:ext cx="8915400" cy="3959225"/>
          </a:xfrm>
        </p:spPr>
        <p:txBody>
          <a:bodyPr wrap="square" numCol="1" anchor="t" anchorCtr="0" compatLnSpc="1">
            <a:prstTxWarp prst="textNoShape">
              <a:avLst/>
            </a:prstTxWarp>
          </a:bodyPr>
          <a:lstStyle/>
          <a:p>
            <a:pPr marL="463550" indent="-463550"/>
            <a:r>
              <a:rPr lang="en-US" altLang="zh-CN" b="1">
                <a:solidFill>
                  <a:srgbClr val="000000"/>
                </a:solidFill>
              </a:rPr>
              <a:t>It also violates the DIP</a:t>
            </a:r>
          </a:p>
          <a:p>
            <a:pPr marL="863600" lvl="1"/>
            <a:r>
              <a:rPr lang="en-US" altLang="zh-CN" sz="2000">
                <a:solidFill>
                  <a:srgbClr val="000000"/>
                </a:solidFill>
              </a:rPr>
              <a:t> </a:t>
            </a:r>
            <a:r>
              <a:rPr lang="en-US" altLang="zh-CN" sz="2400">
                <a:solidFill>
                  <a:srgbClr val="000000"/>
                </a:solidFill>
              </a:rPr>
              <a:t>FanSwitch still inherits the dependency upon Light. </a:t>
            </a:r>
          </a:p>
        </p:txBody>
      </p:sp>
      <p:grpSp>
        <p:nvGrpSpPr>
          <p:cNvPr id="63491" name="Group 19"/>
          <p:cNvGrpSpPr>
            <a:grpSpLocks/>
          </p:cNvGrpSpPr>
          <p:nvPr/>
        </p:nvGrpSpPr>
        <p:grpSpPr bwMode="auto">
          <a:xfrm>
            <a:off x="2051050" y="836613"/>
            <a:ext cx="4752975" cy="2617787"/>
            <a:chOff x="1338" y="527"/>
            <a:chExt cx="2994" cy="1649"/>
          </a:xfrm>
        </p:grpSpPr>
        <p:sp>
          <p:nvSpPr>
            <p:cNvPr id="63492" name="Rectangle 4"/>
            <p:cNvSpPr>
              <a:spLocks noChangeArrowheads="1"/>
            </p:cNvSpPr>
            <p:nvPr/>
          </p:nvSpPr>
          <p:spPr bwMode="auto">
            <a:xfrm>
              <a:off x="1565" y="617"/>
              <a:ext cx="907" cy="4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Switch</a:t>
              </a:r>
            </a:p>
          </p:txBody>
        </p:sp>
        <p:grpSp>
          <p:nvGrpSpPr>
            <p:cNvPr id="63493" name="Group 5"/>
            <p:cNvGrpSpPr>
              <a:grpSpLocks/>
            </p:cNvGrpSpPr>
            <p:nvPr/>
          </p:nvGrpSpPr>
          <p:grpSpPr bwMode="auto">
            <a:xfrm>
              <a:off x="3334" y="527"/>
              <a:ext cx="862" cy="635"/>
              <a:chOff x="703" y="2341"/>
              <a:chExt cx="862" cy="862"/>
            </a:xfrm>
          </p:grpSpPr>
          <p:sp>
            <p:nvSpPr>
              <p:cNvPr id="63504" name="Rectangle 6"/>
              <p:cNvSpPr>
                <a:spLocks noChangeArrowheads="1"/>
              </p:cNvSpPr>
              <p:nvPr/>
            </p:nvSpPr>
            <p:spPr bwMode="auto">
              <a:xfrm>
                <a:off x="703" y="2341"/>
                <a:ext cx="862" cy="3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Light</a:t>
                </a:r>
              </a:p>
            </p:txBody>
          </p:sp>
          <p:sp>
            <p:nvSpPr>
              <p:cNvPr id="63505" name="Rectangle 7"/>
              <p:cNvSpPr>
                <a:spLocks noChangeArrowheads="1"/>
              </p:cNvSpPr>
              <p:nvPr/>
            </p:nvSpPr>
            <p:spPr bwMode="auto">
              <a:xfrm>
                <a:off x="703" y="2659"/>
                <a:ext cx="862" cy="5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+turnOn</a:t>
                </a:r>
                <a:br>
                  <a:rPr lang="en-US" altLang="zh-CN" sz="2000">
                    <a:solidFill>
                      <a:srgbClr val="000000"/>
                    </a:solidFill>
                  </a:rPr>
                </a:br>
                <a:r>
                  <a:rPr lang="en-US" altLang="zh-CN" sz="2000">
                    <a:solidFill>
                      <a:srgbClr val="000000"/>
                    </a:solidFill>
                  </a:rPr>
                  <a:t>+turnOff</a:t>
                </a:r>
              </a:p>
            </p:txBody>
          </p:sp>
        </p:grpSp>
        <p:sp>
          <p:nvSpPr>
            <p:cNvPr id="63494" name="Line 8"/>
            <p:cNvSpPr>
              <a:spLocks noChangeShapeType="1"/>
            </p:cNvSpPr>
            <p:nvPr/>
          </p:nvSpPr>
          <p:spPr bwMode="auto">
            <a:xfrm>
              <a:off x="2472" y="844"/>
              <a:ext cx="862" cy="0"/>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63495" name="Text Box 9"/>
            <p:cNvSpPr txBox="1">
              <a:spLocks noChangeArrowheads="1"/>
            </p:cNvSpPr>
            <p:nvPr/>
          </p:nvSpPr>
          <p:spPr bwMode="auto">
            <a:xfrm>
              <a:off x="1338" y="1888"/>
              <a:ext cx="29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a:solidFill>
                    <a:srgbClr val="000000"/>
                  </a:solidFill>
                </a:rPr>
                <a:t>A bad way to extended Switch</a:t>
              </a:r>
            </a:p>
          </p:txBody>
        </p:sp>
        <p:sp>
          <p:nvSpPr>
            <p:cNvPr id="63496" name="Rectangle 11"/>
            <p:cNvSpPr>
              <a:spLocks noChangeArrowheads="1"/>
            </p:cNvSpPr>
            <p:nvPr/>
          </p:nvSpPr>
          <p:spPr bwMode="auto">
            <a:xfrm>
              <a:off x="1519" y="1434"/>
              <a:ext cx="952" cy="4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FanSwitch</a:t>
              </a:r>
            </a:p>
          </p:txBody>
        </p:sp>
        <p:grpSp>
          <p:nvGrpSpPr>
            <p:cNvPr id="63497" name="Group 12"/>
            <p:cNvGrpSpPr>
              <a:grpSpLocks/>
            </p:cNvGrpSpPr>
            <p:nvPr/>
          </p:nvGrpSpPr>
          <p:grpSpPr bwMode="auto">
            <a:xfrm>
              <a:off x="3334" y="1298"/>
              <a:ext cx="862" cy="635"/>
              <a:chOff x="703" y="2341"/>
              <a:chExt cx="862" cy="862"/>
            </a:xfrm>
          </p:grpSpPr>
          <p:sp>
            <p:nvSpPr>
              <p:cNvPr id="63502" name="Rectangle 13"/>
              <p:cNvSpPr>
                <a:spLocks noChangeArrowheads="1"/>
              </p:cNvSpPr>
              <p:nvPr/>
            </p:nvSpPr>
            <p:spPr bwMode="auto">
              <a:xfrm>
                <a:off x="703" y="2341"/>
                <a:ext cx="862" cy="3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Fan</a:t>
                </a:r>
              </a:p>
            </p:txBody>
          </p:sp>
          <p:sp>
            <p:nvSpPr>
              <p:cNvPr id="63503" name="Rectangle 14"/>
              <p:cNvSpPr>
                <a:spLocks noChangeArrowheads="1"/>
              </p:cNvSpPr>
              <p:nvPr/>
            </p:nvSpPr>
            <p:spPr bwMode="auto">
              <a:xfrm>
                <a:off x="703" y="2659"/>
                <a:ext cx="862" cy="5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+turnOn</a:t>
                </a:r>
                <a:br>
                  <a:rPr lang="en-US" altLang="zh-CN" sz="2000">
                    <a:solidFill>
                      <a:srgbClr val="000000"/>
                    </a:solidFill>
                  </a:rPr>
                </a:br>
                <a:r>
                  <a:rPr lang="en-US" altLang="zh-CN" sz="2000">
                    <a:solidFill>
                      <a:srgbClr val="000000"/>
                    </a:solidFill>
                  </a:rPr>
                  <a:t>+turnOff</a:t>
                </a:r>
              </a:p>
            </p:txBody>
          </p:sp>
        </p:grpSp>
        <p:sp>
          <p:nvSpPr>
            <p:cNvPr id="63498" name="Line 15"/>
            <p:cNvSpPr>
              <a:spLocks noChangeShapeType="1"/>
            </p:cNvSpPr>
            <p:nvPr/>
          </p:nvSpPr>
          <p:spPr bwMode="auto">
            <a:xfrm>
              <a:off x="2472" y="1661"/>
              <a:ext cx="862" cy="0"/>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nvGrpSpPr>
            <p:cNvPr id="63499" name="Group 18"/>
            <p:cNvGrpSpPr>
              <a:grpSpLocks/>
            </p:cNvGrpSpPr>
            <p:nvPr/>
          </p:nvGrpSpPr>
          <p:grpSpPr bwMode="auto">
            <a:xfrm>
              <a:off x="1973" y="1071"/>
              <a:ext cx="90" cy="363"/>
              <a:chOff x="703" y="1207"/>
              <a:chExt cx="90" cy="363"/>
            </a:xfrm>
          </p:grpSpPr>
          <p:sp>
            <p:nvSpPr>
              <p:cNvPr id="63500" name="AutoShape 16"/>
              <p:cNvSpPr>
                <a:spLocks noChangeArrowheads="1"/>
              </p:cNvSpPr>
              <p:nvPr/>
            </p:nvSpPr>
            <p:spPr bwMode="auto">
              <a:xfrm>
                <a:off x="703" y="1207"/>
                <a:ext cx="90" cy="91"/>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63501" name="Line 17"/>
              <p:cNvSpPr>
                <a:spLocks noChangeShapeType="1"/>
              </p:cNvSpPr>
              <p:nvPr/>
            </p:nvSpPr>
            <p:spPr bwMode="auto">
              <a:xfrm>
                <a:off x="748" y="1298"/>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Tree>
    <p:extLst>
      <p:ext uri="{BB962C8B-B14F-4D97-AF65-F5344CB8AC3E}">
        <p14:creationId xmlns:p14="http://schemas.microsoft.com/office/powerpoint/2010/main" val="18704035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0" y="0"/>
            <a:ext cx="9075738" cy="714375"/>
          </a:xfrm>
        </p:spPr>
        <p:txBody>
          <a:bodyPr/>
          <a:lstStyle/>
          <a:p>
            <a:r>
              <a:rPr lang="en-US" altLang="zh-CN">
                <a:solidFill>
                  <a:srgbClr val="000000"/>
                </a:solidFill>
              </a:rPr>
              <a:t>Adapter Pattern – Switch example</a:t>
            </a:r>
          </a:p>
        </p:txBody>
      </p:sp>
      <p:sp>
        <p:nvSpPr>
          <p:cNvPr id="50181" name="Rectangle 3">
            <a:extLst>
              <a:ext uri="{FF2B5EF4-FFF2-40B4-BE49-F238E27FC236}">
                <a16:creationId xmlns:a16="http://schemas.microsoft.com/office/drawing/2014/main" id="{18476FE3-5509-934B-928B-0BE5686B2341}"/>
              </a:ext>
            </a:extLst>
          </p:cNvPr>
          <p:cNvSpPr>
            <a:spLocks noGrp="1" noChangeArrowheads="1"/>
          </p:cNvSpPr>
          <p:nvPr>
            <p:ph idx="1"/>
          </p:nvPr>
        </p:nvSpPr>
        <p:spPr>
          <a:xfrm>
            <a:off x="0" y="4149725"/>
            <a:ext cx="9144000" cy="1922463"/>
          </a:xfrm>
        </p:spPr>
        <p:txBody>
          <a:bodyPr>
            <a:normAutofit fontScale="92500" lnSpcReduction="20000"/>
          </a:bodyPr>
          <a:lstStyle/>
          <a:p>
            <a:pPr marL="463550" indent="-463550" fontAlgn="auto">
              <a:spcAft>
                <a:spcPts val="0"/>
              </a:spcAft>
              <a:buFont typeface="Arial" panose="020B0604020202020204" pitchFamily="34" charset="0"/>
              <a:buChar char="•"/>
              <a:defRPr/>
            </a:pPr>
            <a:r>
              <a:rPr lang="en-US" altLang="zh-CN" sz="2400" b="1" dirty="0">
                <a:solidFill>
                  <a:srgbClr val="000000"/>
                </a:solidFill>
              </a:rPr>
              <a:t>It satisfies both the DIP and the OCP</a:t>
            </a:r>
          </a:p>
          <a:p>
            <a:pPr marL="463550" indent="-463550" fontAlgn="auto">
              <a:spcAft>
                <a:spcPts val="0"/>
              </a:spcAft>
              <a:buFont typeface="Arial" panose="020B0604020202020204" pitchFamily="34" charset="0"/>
              <a:buChar char="•"/>
              <a:defRPr/>
            </a:pPr>
            <a:r>
              <a:rPr lang="en-US" altLang="zh-CN" sz="2400" b="1" dirty="0">
                <a:solidFill>
                  <a:srgbClr val="000000"/>
                </a:solidFill>
              </a:rPr>
              <a:t>But there is a potential violation of the </a:t>
            </a:r>
            <a:r>
              <a:rPr lang="en-US" altLang="zh-CN" sz="2000" b="1" dirty="0">
                <a:solidFill>
                  <a:srgbClr val="000000"/>
                </a:solidFill>
              </a:rPr>
              <a:t>Single-Responsibility Principle</a:t>
            </a:r>
            <a:r>
              <a:rPr lang="en-US" altLang="zh-CN" sz="2400" b="1" dirty="0">
                <a:solidFill>
                  <a:srgbClr val="000000"/>
                </a:solidFill>
              </a:rPr>
              <a:t> (SRP:</a:t>
            </a:r>
            <a:r>
              <a:rPr lang="en-US" altLang="zh-CN" sz="2400" dirty="0">
                <a:solidFill>
                  <a:srgbClr val="000000"/>
                </a:solidFill>
              </a:rPr>
              <a:t> A class should only one reason to change)</a:t>
            </a:r>
          </a:p>
          <a:p>
            <a:pPr marL="863600" lvl="1" fontAlgn="auto">
              <a:spcAft>
                <a:spcPts val="0"/>
              </a:spcAft>
              <a:buFont typeface="Arial" panose="020B0604020202020204" pitchFamily="34" charset="0"/>
              <a:buChar char="•"/>
              <a:defRPr/>
            </a:pPr>
            <a:r>
              <a:rPr lang="en-US" altLang="zh-CN" sz="2400" dirty="0">
                <a:solidFill>
                  <a:srgbClr val="000000"/>
                </a:solidFill>
              </a:rPr>
              <a:t> </a:t>
            </a:r>
            <a:r>
              <a:rPr lang="en-US" altLang="zh-CN" sz="2000" dirty="0">
                <a:solidFill>
                  <a:srgbClr val="000000"/>
                </a:solidFill>
              </a:rPr>
              <a:t>We have bound together two things, Light and Switchable,  that may not change for the same reasons.</a:t>
            </a:r>
          </a:p>
          <a:p>
            <a:pPr marL="863600" lvl="1" fontAlgn="auto">
              <a:spcAft>
                <a:spcPts val="0"/>
              </a:spcAft>
              <a:buFont typeface="Arial" panose="020B0604020202020204" pitchFamily="34" charset="0"/>
              <a:buChar char="•"/>
              <a:defRPr/>
            </a:pPr>
            <a:r>
              <a:rPr lang="en-US" altLang="zh-CN" sz="2000" dirty="0">
                <a:solidFill>
                  <a:srgbClr val="000000"/>
                </a:solidFill>
              </a:rPr>
              <a:t> What if we purchased Light from a third party? </a:t>
            </a:r>
          </a:p>
        </p:txBody>
      </p:sp>
      <p:sp>
        <p:nvSpPr>
          <p:cNvPr id="65539" name="Text Box 10"/>
          <p:cNvSpPr txBox="1">
            <a:spLocks noChangeArrowheads="1"/>
          </p:cNvSpPr>
          <p:nvPr/>
        </p:nvSpPr>
        <p:spPr bwMode="auto">
          <a:xfrm>
            <a:off x="430213" y="3716338"/>
            <a:ext cx="8713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a:solidFill>
                  <a:srgbClr val="000000"/>
                </a:solidFill>
              </a:rPr>
              <a:t>ABSTRACT SERVER solution to the Table Lamp problem</a:t>
            </a:r>
          </a:p>
        </p:txBody>
      </p:sp>
      <p:grpSp>
        <p:nvGrpSpPr>
          <p:cNvPr id="65540" name="Group 20"/>
          <p:cNvGrpSpPr>
            <a:grpSpLocks/>
          </p:cNvGrpSpPr>
          <p:nvPr/>
        </p:nvGrpSpPr>
        <p:grpSpPr bwMode="auto">
          <a:xfrm>
            <a:off x="2195513" y="836613"/>
            <a:ext cx="4464050" cy="2881312"/>
            <a:chOff x="1383" y="572"/>
            <a:chExt cx="2812" cy="1815"/>
          </a:xfrm>
        </p:grpSpPr>
        <p:sp>
          <p:nvSpPr>
            <p:cNvPr id="65541" name="Rectangle 5"/>
            <p:cNvSpPr>
              <a:spLocks noChangeArrowheads="1"/>
            </p:cNvSpPr>
            <p:nvPr/>
          </p:nvSpPr>
          <p:spPr bwMode="auto">
            <a:xfrm>
              <a:off x="1383" y="844"/>
              <a:ext cx="907" cy="4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Switch</a:t>
              </a:r>
            </a:p>
          </p:txBody>
        </p:sp>
        <p:grpSp>
          <p:nvGrpSpPr>
            <p:cNvPr id="65542" name="Group 19"/>
            <p:cNvGrpSpPr>
              <a:grpSpLocks/>
            </p:cNvGrpSpPr>
            <p:nvPr/>
          </p:nvGrpSpPr>
          <p:grpSpPr bwMode="auto">
            <a:xfrm>
              <a:off x="3152" y="572"/>
              <a:ext cx="1043" cy="810"/>
              <a:chOff x="3152" y="572"/>
              <a:chExt cx="1043" cy="810"/>
            </a:xfrm>
          </p:grpSpPr>
          <p:sp>
            <p:nvSpPr>
              <p:cNvPr id="65550" name="Rectangle 7"/>
              <p:cNvSpPr>
                <a:spLocks noChangeArrowheads="1"/>
              </p:cNvSpPr>
              <p:nvPr/>
            </p:nvSpPr>
            <p:spPr bwMode="auto">
              <a:xfrm>
                <a:off x="3152" y="572"/>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&lt;&lt;Interface&gt;&gt;</a:t>
                </a:r>
                <a:br>
                  <a:rPr lang="en-US" altLang="zh-CN">
                    <a:solidFill>
                      <a:srgbClr val="000000"/>
                    </a:solidFill>
                  </a:rPr>
                </a:br>
                <a:r>
                  <a:rPr lang="en-US" altLang="zh-CN">
                    <a:solidFill>
                      <a:srgbClr val="000000"/>
                    </a:solidFill>
                  </a:rPr>
                  <a:t>Switchable</a:t>
                </a:r>
              </a:p>
            </p:txBody>
          </p:sp>
          <p:sp>
            <p:nvSpPr>
              <p:cNvPr id="65551" name="Rectangle 8"/>
              <p:cNvSpPr>
                <a:spLocks noChangeArrowheads="1"/>
              </p:cNvSpPr>
              <p:nvPr/>
            </p:nvSpPr>
            <p:spPr bwMode="auto">
              <a:xfrm>
                <a:off x="3152" y="981"/>
                <a:ext cx="1043" cy="4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+turnOn</a:t>
                </a:r>
                <a:br>
                  <a:rPr lang="en-US" altLang="zh-CN" sz="2000">
                    <a:solidFill>
                      <a:srgbClr val="000000"/>
                    </a:solidFill>
                  </a:rPr>
                </a:br>
                <a:r>
                  <a:rPr lang="en-US" altLang="zh-CN" sz="2000">
                    <a:solidFill>
                      <a:srgbClr val="000000"/>
                    </a:solidFill>
                  </a:rPr>
                  <a:t>+turnOff</a:t>
                </a:r>
              </a:p>
            </p:txBody>
          </p:sp>
        </p:grpSp>
        <p:sp>
          <p:nvSpPr>
            <p:cNvPr id="65543" name="Line 9"/>
            <p:cNvSpPr>
              <a:spLocks noChangeShapeType="1"/>
            </p:cNvSpPr>
            <p:nvPr/>
          </p:nvSpPr>
          <p:spPr bwMode="auto">
            <a:xfrm>
              <a:off x="2290" y="1071"/>
              <a:ext cx="862" cy="0"/>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nvGrpSpPr>
            <p:cNvPr id="65544" name="Group 12"/>
            <p:cNvGrpSpPr>
              <a:grpSpLocks/>
            </p:cNvGrpSpPr>
            <p:nvPr/>
          </p:nvGrpSpPr>
          <p:grpSpPr bwMode="auto">
            <a:xfrm>
              <a:off x="3243" y="1752"/>
              <a:ext cx="862" cy="635"/>
              <a:chOff x="703" y="2341"/>
              <a:chExt cx="862" cy="862"/>
            </a:xfrm>
          </p:grpSpPr>
          <p:sp>
            <p:nvSpPr>
              <p:cNvPr id="65548" name="Rectangle 13"/>
              <p:cNvSpPr>
                <a:spLocks noChangeArrowheads="1"/>
              </p:cNvSpPr>
              <p:nvPr/>
            </p:nvSpPr>
            <p:spPr bwMode="auto">
              <a:xfrm>
                <a:off x="703" y="2341"/>
                <a:ext cx="862" cy="3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Light</a:t>
                </a:r>
              </a:p>
            </p:txBody>
          </p:sp>
          <p:sp>
            <p:nvSpPr>
              <p:cNvPr id="65549" name="Rectangle 14"/>
              <p:cNvSpPr>
                <a:spLocks noChangeArrowheads="1"/>
              </p:cNvSpPr>
              <p:nvPr/>
            </p:nvSpPr>
            <p:spPr bwMode="auto">
              <a:xfrm>
                <a:off x="703" y="2659"/>
                <a:ext cx="862" cy="5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+turnOn</a:t>
                </a:r>
                <a:br>
                  <a:rPr lang="en-US" altLang="zh-CN" sz="2000">
                    <a:solidFill>
                      <a:srgbClr val="000000"/>
                    </a:solidFill>
                  </a:rPr>
                </a:br>
                <a:r>
                  <a:rPr lang="en-US" altLang="zh-CN" sz="2000">
                    <a:solidFill>
                      <a:srgbClr val="000000"/>
                    </a:solidFill>
                  </a:rPr>
                  <a:t>+turnOff</a:t>
                </a:r>
              </a:p>
            </p:txBody>
          </p:sp>
        </p:grpSp>
        <p:grpSp>
          <p:nvGrpSpPr>
            <p:cNvPr id="65545" name="Group 16"/>
            <p:cNvGrpSpPr>
              <a:grpSpLocks/>
            </p:cNvGrpSpPr>
            <p:nvPr/>
          </p:nvGrpSpPr>
          <p:grpSpPr bwMode="auto">
            <a:xfrm>
              <a:off x="3606" y="1389"/>
              <a:ext cx="90" cy="363"/>
              <a:chOff x="703" y="1207"/>
              <a:chExt cx="90" cy="363"/>
            </a:xfrm>
          </p:grpSpPr>
          <p:sp>
            <p:nvSpPr>
              <p:cNvPr id="65546" name="AutoShape 17"/>
              <p:cNvSpPr>
                <a:spLocks noChangeArrowheads="1"/>
              </p:cNvSpPr>
              <p:nvPr/>
            </p:nvSpPr>
            <p:spPr bwMode="auto">
              <a:xfrm>
                <a:off x="703" y="1207"/>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65547" name="Line 18"/>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spTree>
    <p:extLst>
      <p:ext uri="{BB962C8B-B14F-4D97-AF65-F5344CB8AC3E}">
        <p14:creationId xmlns:p14="http://schemas.microsoft.com/office/powerpoint/2010/main" val="200257931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0" y="0"/>
            <a:ext cx="9075738" cy="714375"/>
          </a:xfrm>
        </p:spPr>
        <p:txBody>
          <a:bodyPr/>
          <a:lstStyle/>
          <a:p>
            <a:r>
              <a:rPr lang="en-US" altLang="zh-CN">
                <a:solidFill>
                  <a:srgbClr val="000000"/>
                </a:solidFill>
              </a:rPr>
              <a:t>Adapter Pattern – Switch example</a:t>
            </a:r>
          </a:p>
        </p:txBody>
      </p:sp>
      <p:sp>
        <p:nvSpPr>
          <p:cNvPr id="67586" name="Rectangle 3"/>
          <p:cNvSpPr>
            <a:spLocks noGrp="1" noChangeArrowheads="1"/>
          </p:cNvSpPr>
          <p:nvPr>
            <p:ph idx="1"/>
          </p:nvPr>
        </p:nvSpPr>
        <p:spPr bwMode="auto">
          <a:xfrm>
            <a:off x="0" y="4214813"/>
            <a:ext cx="9144000" cy="2000250"/>
          </a:xfrm>
        </p:spPr>
        <p:txBody>
          <a:bodyPr wrap="square" numCol="1" anchor="t" anchorCtr="0" compatLnSpc="1">
            <a:prstTxWarp prst="textNoShape">
              <a:avLst/>
            </a:prstTxWarp>
          </a:bodyPr>
          <a:lstStyle/>
          <a:p>
            <a:pPr marL="463550" indent="-463550"/>
            <a:r>
              <a:rPr lang="en-US" altLang="zh-CN" sz="2000" b="1" dirty="0">
                <a:solidFill>
                  <a:srgbClr val="000000"/>
                </a:solidFill>
              </a:rPr>
              <a:t>Note:</a:t>
            </a:r>
            <a:endParaRPr lang="en-US" altLang="zh-CN" sz="2000" dirty="0">
              <a:solidFill>
                <a:srgbClr val="000000"/>
              </a:solidFill>
            </a:endParaRPr>
          </a:p>
          <a:p>
            <a:pPr marL="863600" lvl="1"/>
            <a:r>
              <a:rPr lang="en-US" altLang="zh-CN" sz="1800" dirty="0">
                <a:solidFill>
                  <a:srgbClr val="000000"/>
                </a:solidFill>
              </a:rPr>
              <a:t> Adapter don’t come cheap. You don’t want to use adapters all the time</a:t>
            </a:r>
          </a:p>
          <a:p>
            <a:pPr marL="863600" lvl="1"/>
            <a:r>
              <a:rPr lang="en-US" altLang="zh-CN" sz="1800" dirty="0">
                <a:solidFill>
                  <a:srgbClr val="000000"/>
                </a:solidFill>
              </a:rPr>
              <a:t>The ABSTRACT SERVER solution is quite appropriate for most situations.</a:t>
            </a:r>
          </a:p>
          <a:p>
            <a:pPr marL="863600" lvl="1"/>
            <a:r>
              <a:rPr lang="en-US" altLang="zh-CN" sz="1800" dirty="0">
                <a:solidFill>
                  <a:srgbClr val="000000"/>
                </a:solidFill>
              </a:rPr>
              <a:t>In fact, even the simple solution is pretty good unless you happen to know that there are other objects for switch to control.  </a:t>
            </a:r>
          </a:p>
        </p:txBody>
      </p:sp>
      <p:sp>
        <p:nvSpPr>
          <p:cNvPr id="67587" name="Text Box 4"/>
          <p:cNvSpPr txBox="1">
            <a:spLocks noChangeArrowheads="1"/>
          </p:cNvSpPr>
          <p:nvPr/>
        </p:nvSpPr>
        <p:spPr bwMode="auto">
          <a:xfrm>
            <a:off x="0" y="3789363"/>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dirty="0">
                <a:solidFill>
                  <a:srgbClr val="000000"/>
                </a:solidFill>
              </a:rPr>
              <a:t>Solving the Table Lamp problem with the object form ADAPTER</a:t>
            </a:r>
          </a:p>
        </p:txBody>
      </p:sp>
      <p:grpSp>
        <p:nvGrpSpPr>
          <p:cNvPr id="67588" name="Group 22"/>
          <p:cNvGrpSpPr>
            <a:grpSpLocks/>
          </p:cNvGrpSpPr>
          <p:nvPr/>
        </p:nvGrpSpPr>
        <p:grpSpPr bwMode="auto">
          <a:xfrm>
            <a:off x="395288" y="908050"/>
            <a:ext cx="7416800" cy="2951163"/>
            <a:chOff x="249" y="482"/>
            <a:chExt cx="4672" cy="1859"/>
          </a:xfrm>
        </p:grpSpPr>
        <p:sp>
          <p:nvSpPr>
            <p:cNvPr id="67589" name="Rectangle 6"/>
            <p:cNvSpPr>
              <a:spLocks noChangeArrowheads="1"/>
            </p:cNvSpPr>
            <p:nvPr/>
          </p:nvSpPr>
          <p:spPr bwMode="auto">
            <a:xfrm>
              <a:off x="249" y="754"/>
              <a:ext cx="907" cy="4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Switch</a:t>
              </a:r>
            </a:p>
          </p:txBody>
        </p:sp>
        <p:grpSp>
          <p:nvGrpSpPr>
            <p:cNvPr id="67590" name="Group 7"/>
            <p:cNvGrpSpPr>
              <a:grpSpLocks/>
            </p:cNvGrpSpPr>
            <p:nvPr/>
          </p:nvGrpSpPr>
          <p:grpSpPr bwMode="auto">
            <a:xfrm>
              <a:off x="2018" y="482"/>
              <a:ext cx="1043" cy="810"/>
              <a:chOff x="3152" y="572"/>
              <a:chExt cx="1043" cy="810"/>
            </a:xfrm>
          </p:grpSpPr>
          <p:sp>
            <p:nvSpPr>
              <p:cNvPr id="67603" name="Rectangle 8"/>
              <p:cNvSpPr>
                <a:spLocks noChangeArrowheads="1"/>
              </p:cNvSpPr>
              <p:nvPr/>
            </p:nvSpPr>
            <p:spPr bwMode="auto">
              <a:xfrm>
                <a:off x="3152" y="572"/>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&lt;&lt;Interface&gt;&gt;</a:t>
                </a:r>
                <a:br>
                  <a:rPr lang="en-US" altLang="zh-CN">
                    <a:solidFill>
                      <a:srgbClr val="000000"/>
                    </a:solidFill>
                  </a:rPr>
                </a:br>
                <a:r>
                  <a:rPr lang="en-US" altLang="zh-CN">
                    <a:solidFill>
                      <a:srgbClr val="000000"/>
                    </a:solidFill>
                  </a:rPr>
                  <a:t>Switchable</a:t>
                </a:r>
              </a:p>
            </p:txBody>
          </p:sp>
          <p:sp>
            <p:nvSpPr>
              <p:cNvPr id="67604" name="Rectangle 9"/>
              <p:cNvSpPr>
                <a:spLocks noChangeArrowheads="1"/>
              </p:cNvSpPr>
              <p:nvPr/>
            </p:nvSpPr>
            <p:spPr bwMode="auto">
              <a:xfrm>
                <a:off x="3152" y="981"/>
                <a:ext cx="1043" cy="4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+turnOn</a:t>
                </a:r>
                <a:br>
                  <a:rPr lang="en-US" altLang="zh-CN" sz="2000">
                    <a:solidFill>
                      <a:srgbClr val="000000"/>
                    </a:solidFill>
                  </a:rPr>
                </a:br>
                <a:r>
                  <a:rPr lang="en-US" altLang="zh-CN" sz="2000">
                    <a:solidFill>
                      <a:srgbClr val="000000"/>
                    </a:solidFill>
                  </a:rPr>
                  <a:t>+turnOff</a:t>
                </a:r>
              </a:p>
            </p:txBody>
          </p:sp>
        </p:grpSp>
        <p:sp>
          <p:nvSpPr>
            <p:cNvPr id="67591" name="Line 10"/>
            <p:cNvSpPr>
              <a:spLocks noChangeShapeType="1"/>
            </p:cNvSpPr>
            <p:nvPr/>
          </p:nvSpPr>
          <p:spPr bwMode="auto">
            <a:xfrm>
              <a:off x="1156" y="981"/>
              <a:ext cx="862" cy="0"/>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nvGrpSpPr>
            <p:cNvPr id="67592" name="Group 11"/>
            <p:cNvGrpSpPr>
              <a:grpSpLocks/>
            </p:cNvGrpSpPr>
            <p:nvPr/>
          </p:nvGrpSpPr>
          <p:grpSpPr bwMode="auto">
            <a:xfrm>
              <a:off x="1882" y="1662"/>
              <a:ext cx="1316" cy="635"/>
              <a:chOff x="703" y="2341"/>
              <a:chExt cx="862" cy="862"/>
            </a:xfrm>
          </p:grpSpPr>
          <p:sp>
            <p:nvSpPr>
              <p:cNvPr id="67601" name="Rectangle 12"/>
              <p:cNvSpPr>
                <a:spLocks noChangeArrowheads="1"/>
              </p:cNvSpPr>
              <p:nvPr/>
            </p:nvSpPr>
            <p:spPr bwMode="auto">
              <a:xfrm>
                <a:off x="703" y="2341"/>
                <a:ext cx="862" cy="3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Light Adapter</a:t>
                </a:r>
              </a:p>
            </p:txBody>
          </p:sp>
          <p:sp>
            <p:nvSpPr>
              <p:cNvPr id="67602" name="Rectangle 13"/>
              <p:cNvSpPr>
                <a:spLocks noChangeArrowheads="1"/>
              </p:cNvSpPr>
              <p:nvPr/>
            </p:nvSpPr>
            <p:spPr bwMode="auto">
              <a:xfrm>
                <a:off x="703" y="2659"/>
                <a:ext cx="862" cy="5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dirty="0">
                    <a:solidFill>
                      <a:srgbClr val="000000"/>
                    </a:solidFill>
                  </a:rPr>
                  <a:t>+</a:t>
                </a:r>
                <a:r>
                  <a:rPr lang="en-US" altLang="zh-CN" sz="2000" dirty="0" err="1">
                    <a:solidFill>
                      <a:srgbClr val="000000"/>
                    </a:solidFill>
                  </a:rPr>
                  <a:t>turnOn</a:t>
                </a:r>
                <a:br>
                  <a:rPr lang="en-US" altLang="zh-CN" sz="2000" dirty="0">
                    <a:solidFill>
                      <a:srgbClr val="000000"/>
                    </a:solidFill>
                  </a:rPr>
                </a:br>
                <a:r>
                  <a:rPr lang="en-US" altLang="zh-CN" sz="2000" dirty="0">
                    <a:solidFill>
                      <a:srgbClr val="000000"/>
                    </a:solidFill>
                  </a:rPr>
                  <a:t>+</a:t>
                </a:r>
                <a:r>
                  <a:rPr lang="en-US" altLang="zh-CN" sz="2000" dirty="0" err="1">
                    <a:solidFill>
                      <a:srgbClr val="000000"/>
                    </a:solidFill>
                  </a:rPr>
                  <a:t>turnOff</a:t>
                </a:r>
                <a:endParaRPr lang="en-US" altLang="zh-CN" sz="2000" dirty="0">
                  <a:solidFill>
                    <a:srgbClr val="000000"/>
                  </a:solidFill>
                </a:endParaRPr>
              </a:p>
            </p:txBody>
          </p:sp>
        </p:grpSp>
        <p:grpSp>
          <p:nvGrpSpPr>
            <p:cNvPr id="67593" name="Group 14"/>
            <p:cNvGrpSpPr>
              <a:grpSpLocks/>
            </p:cNvGrpSpPr>
            <p:nvPr/>
          </p:nvGrpSpPr>
          <p:grpSpPr bwMode="auto">
            <a:xfrm>
              <a:off x="2472" y="1299"/>
              <a:ext cx="90" cy="363"/>
              <a:chOff x="703" y="1207"/>
              <a:chExt cx="90" cy="363"/>
            </a:xfrm>
          </p:grpSpPr>
          <p:sp>
            <p:nvSpPr>
              <p:cNvPr id="67599" name="AutoShape 15"/>
              <p:cNvSpPr>
                <a:spLocks noChangeArrowheads="1"/>
              </p:cNvSpPr>
              <p:nvPr/>
            </p:nvSpPr>
            <p:spPr bwMode="auto">
              <a:xfrm>
                <a:off x="703" y="1207"/>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67600" name="Line 16"/>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7594" name="Group 17"/>
            <p:cNvGrpSpPr>
              <a:grpSpLocks/>
            </p:cNvGrpSpPr>
            <p:nvPr/>
          </p:nvGrpSpPr>
          <p:grpSpPr bwMode="auto">
            <a:xfrm>
              <a:off x="4059" y="1706"/>
              <a:ext cx="862" cy="635"/>
              <a:chOff x="703" y="2341"/>
              <a:chExt cx="862" cy="862"/>
            </a:xfrm>
          </p:grpSpPr>
          <p:sp>
            <p:nvSpPr>
              <p:cNvPr id="67597" name="Rectangle 18"/>
              <p:cNvSpPr>
                <a:spLocks noChangeArrowheads="1"/>
              </p:cNvSpPr>
              <p:nvPr/>
            </p:nvSpPr>
            <p:spPr bwMode="auto">
              <a:xfrm>
                <a:off x="703" y="2341"/>
                <a:ext cx="862" cy="3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Light</a:t>
                </a:r>
              </a:p>
            </p:txBody>
          </p:sp>
          <p:sp>
            <p:nvSpPr>
              <p:cNvPr id="67598" name="Rectangle 19"/>
              <p:cNvSpPr>
                <a:spLocks noChangeArrowheads="1"/>
              </p:cNvSpPr>
              <p:nvPr/>
            </p:nvSpPr>
            <p:spPr bwMode="auto">
              <a:xfrm>
                <a:off x="703" y="2659"/>
                <a:ext cx="862" cy="5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+turnOn</a:t>
                </a:r>
                <a:br>
                  <a:rPr lang="en-US" altLang="zh-CN" sz="2000">
                    <a:solidFill>
                      <a:srgbClr val="000000"/>
                    </a:solidFill>
                  </a:rPr>
                </a:br>
                <a:r>
                  <a:rPr lang="en-US" altLang="zh-CN" sz="2000">
                    <a:solidFill>
                      <a:srgbClr val="000000"/>
                    </a:solidFill>
                  </a:rPr>
                  <a:t>+turnOff</a:t>
                </a:r>
              </a:p>
            </p:txBody>
          </p:sp>
        </p:grpSp>
        <p:sp>
          <p:nvSpPr>
            <p:cNvPr id="67595" name="Line 20"/>
            <p:cNvSpPr>
              <a:spLocks noChangeShapeType="1"/>
            </p:cNvSpPr>
            <p:nvPr/>
          </p:nvSpPr>
          <p:spPr bwMode="auto">
            <a:xfrm>
              <a:off x="3198" y="2069"/>
              <a:ext cx="862" cy="0"/>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67596" name="Text Box 21"/>
            <p:cNvSpPr txBox="1">
              <a:spLocks noChangeArrowheads="1"/>
            </p:cNvSpPr>
            <p:nvPr/>
          </p:nvSpPr>
          <p:spPr bwMode="auto">
            <a:xfrm>
              <a:off x="3198" y="1824"/>
              <a:ext cx="91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&lt;&lt;delegates</a:t>
              </a:r>
              <a:r>
                <a:rPr lang="en-US" altLang="zh-CN">
                  <a:solidFill>
                    <a:srgbClr val="000000"/>
                  </a:solidFill>
                </a:rPr>
                <a:t>&gt;&gt;</a:t>
              </a:r>
            </a:p>
          </p:txBody>
        </p:sp>
      </p:grpSp>
    </p:spTree>
    <p:extLst>
      <p:ext uri="{BB962C8B-B14F-4D97-AF65-F5344CB8AC3E}">
        <p14:creationId xmlns:p14="http://schemas.microsoft.com/office/powerpoint/2010/main" val="43488289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628650" y="23813"/>
            <a:ext cx="7886700" cy="1325562"/>
          </a:xfrm>
        </p:spPr>
        <p:txBody>
          <a:bodyPr/>
          <a:lstStyle/>
          <a:p>
            <a:r>
              <a:rPr lang="en-US" altLang="zh-CN">
                <a:solidFill>
                  <a:srgbClr val="000000"/>
                </a:solidFill>
              </a:rPr>
              <a:t>Adapter Pattern – Switch example</a:t>
            </a:r>
          </a:p>
        </p:txBody>
      </p:sp>
      <p:sp>
        <p:nvSpPr>
          <p:cNvPr id="69634" name="Text Box 4"/>
          <p:cNvSpPr txBox="1">
            <a:spLocks noChangeArrowheads="1"/>
          </p:cNvSpPr>
          <p:nvPr/>
        </p:nvSpPr>
        <p:spPr bwMode="auto">
          <a:xfrm>
            <a:off x="0" y="4843463"/>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a:solidFill>
                  <a:srgbClr val="000000"/>
                </a:solidFill>
              </a:rPr>
              <a:t>Solving the Table Lamp problem with the class form ADAPTER</a:t>
            </a:r>
          </a:p>
        </p:txBody>
      </p:sp>
      <p:sp>
        <p:nvSpPr>
          <p:cNvPr id="69635" name="Rectangle 6"/>
          <p:cNvSpPr>
            <a:spLocks noChangeArrowheads="1"/>
          </p:cNvSpPr>
          <p:nvPr/>
        </p:nvSpPr>
        <p:spPr bwMode="auto">
          <a:xfrm>
            <a:off x="395288" y="1701800"/>
            <a:ext cx="1439862"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Switch</a:t>
            </a:r>
          </a:p>
        </p:txBody>
      </p:sp>
      <p:grpSp>
        <p:nvGrpSpPr>
          <p:cNvPr id="69636" name="Group 7"/>
          <p:cNvGrpSpPr>
            <a:grpSpLocks/>
          </p:cNvGrpSpPr>
          <p:nvPr/>
        </p:nvGrpSpPr>
        <p:grpSpPr bwMode="auto">
          <a:xfrm>
            <a:off x="3203575" y="1412875"/>
            <a:ext cx="1655763" cy="1285875"/>
            <a:chOff x="3152" y="572"/>
            <a:chExt cx="1043" cy="810"/>
          </a:xfrm>
        </p:grpSpPr>
        <p:sp>
          <p:nvSpPr>
            <p:cNvPr id="69650" name="Rectangle 8"/>
            <p:cNvSpPr>
              <a:spLocks noChangeArrowheads="1"/>
            </p:cNvSpPr>
            <p:nvPr/>
          </p:nvSpPr>
          <p:spPr bwMode="auto">
            <a:xfrm>
              <a:off x="3152" y="572"/>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&lt;&lt;Interface&gt;&gt;</a:t>
              </a:r>
              <a:br>
                <a:rPr lang="en-US" altLang="zh-CN">
                  <a:solidFill>
                    <a:srgbClr val="000000"/>
                  </a:solidFill>
                </a:rPr>
              </a:br>
              <a:r>
                <a:rPr lang="en-US" altLang="zh-CN">
                  <a:solidFill>
                    <a:srgbClr val="000000"/>
                  </a:solidFill>
                </a:rPr>
                <a:t>Switchable</a:t>
              </a:r>
            </a:p>
          </p:txBody>
        </p:sp>
        <p:sp>
          <p:nvSpPr>
            <p:cNvPr id="69651" name="Rectangle 9"/>
            <p:cNvSpPr>
              <a:spLocks noChangeArrowheads="1"/>
            </p:cNvSpPr>
            <p:nvPr/>
          </p:nvSpPr>
          <p:spPr bwMode="auto">
            <a:xfrm>
              <a:off x="3152" y="981"/>
              <a:ext cx="1043" cy="4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+turnOn</a:t>
              </a:r>
              <a:br>
                <a:rPr lang="en-US" altLang="zh-CN" sz="2000">
                  <a:solidFill>
                    <a:srgbClr val="000000"/>
                  </a:solidFill>
                </a:rPr>
              </a:br>
              <a:r>
                <a:rPr lang="en-US" altLang="zh-CN" sz="2000">
                  <a:solidFill>
                    <a:srgbClr val="000000"/>
                  </a:solidFill>
                </a:rPr>
                <a:t>+turnOff</a:t>
              </a:r>
            </a:p>
          </p:txBody>
        </p:sp>
      </p:grpSp>
      <p:sp>
        <p:nvSpPr>
          <p:cNvPr id="69637" name="Line 10"/>
          <p:cNvSpPr>
            <a:spLocks noChangeShapeType="1"/>
          </p:cNvSpPr>
          <p:nvPr/>
        </p:nvSpPr>
        <p:spPr bwMode="auto">
          <a:xfrm>
            <a:off x="1835150" y="1989138"/>
            <a:ext cx="1368425" cy="0"/>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nvGrpSpPr>
          <p:cNvPr id="69638" name="Group 11"/>
          <p:cNvGrpSpPr>
            <a:grpSpLocks/>
          </p:cNvGrpSpPr>
          <p:nvPr/>
        </p:nvGrpSpPr>
        <p:grpSpPr bwMode="auto">
          <a:xfrm>
            <a:off x="2987675" y="3143250"/>
            <a:ext cx="2089150" cy="1008063"/>
            <a:chOff x="703" y="2341"/>
            <a:chExt cx="862" cy="862"/>
          </a:xfrm>
        </p:grpSpPr>
        <p:sp>
          <p:nvSpPr>
            <p:cNvPr id="69648" name="Rectangle 12"/>
            <p:cNvSpPr>
              <a:spLocks noChangeArrowheads="1"/>
            </p:cNvSpPr>
            <p:nvPr/>
          </p:nvSpPr>
          <p:spPr bwMode="auto">
            <a:xfrm>
              <a:off x="703" y="2341"/>
              <a:ext cx="862" cy="3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Light Adapter</a:t>
              </a:r>
            </a:p>
          </p:txBody>
        </p:sp>
        <p:sp>
          <p:nvSpPr>
            <p:cNvPr id="69649" name="Rectangle 13"/>
            <p:cNvSpPr>
              <a:spLocks noChangeArrowheads="1"/>
            </p:cNvSpPr>
            <p:nvPr/>
          </p:nvSpPr>
          <p:spPr bwMode="auto">
            <a:xfrm>
              <a:off x="703" y="2659"/>
              <a:ext cx="862" cy="5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+turnOn</a:t>
              </a:r>
              <a:br>
                <a:rPr lang="en-US" altLang="zh-CN" sz="2000">
                  <a:solidFill>
                    <a:srgbClr val="000000"/>
                  </a:solidFill>
                </a:rPr>
              </a:br>
              <a:r>
                <a:rPr lang="en-US" altLang="zh-CN" sz="2000">
                  <a:solidFill>
                    <a:srgbClr val="000000"/>
                  </a:solidFill>
                </a:rPr>
                <a:t>+turnOff</a:t>
              </a:r>
            </a:p>
          </p:txBody>
        </p:sp>
      </p:grpSp>
      <p:grpSp>
        <p:nvGrpSpPr>
          <p:cNvPr id="69639" name="Group 14"/>
          <p:cNvGrpSpPr>
            <a:grpSpLocks/>
          </p:cNvGrpSpPr>
          <p:nvPr/>
        </p:nvGrpSpPr>
        <p:grpSpPr bwMode="auto">
          <a:xfrm>
            <a:off x="3814763" y="2763838"/>
            <a:ext cx="180975" cy="376237"/>
            <a:chOff x="703" y="1207"/>
            <a:chExt cx="90" cy="363"/>
          </a:xfrm>
        </p:grpSpPr>
        <p:sp>
          <p:nvSpPr>
            <p:cNvPr id="69646" name="AutoShape 15"/>
            <p:cNvSpPr>
              <a:spLocks noChangeArrowheads="1"/>
            </p:cNvSpPr>
            <p:nvPr/>
          </p:nvSpPr>
          <p:spPr bwMode="auto">
            <a:xfrm>
              <a:off x="703" y="1207"/>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69647" name="Line 16"/>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9640" name="Group 17"/>
          <p:cNvGrpSpPr>
            <a:grpSpLocks/>
          </p:cNvGrpSpPr>
          <p:nvPr/>
        </p:nvGrpSpPr>
        <p:grpSpPr bwMode="auto">
          <a:xfrm>
            <a:off x="6443663" y="3213100"/>
            <a:ext cx="1368425" cy="1008063"/>
            <a:chOff x="703" y="2341"/>
            <a:chExt cx="862" cy="862"/>
          </a:xfrm>
        </p:grpSpPr>
        <p:sp>
          <p:nvSpPr>
            <p:cNvPr id="69644" name="Rectangle 18"/>
            <p:cNvSpPr>
              <a:spLocks noChangeArrowheads="1"/>
            </p:cNvSpPr>
            <p:nvPr/>
          </p:nvSpPr>
          <p:spPr bwMode="auto">
            <a:xfrm>
              <a:off x="703" y="2341"/>
              <a:ext cx="862" cy="3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Light</a:t>
              </a:r>
            </a:p>
          </p:txBody>
        </p:sp>
        <p:sp>
          <p:nvSpPr>
            <p:cNvPr id="69645" name="Rectangle 19"/>
            <p:cNvSpPr>
              <a:spLocks noChangeArrowheads="1"/>
            </p:cNvSpPr>
            <p:nvPr/>
          </p:nvSpPr>
          <p:spPr bwMode="auto">
            <a:xfrm>
              <a:off x="703" y="2659"/>
              <a:ext cx="862" cy="5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+turnOn</a:t>
              </a:r>
              <a:br>
                <a:rPr lang="en-US" altLang="zh-CN" sz="2000">
                  <a:solidFill>
                    <a:srgbClr val="000000"/>
                  </a:solidFill>
                </a:rPr>
              </a:br>
              <a:r>
                <a:rPr lang="en-US" altLang="zh-CN" sz="2000">
                  <a:solidFill>
                    <a:srgbClr val="000000"/>
                  </a:solidFill>
                </a:rPr>
                <a:t>+turnOff</a:t>
              </a:r>
            </a:p>
          </p:txBody>
        </p:sp>
      </p:grpSp>
      <p:grpSp>
        <p:nvGrpSpPr>
          <p:cNvPr id="69641" name="Group 22"/>
          <p:cNvGrpSpPr>
            <a:grpSpLocks/>
          </p:cNvGrpSpPr>
          <p:nvPr/>
        </p:nvGrpSpPr>
        <p:grpSpPr bwMode="auto">
          <a:xfrm rot="5400000">
            <a:off x="5652294" y="2997994"/>
            <a:ext cx="144462" cy="1295400"/>
            <a:chOff x="703" y="1207"/>
            <a:chExt cx="90" cy="363"/>
          </a:xfrm>
        </p:grpSpPr>
        <p:sp>
          <p:nvSpPr>
            <p:cNvPr id="69642" name="AutoShape 23"/>
            <p:cNvSpPr>
              <a:spLocks noChangeArrowheads="1"/>
            </p:cNvSpPr>
            <p:nvPr/>
          </p:nvSpPr>
          <p:spPr bwMode="auto">
            <a:xfrm>
              <a:off x="703" y="1207"/>
              <a:ext cx="90" cy="91"/>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69643" name="Line 24"/>
            <p:cNvSpPr>
              <a:spLocks noChangeShapeType="1"/>
            </p:cNvSpPr>
            <p:nvPr/>
          </p:nvSpPr>
          <p:spPr bwMode="auto">
            <a:xfrm>
              <a:off x="748" y="1299"/>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81789050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4</a:t>
            </a:fld>
            <a:endParaRPr lang="en-US" dirty="0"/>
          </a:p>
        </p:txBody>
      </p:sp>
      <p:pic>
        <p:nvPicPr>
          <p:cNvPr id="3" name="Picture 2"/>
          <p:cNvPicPr>
            <a:picLocks noChangeAspect="1"/>
          </p:cNvPicPr>
          <p:nvPr/>
        </p:nvPicPr>
        <p:blipFill>
          <a:blip r:embed="rId2"/>
          <a:stretch>
            <a:fillRect/>
          </a:stretch>
        </p:blipFill>
        <p:spPr>
          <a:xfrm>
            <a:off x="308344" y="637952"/>
            <a:ext cx="7853491" cy="5458291"/>
          </a:xfrm>
          <a:prstGeom prst="rect">
            <a:avLst/>
          </a:prstGeom>
        </p:spPr>
      </p:pic>
    </p:spTree>
    <p:extLst>
      <p:ext uri="{BB962C8B-B14F-4D97-AF65-F5344CB8AC3E}">
        <p14:creationId xmlns:p14="http://schemas.microsoft.com/office/powerpoint/2010/main" val="882456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0" y="0"/>
            <a:ext cx="9075738" cy="714375"/>
          </a:xfrm>
        </p:spPr>
        <p:txBody>
          <a:bodyPr/>
          <a:lstStyle/>
          <a:p>
            <a:r>
              <a:rPr lang="en-US" altLang="zh-CN">
                <a:solidFill>
                  <a:srgbClr val="000000"/>
                </a:solidFill>
              </a:rPr>
              <a:t>Adapter Pattern</a:t>
            </a:r>
          </a:p>
        </p:txBody>
      </p:sp>
      <p:sp>
        <p:nvSpPr>
          <p:cNvPr id="71682" name="Text Box 3"/>
          <p:cNvSpPr txBox="1">
            <a:spLocks noChangeArrowheads="1"/>
          </p:cNvSpPr>
          <p:nvPr/>
        </p:nvSpPr>
        <p:spPr bwMode="auto">
          <a:xfrm>
            <a:off x="0" y="714375"/>
            <a:ext cx="91440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i="1">
                <a:solidFill>
                  <a:srgbClr val="000000"/>
                </a:solidFill>
                <a:latin typeface="Times New Roman" charset="0"/>
              </a:rPr>
              <a:t>Adapter Pattern</a:t>
            </a:r>
          </a:p>
          <a:p>
            <a:r>
              <a:rPr lang="en-US" altLang="zh-CN">
                <a:solidFill>
                  <a:srgbClr val="000000"/>
                </a:solidFill>
                <a:latin typeface="MonotypeSorts" charset="2"/>
              </a:rPr>
              <a:t>1) </a:t>
            </a:r>
            <a:r>
              <a:rPr lang="en-US" altLang="zh-CN">
                <a:solidFill>
                  <a:srgbClr val="000000"/>
                </a:solidFill>
                <a:latin typeface="Times New Roman" charset="0"/>
              </a:rPr>
              <a:t>“Convert the interface of a class into another interface</a:t>
            </a:r>
          </a:p>
          <a:p>
            <a:r>
              <a:rPr lang="en-US" altLang="zh-CN">
                <a:solidFill>
                  <a:srgbClr val="000000"/>
                </a:solidFill>
                <a:latin typeface="Times New Roman" charset="0"/>
              </a:rPr>
              <a:t>expected by the client. Adapter lets classes work together that</a:t>
            </a:r>
          </a:p>
          <a:p>
            <a:r>
              <a:rPr lang="en-US" altLang="zh-CN">
                <a:solidFill>
                  <a:srgbClr val="000000"/>
                </a:solidFill>
                <a:latin typeface="Times New Roman" charset="0"/>
              </a:rPr>
              <a:t>couldn’t otherwise because of incompatible interfaces</a:t>
            </a:r>
          </a:p>
          <a:p>
            <a:r>
              <a:rPr lang="en-US" altLang="zh-CN">
                <a:solidFill>
                  <a:srgbClr val="000000"/>
                </a:solidFill>
                <a:latin typeface="MonotypeSorts" charset="2"/>
              </a:rPr>
              <a:t>2) </a:t>
            </a:r>
            <a:r>
              <a:rPr lang="en-US" altLang="zh-CN">
                <a:solidFill>
                  <a:srgbClr val="000000"/>
                </a:solidFill>
                <a:latin typeface="Times New Roman" charset="0"/>
              </a:rPr>
              <a:t>Used to provide a new interface to existing legacy components</a:t>
            </a:r>
          </a:p>
          <a:p>
            <a:r>
              <a:rPr lang="en-US" altLang="zh-CN">
                <a:solidFill>
                  <a:srgbClr val="000000"/>
                </a:solidFill>
                <a:latin typeface="Times New Roman" charset="0"/>
              </a:rPr>
              <a:t>(Interface engineering, reengineering).</a:t>
            </a:r>
          </a:p>
          <a:p>
            <a:r>
              <a:rPr lang="en-US" altLang="zh-CN">
                <a:solidFill>
                  <a:srgbClr val="000000"/>
                </a:solidFill>
                <a:latin typeface="MonotypeSorts" charset="2"/>
              </a:rPr>
              <a:t>3) </a:t>
            </a:r>
            <a:r>
              <a:rPr lang="en-US" altLang="zh-CN">
                <a:solidFill>
                  <a:srgbClr val="000000"/>
                </a:solidFill>
                <a:latin typeface="Times New Roman" charset="0"/>
              </a:rPr>
              <a:t>Also known as a wrapper</a:t>
            </a:r>
          </a:p>
          <a:p>
            <a:r>
              <a:rPr lang="en-US" altLang="zh-CN">
                <a:solidFill>
                  <a:srgbClr val="000000"/>
                </a:solidFill>
                <a:latin typeface="MonotypeSorts" charset="2"/>
              </a:rPr>
              <a:t>4) </a:t>
            </a:r>
            <a:r>
              <a:rPr lang="en-US" altLang="zh-CN">
                <a:solidFill>
                  <a:srgbClr val="000000"/>
                </a:solidFill>
                <a:latin typeface="Times New Roman" charset="0"/>
              </a:rPr>
              <a:t>Two adapter patterns:</a:t>
            </a:r>
          </a:p>
          <a:p>
            <a:r>
              <a:rPr lang="en-US" altLang="zh-CN">
                <a:solidFill>
                  <a:srgbClr val="000000"/>
                </a:solidFill>
                <a:latin typeface="Wingdings" charset="2"/>
              </a:rPr>
              <a:t>w </a:t>
            </a:r>
            <a:r>
              <a:rPr lang="en-US" altLang="zh-CN">
                <a:solidFill>
                  <a:srgbClr val="000000"/>
                </a:solidFill>
                <a:latin typeface="Times New Roman" charset="0"/>
              </a:rPr>
              <a:t>Class adapter:</a:t>
            </a:r>
          </a:p>
          <a:p>
            <a:r>
              <a:rPr lang="en-US" altLang="zh-CN">
                <a:solidFill>
                  <a:srgbClr val="000000"/>
                </a:solidFill>
                <a:latin typeface="MonotypeSorts" charset="2"/>
              </a:rPr>
              <a:t>  -  </a:t>
            </a:r>
            <a:r>
              <a:rPr lang="en-US" altLang="zh-CN">
                <a:solidFill>
                  <a:srgbClr val="000000"/>
                </a:solidFill>
                <a:latin typeface="Times New Roman" charset="0"/>
              </a:rPr>
              <a:t>Uses multiple inheritance to adapt one interface to another</a:t>
            </a:r>
          </a:p>
          <a:p>
            <a:r>
              <a:rPr lang="en-US" altLang="zh-CN">
                <a:solidFill>
                  <a:srgbClr val="000000"/>
                </a:solidFill>
                <a:latin typeface="Wingdings" charset="2"/>
              </a:rPr>
              <a:t>w </a:t>
            </a:r>
            <a:r>
              <a:rPr lang="en-US" altLang="zh-CN">
                <a:solidFill>
                  <a:srgbClr val="000000"/>
                </a:solidFill>
                <a:latin typeface="Times New Roman" charset="0"/>
              </a:rPr>
              <a:t>Object adapter:</a:t>
            </a:r>
          </a:p>
          <a:p>
            <a:r>
              <a:rPr lang="en-US" altLang="zh-CN">
                <a:solidFill>
                  <a:srgbClr val="000000"/>
                </a:solidFill>
                <a:latin typeface="MonotypeSorts" charset="2"/>
              </a:rPr>
              <a:t>  - </a:t>
            </a:r>
            <a:r>
              <a:rPr lang="en-US" altLang="zh-CN">
                <a:solidFill>
                  <a:srgbClr val="000000"/>
                </a:solidFill>
                <a:latin typeface="Times New Roman" charset="0"/>
              </a:rPr>
              <a:t>Uses single inheritance and delegation</a:t>
            </a:r>
          </a:p>
          <a:p>
            <a:r>
              <a:rPr lang="en-US" altLang="zh-CN">
                <a:solidFill>
                  <a:srgbClr val="000000"/>
                </a:solidFill>
                <a:latin typeface="MonotypeSorts" charset="2"/>
              </a:rPr>
              <a:t>5) </a:t>
            </a:r>
            <a:r>
              <a:rPr lang="en-US" altLang="zh-CN">
                <a:solidFill>
                  <a:srgbClr val="000000"/>
                </a:solidFill>
                <a:latin typeface="Times New Roman" charset="0"/>
              </a:rPr>
              <a:t>We will mostly use object adapters and call them simply</a:t>
            </a:r>
          </a:p>
          <a:p>
            <a:r>
              <a:rPr lang="en-US" altLang="zh-CN">
                <a:solidFill>
                  <a:srgbClr val="000000"/>
                </a:solidFill>
                <a:latin typeface="Times New Roman" charset="0"/>
              </a:rPr>
              <a:t>adapters</a:t>
            </a:r>
          </a:p>
        </p:txBody>
      </p:sp>
    </p:spTree>
    <p:extLst>
      <p:ext uri="{BB962C8B-B14F-4D97-AF65-F5344CB8AC3E}">
        <p14:creationId xmlns:p14="http://schemas.microsoft.com/office/powerpoint/2010/main" val="52763948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0" y="-26988"/>
            <a:ext cx="9075738" cy="714376"/>
          </a:xfrm>
        </p:spPr>
        <p:txBody>
          <a:bodyPr/>
          <a:lstStyle/>
          <a:p>
            <a:r>
              <a:rPr lang="en-US" altLang="zh-CN">
                <a:solidFill>
                  <a:srgbClr val="000000"/>
                </a:solidFill>
              </a:rPr>
              <a:t>Adapter</a:t>
            </a:r>
          </a:p>
        </p:txBody>
      </p:sp>
      <p:pic>
        <p:nvPicPr>
          <p:cNvPr id="73730" name="Picture 7" descr="adapt10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750" y="2681288"/>
            <a:ext cx="7991475" cy="3671887"/>
          </a:xfrm>
          <a:noFill/>
          <a:extLst>
            <a:ext uri="{909E8E84-426E-40DD-AFC4-6F175D3DCCD1}">
              <a14:hiddenFill xmlns:a14="http://schemas.microsoft.com/office/drawing/2010/main">
                <a:solidFill>
                  <a:srgbClr val="FFFFFF"/>
                </a:solidFill>
              </a14:hiddenFill>
            </a:ext>
          </a:extLst>
        </p:spPr>
      </p:pic>
      <p:sp>
        <p:nvSpPr>
          <p:cNvPr id="73731" name="Rectangle 3"/>
          <p:cNvSpPr>
            <a:spLocks noChangeArrowheads="1"/>
          </p:cNvSpPr>
          <p:nvPr/>
        </p:nvSpPr>
        <p:spPr bwMode="auto">
          <a:xfrm>
            <a:off x="0" y="687388"/>
            <a:ext cx="891540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Intent:</a:t>
            </a:r>
            <a:br>
              <a:rPr lang="en-US" altLang="zh-CN">
                <a:solidFill>
                  <a:srgbClr val="000000"/>
                </a:solidFill>
              </a:rPr>
            </a:br>
            <a:r>
              <a:rPr lang="en-US" altLang="zh-CN" sz="2000">
                <a:solidFill>
                  <a:srgbClr val="000000"/>
                </a:solidFill>
              </a:rPr>
              <a:t>Convert the interface of a class into another interface clients expect. Adapter lets classes work together that couldn't otherwise because of incompatible interfaces. </a:t>
            </a:r>
          </a:p>
          <a:p>
            <a:pPr eaLnBrk="1" hangingPunct="1">
              <a:spcBef>
                <a:spcPct val="20000"/>
              </a:spcBef>
              <a:buFont typeface="Wingdings" charset="2"/>
              <a:buChar char="q"/>
            </a:pPr>
            <a:r>
              <a:rPr lang="en-US" altLang="zh-CN" sz="2800">
                <a:solidFill>
                  <a:srgbClr val="000000"/>
                </a:solidFill>
              </a:rPr>
              <a:t>Structure</a:t>
            </a:r>
            <a:br>
              <a:rPr lang="en-US" altLang="zh-CN" sz="2800">
                <a:solidFill>
                  <a:srgbClr val="000000"/>
                </a:solidFill>
              </a:rPr>
            </a:br>
            <a:endParaRPr lang="en-US" altLang="zh-CN">
              <a:solidFill>
                <a:srgbClr val="000000"/>
              </a:solidFill>
            </a:endParaRPr>
          </a:p>
        </p:txBody>
      </p:sp>
    </p:spTree>
    <p:extLst>
      <p:ext uri="{BB962C8B-B14F-4D97-AF65-F5344CB8AC3E}">
        <p14:creationId xmlns:p14="http://schemas.microsoft.com/office/powerpoint/2010/main" val="85746010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0" y="0"/>
            <a:ext cx="9075738" cy="714375"/>
          </a:xfrm>
        </p:spPr>
        <p:txBody>
          <a:bodyPr/>
          <a:lstStyle/>
          <a:p>
            <a:r>
              <a:rPr lang="en-US" altLang="zh-CN" i="1">
                <a:solidFill>
                  <a:srgbClr val="000000"/>
                </a:solidFill>
              </a:rPr>
              <a:t>Class Adapter Pattern</a:t>
            </a:r>
          </a:p>
        </p:txBody>
      </p:sp>
      <p:sp>
        <p:nvSpPr>
          <p:cNvPr id="75778" name="Text Box 3"/>
          <p:cNvSpPr txBox="1">
            <a:spLocks noChangeArrowheads="1"/>
          </p:cNvSpPr>
          <p:nvPr/>
        </p:nvSpPr>
        <p:spPr bwMode="auto">
          <a:xfrm>
            <a:off x="0" y="69215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i="1">
                <a:solidFill>
                  <a:srgbClr val="000000"/>
                </a:solidFill>
                <a:latin typeface="Times New Roman" charset="0"/>
              </a:rPr>
              <a:t>Class Adapter Pattern (based on Multiple Inheritance)</a:t>
            </a:r>
          </a:p>
        </p:txBody>
      </p:sp>
      <p:graphicFrame>
        <p:nvGraphicFramePr>
          <p:cNvPr id="75779" name="Object 4"/>
          <p:cNvGraphicFramePr>
            <a:graphicFrameLocks noChangeAspect="1"/>
          </p:cNvGraphicFramePr>
          <p:nvPr/>
        </p:nvGraphicFramePr>
        <p:xfrm>
          <a:off x="0" y="1357313"/>
          <a:ext cx="8458200" cy="4171950"/>
        </p:xfrm>
        <a:graphic>
          <a:graphicData uri="http://schemas.openxmlformats.org/presentationml/2006/ole">
            <mc:AlternateContent xmlns:mc="http://schemas.openxmlformats.org/markup-compatibility/2006">
              <mc:Choice xmlns:v="urn:schemas-microsoft-com:vml" Requires="v">
                <p:oleObj spid="_x0000_s68628" name="位图图像" r:id="rId4" imgW="6668431" imgH="3010320" progId="Paint.Picture">
                  <p:embed/>
                </p:oleObj>
              </mc:Choice>
              <mc:Fallback>
                <p:oleObj name="位图图像" r:id="rId4" imgW="6668431" imgH="301032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57313"/>
                        <a:ext cx="8458200" cy="417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586702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0" y="0"/>
            <a:ext cx="9075738" cy="714375"/>
          </a:xfrm>
        </p:spPr>
        <p:txBody>
          <a:bodyPr/>
          <a:lstStyle/>
          <a:p>
            <a:r>
              <a:rPr lang="en-US" altLang="zh-CN" sz="3200" i="1" dirty="0">
                <a:solidFill>
                  <a:srgbClr val="000000"/>
                </a:solidFill>
              </a:rPr>
              <a:t>Adapter pattern uses delegation and inheritance</a:t>
            </a:r>
          </a:p>
        </p:txBody>
      </p:sp>
      <p:sp>
        <p:nvSpPr>
          <p:cNvPr id="77827" name="Text Box 4"/>
          <p:cNvSpPr txBox="1">
            <a:spLocks noChangeArrowheads="1"/>
          </p:cNvSpPr>
          <p:nvPr/>
        </p:nvSpPr>
        <p:spPr bwMode="auto">
          <a:xfrm>
            <a:off x="457200" y="4191000"/>
            <a:ext cx="8458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a:solidFill>
                  <a:srgbClr val="000000"/>
                </a:solidFill>
                <a:latin typeface="Times New Roman" charset="0"/>
              </a:rPr>
              <a:t>Delegation is used to bind an Adapter and an Adaptee</a:t>
            </a:r>
          </a:p>
          <a:p>
            <a:r>
              <a:rPr lang="en-US" altLang="zh-CN">
                <a:solidFill>
                  <a:srgbClr val="000000"/>
                </a:solidFill>
                <a:latin typeface="MonotypeSorts" charset="2"/>
              </a:rPr>
              <a:t>1) </a:t>
            </a:r>
            <a:r>
              <a:rPr lang="en-US" altLang="zh-CN">
                <a:solidFill>
                  <a:srgbClr val="000000"/>
                </a:solidFill>
                <a:latin typeface="Times New Roman" charset="0"/>
              </a:rPr>
              <a:t>Interface inheritance is use to specify the interface of the</a:t>
            </a:r>
          </a:p>
          <a:p>
            <a:r>
              <a:rPr lang="en-US" altLang="zh-CN">
                <a:solidFill>
                  <a:srgbClr val="000000"/>
                </a:solidFill>
                <a:latin typeface="Times New Roman" charset="0"/>
              </a:rPr>
              <a:t>Adapter class.</a:t>
            </a:r>
          </a:p>
          <a:p>
            <a:r>
              <a:rPr lang="en-US" altLang="zh-CN">
                <a:solidFill>
                  <a:srgbClr val="000000"/>
                </a:solidFill>
                <a:latin typeface="MonotypeSorts" charset="2"/>
              </a:rPr>
              <a:t>2) </a:t>
            </a:r>
            <a:r>
              <a:rPr lang="en-US" altLang="zh-CN">
                <a:solidFill>
                  <a:srgbClr val="000000"/>
                </a:solidFill>
                <a:latin typeface="Times New Roman" charset="0"/>
              </a:rPr>
              <a:t>Adaptee, usually called legacy system, pre-exists the Adapter.</a:t>
            </a:r>
          </a:p>
          <a:p>
            <a:r>
              <a:rPr lang="en-US" altLang="zh-CN">
                <a:solidFill>
                  <a:srgbClr val="000000"/>
                </a:solidFill>
                <a:latin typeface="MonotypeSorts" charset="2"/>
              </a:rPr>
              <a:t>3) </a:t>
            </a:r>
            <a:r>
              <a:rPr lang="en-US" altLang="zh-CN">
                <a:solidFill>
                  <a:srgbClr val="000000"/>
                </a:solidFill>
                <a:latin typeface="Times New Roman" charset="0"/>
              </a:rPr>
              <a:t>Target may be realized as an interface in Java.</a:t>
            </a:r>
          </a:p>
        </p:txBody>
      </p:sp>
      <p:graphicFrame>
        <p:nvGraphicFramePr>
          <p:cNvPr id="77828" name="Object 5"/>
          <p:cNvGraphicFramePr>
            <a:graphicFrameLocks noChangeAspect="1"/>
          </p:cNvGraphicFramePr>
          <p:nvPr/>
        </p:nvGraphicFramePr>
        <p:xfrm>
          <a:off x="611188" y="1268413"/>
          <a:ext cx="7543800" cy="2743200"/>
        </p:xfrm>
        <a:graphic>
          <a:graphicData uri="http://schemas.openxmlformats.org/presentationml/2006/ole">
            <mc:AlternateContent xmlns:mc="http://schemas.openxmlformats.org/markup-compatibility/2006">
              <mc:Choice xmlns:v="urn:schemas-microsoft-com:vml" Requires="v">
                <p:oleObj spid="_x0000_s70676" name="位图图像" r:id="rId4" imgW="6458852" imgH="2152951" progId="Paint.Picture">
                  <p:embed/>
                </p:oleObj>
              </mc:Choice>
              <mc:Fallback>
                <p:oleObj name="位图图像" r:id="rId4" imgW="6458852" imgH="215295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268413"/>
                        <a:ext cx="7543800"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40294048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0" y="0"/>
            <a:ext cx="9075738" cy="714375"/>
          </a:xfrm>
        </p:spPr>
        <p:txBody>
          <a:bodyPr/>
          <a:lstStyle/>
          <a:p>
            <a:r>
              <a:rPr lang="en-US" altLang="zh-CN">
                <a:solidFill>
                  <a:srgbClr val="000000"/>
                </a:solidFill>
              </a:rPr>
              <a:t> Adapter</a:t>
            </a:r>
            <a:r>
              <a:rPr lang="en-US" altLang="zh-CN" i="1">
                <a:solidFill>
                  <a:srgbClr val="000000"/>
                </a:solidFill>
                <a:latin typeface="Times New Roman" charset="0"/>
              </a:rPr>
              <a:t> - Example</a:t>
            </a:r>
          </a:p>
        </p:txBody>
      </p:sp>
      <p:sp>
        <p:nvSpPr>
          <p:cNvPr id="79874" name="Text Box 3"/>
          <p:cNvSpPr txBox="1">
            <a:spLocks noChangeArrowheads="1"/>
          </p:cNvSpPr>
          <p:nvPr/>
        </p:nvSpPr>
        <p:spPr bwMode="auto">
          <a:xfrm>
            <a:off x="190020" y="714375"/>
            <a:ext cx="8748712" cy="1106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b="0">
                <a:solidFill>
                  <a:srgbClr val="000000"/>
                </a:solidFill>
              </a:rPr>
              <a:t>Client Code:</a:t>
            </a:r>
          </a:p>
          <a:p>
            <a:pPr eaLnBrk="1" hangingPunct="1"/>
            <a:r>
              <a:rPr lang="en-US" altLang="zh-CN" sz="1800" b="0">
                <a:solidFill>
                  <a:srgbClr val="000000"/>
                </a:solidFill>
              </a:rPr>
              <a:t>    </a:t>
            </a:r>
            <a:r>
              <a:rPr lang="en-US" altLang="zh-CN" b="0">
                <a:solidFill>
                  <a:srgbClr val="000000"/>
                </a:solidFill>
              </a:rPr>
              <a:t>Adaptee a = new Adaptee();   Target t = new Adapter(a);</a:t>
            </a:r>
          </a:p>
          <a:p>
            <a:pPr eaLnBrk="1" hangingPunct="1"/>
            <a:r>
              <a:rPr lang="en-US" altLang="zh-CN" b="0">
                <a:solidFill>
                  <a:srgbClr val="000000"/>
                </a:solidFill>
              </a:rPr>
              <a:t>     public void test() {  t.request();  }</a:t>
            </a:r>
          </a:p>
        </p:txBody>
      </p:sp>
      <p:sp>
        <p:nvSpPr>
          <p:cNvPr id="79875" name="Text Box 4"/>
          <p:cNvSpPr txBox="1">
            <a:spLocks noChangeArrowheads="1"/>
          </p:cNvSpPr>
          <p:nvPr/>
        </p:nvSpPr>
        <p:spPr bwMode="auto">
          <a:xfrm>
            <a:off x="190020" y="1938338"/>
            <a:ext cx="3744912" cy="12618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b="0" dirty="0">
                <a:solidFill>
                  <a:srgbClr val="000000"/>
                </a:solidFill>
              </a:rPr>
              <a:t>Target  Code:</a:t>
            </a:r>
          </a:p>
          <a:p>
            <a:pPr eaLnBrk="1" hangingPunct="1"/>
            <a:r>
              <a:rPr lang="en-US" altLang="zh-CN" sz="2000" b="0" dirty="0">
                <a:solidFill>
                  <a:srgbClr val="000000"/>
                </a:solidFill>
              </a:rPr>
              <a:t>class Target {</a:t>
            </a:r>
          </a:p>
          <a:p>
            <a:pPr eaLnBrk="1" hangingPunct="1"/>
            <a:r>
              <a:rPr lang="en-US" altLang="zh-CN" sz="2000" b="0" dirty="0">
                <a:solidFill>
                  <a:srgbClr val="000000"/>
                </a:solidFill>
              </a:rPr>
              <a:t>      public void request() {}</a:t>
            </a:r>
          </a:p>
          <a:p>
            <a:pPr eaLnBrk="1" hangingPunct="1"/>
            <a:r>
              <a:rPr lang="en-US" altLang="zh-CN" sz="2000" b="0" dirty="0">
                <a:solidFill>
                  <a:srgbClr val="000000"/>
                </a:solidFill>
              </a:rPr>
              <a:t>}</a:t>
            </a:r>
          </a:p>
        </p:txBody>
      </p:sp>
      <p:sp>
        <p:nvSpPr>
          <p:cNvPr id="79876" name="Text Box 5"/>
          <p:cNvSpPr txBox="1">
            <a:spLocks noChangeArrowheads="1"/>
          </p:cNvSpPr>
          <p:nvPr/>
        </p:nvSpPr>
        <p:spPr bwMode="auto">
          <a:xfrm>
            <a:off x="4222270" y="1865313"/>
            <a:ext cx="4752975" cy="212365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b="0" dirty="0" err="1">
                <a:solidFill>
                  <a:srgbClr val="000000"/>
                </a:solidFill>
              </a:rPr>
              <a:t>Adaptee</a:t>
            </a:r>
            <a:r>
              <a:rPr lang="en-US" altLang="zh-CN" sz="1600" b="0" dirty="0">
                <a:solidFill>
                  <a:srgbClr val="000000"/>
                </a:solidFill>
              </a:rPr>
              <a:t>  Code:</a:t>
            </a:r>
          </a:p>
          <a:p>
            <a:pPr eaLnBrk="1" hangingPunct="1"/>
            <a:r>
              <a:rPr lang="en-US" altLang="zh-CN" sz="1800" b="0" dirty="0">
                <a:solidFill>
                  <a:srgbClr val="000000"/>
                </a:solidFill>
              </a:rPr>
              <a:t>class </a:t>
            </a:r>
            <a:r>
              <a:rPr lang="en-US" altLang="zh-CN" sz="1800" b="0" dirty="0" err="1">
                <a:solidFill>
                  <a:srgbClr val="000000"/>
                </a:solidFill>
              </a:rPr>
              <a:t>Adaptee</a:t>
            </a:r>
            <a:r>
              <a:rPr lang="en-US" altLang="zh-CN" sz="1800" b="0" dirty="0">
                <a:solidFill>
                  <a:srgbClr val="000000"/>
                </a:solidFill>
              </a:rPr>
              <a:t> {</a:t>
            </a:r>
          </a:p>
          <a:p>
            <a:pPr eaLnBrk="1" hangingPunct="1"/>
            <a:r>
              <a:rPr lang="en-US" altLang="zh-CN" sz="1800" b="0" dirty="0">
                <a:solidFill>
                  <a:srgbClr val="000000"/>
                </a:solidFill>
              </a:rPr>
              <a:t>   public void </a:t>
            </a:r>
            <a:r>
              <a:rPr lang="en-US" altLang="zh-CN" sz="1800" b="0" dirty="0" err="1">
                <a:solidFill>
                  <a:srgbClr val="000000"/>
                </a:solidFill>
              </a:rPr>
              <a:t>specificRequest</a:t>
            </a:r>
            <a:r>
              <a:rPr lang="en-US" altLang="zh-CN" sz="1800" b="0" dirty="0">
                <a:solidFill>
                  <a:srgbClr val="000000"/>
                </a:solidFill>
              </a:rPr>
              <a:t>() {</a:t>
            </a:r>
          </a:p>
          <a:p>
            <a:pPr eaLnBrk="1" hangingPunct="1"/>
            <a:r>
              <a:rPr lang="en-US" altLang="zh-CN" sz="1800" b="0" dirty="0">
                <a:solidFill>
                  <a:srgbClr val="000000"/>
                </a:solidFill>
              </a:rPr>
              <a:t>     </a:t>
            </a:r>
            <a:r>
              <a:rPr lang="en-US" altLang="zh-CN" sz="2000" b="0" dirty="0" err="1">
                <a:solidFill>
                  <a:srgbClr val="000000"/>
                </a:solidFill>
              </a:rPr>
              <a:t>System.out.println</a:t>
            </a:r>
            <a:r>
              <a:rPr lang="en-US" altLang="zh-CN" sz="2000" b="0" dirty="0">
                <a:solidFill>
                  <a:srgbClr val="000000"/>
                </a:solidFill>
              </a:rPr>
              <a:t>("</a:t>
            </a:r>
            <a:r>
              <a:rPr lang="en-US" altLang="zh-CN" sz="2000" b="0" dirty="0" err="1">
                <a:solidFill>
                  <a:srgbClr val="000000"/>
                </a:solidFill>
              </a:rPr>
              <a:t>Adaptee</a:t>
            </a:r>
            <a:r>
              <a:rPr lang="en-US" altLang="zh-CN" sz="2000" b="0" dirty="0">
                <a:solidFill>
                  <a:srgbClr val="000000"/>
                </a:solidFill>
              </a:rPr>
              <a:t>: </a:t>
            </a:r>
            <a:r>
              <a:rPr lang="en-US" altLang="zh-CN" sz="2000" b="0" dirty="0" err="1">
                <a:solidFill>
                  <a:srgbClr val="000000"/>
                </a:solidFill>
              </a:rPr>
              <a:t>SpecificRequest</a:t>
            </a:r>
            <a:r>
              <a:rPr lang="en-US" altLang="zh-CN" sz="2000" b="0" dirty="0">
                <a:solidFill>
                  <a:srgbClr val="000000"/>
                </a:solidFill>
              </a:rPr>
              <a:t>");</a:t>
            </a:r>
          </a:p>
          <a:p>
            <a:pPr eaLnBrk="1" hangingPunct="1"/>
            <a:r>
              <a:rPr lang="en-US" altLang="zh-CN" sz="1800" b="0" dirty="0">
                <a:solidFill>
                  <a:srgbClr val="000000"/>
                </a:solidFill>
              </a:rPr>
              <a:t>   }</a:t>
            </a:r>
          </a:p>
          <a:p>
            <a:pPr eaLnBrk="1" hangingPunct="1"/>
            <a:r>
              <a:rPr lang="en-US" altLang="zh-CN" sz="1800" b="0" dirty="0">
                <a:solidFill>
                  <a:srgbClr val="000000"/>
                </a:solidFill>
              </a:rPr>
              <a:t>}</a:t>
            </a:r>
          </a:p>
        </p:txBody>
      </p:sp>
      <p:sp>
        <p:nvSpPr>
          <p:cNvPr id="79877" name="Text Box 6"/>
          <p:cNvSpPr txBox="1">
            <a:spLocks noChangeArrowheads="1"/>
          </p:cNvSpPr>
          <p:nvPr/>
        </p:nvSpPr>
        <p:spPr bwMode="auto">
          <a:xfrm>
            <a:off x="333689" y="4106446"/>
            <a:ext cx="7470609" cy="18774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b="0" dirty="0">
                <a:solidFill>
                  <a:srgbClr val="000000"/>
                </a:solidFill>
              </a:rPr>
              <a:t>Adapter  Code:</a:t>
            </a:r>
          </a:p>
          <a:p>
            <a:pPr eaLnBrk="1" hangingPunct="1"/>
            <a:r>
              <a:rPr lang="en-US" altLang="zh-CN" sz="2000" b="0" dirty="0">
                <a:solidFill>
                  <a:srgbClr val="000000"/>
                </a:solidFill>
              </a:rPr>
              <a:t>class Adapter extends Target {</a:t>
            </a:r>
          </a:p>
          <a:p>
            <a:pPr eaLnBrk="1" hangingPunct="1"/>
            <a:r>
              <a:rPr lang="en-US" altLang="zh-CN" sz="2000" b="0" dirty="0">
                <a:solidFill>
                  <a:srgbClr val="000000"/>
                </a:solidFill>
              </a:rPr>
              <a:t>  private </a:t>
            </a:r>
            <a:r>
              <a:rPr lang="en-US" altLang="zh-CN" sz="2000" b="0" dirty="0" err="1">
                <a:solidFill>
                  <a:srgbClr val="000000"/>
                </a:solidFill>
              </a:rPr>
              <a:t>Adaptee</a:t>
            </a:r>
            <a:r>
              <a:rPr lang="en-US" altLang="zh-CN" sz="2000" b="0" dirty="0">
                <a:solidFill>
                  <a:srgbClr val="000000"/>
                </a:solidFill>
              </a:rPr>
              <a:t> </a:t>
            </a:r>
            <a:r>
              <a:rPr lang="en-US" altLang="zh-CN" sz="2000" b="0" dirty="0" err="1">
                <a:solidFill>
                  <a:srgbClr val="000000"/>
                </a:solidFill>
              </a:rPr>
              <a:t>adaptee</a:t>
            </a:r>
            <a:r>
              <a:rPr lang="en-US" altLang="zh-CN" sz="2000" b="0" dirty="0">
                <a:solidFill>
                  <a:srgbClr val="000000"/>
                </a:solidFill>
              </a:rPr>
              <a:t>;</a:t>
            </a:r>
          </a:p>
          <a:p>
            <a:pPr eaLnBrk="1" hangingPunct="1"/>
            <a:r>
              <a:rPr lang="en-US" altLang="zh-CN" sz="2000" b="0" dirty="0">
                <a:solidFill>
                  <a:srgbClr val="000000"/>
                </a:solidFill>
              </a:rPr>
              <a:t>  public Adapter(</a:t>
            </a:r>
            <a:r>
              <a:rPr lang="en-US" altLang="zh-CN" sz="2000" b="0" dirty="0" err="1">
                <a:solidFill>
                  <a:srgbClr val="000000"/>
                </a:solidFill>
              </a:rPr>
              <a:t>Adaptee</a:t>
            </a:r>
            <a:r>
              <a:rPr lang="en-US" altLang="zh-CN" sz="2000" b="0" dirty="0">
                <a:solidFill>
                  <a:srgbClr val="000000"/>
                </a:solidFill>
              </a:rPr>
              <a:t> a) { </a:t>
            </a:r>
            <a:r>
              <a:rPr lang="en-US" altLang="zh-CN" sz="2000" b="0" dirty="0" err="1">
                <a:solidFill>
                  <a:srgbClr val="000000"/>
                </a:solidFill>
              </a:rPr>
              <a:t>adaptee</a:t>
            </a:r>
            <a:r>
              <a:rPr lang="en-US" altLang="zh-CN" sz="2000" b="0" dirty="0">
                <a:solidFill>
                  <a:srgbClr val="000000"/>
                </a:solidFill>
              </a:rPr>
              <a:t> = a;}</a:t>
            </a:r>
          </a:p>
          <a:p>
            <a:pPr eaLnBrk="1" hangingPunct="1"/>
            <a:r>
              <a:rPr lang="en-US" altLang="zh-CN" sz="2000" b="0" dirty="0">
                <a:solidFill>
                  <a:srgbClr val="000000"/>
                </a:solidFill>
              </a:rPr>
              <a:t>  public void request() { </a:t>
            </a:r>
            <a:r>
              <a:rPr lang="en-US" altLang="zh-CN" sz="2000" b="0" dirty="0" err="1">
                <a:solidFill>
                  <a:srgbClr val="000000"/>
                </a:solidFill>
              </a:rPr>
              <a:t>adaptee.specificRequest</a:t>
            </a:r>
            <a:r>
              <a:rPr lang="en-US" altLang="zh-CN" sz="2000" b="0" dirty="0">
                <a:solidFill>
                  <a:srgbClr val="000000"/>
                </a:solidFill>
              </a:rPr>
              <a:t>();}</a:t>
            </a:r>
          </a:p>
          <a:p>
            <a:pPr eaLnBrk="1" hangingPunct="1"/>
            <a:r>
              <a:rPr lang="en-US" altLang="zh-CN" sz="2000" b="0" dirty="0">
                <a:solidFill>
                  <a:srgbClr val="000000"/>
                </a:solidFill>
              </a:rPr>
              <a:t>}</a:t>
            </a:r>
          </a:p>
        </p:txBody>
      </p:sp>
    </p:spTree>
    <p:extLst>
      <p:ext uri="{BB962C8B-B14F-4D97-AF65-F5344CB8AC3E}">
        <p14:creationId xmlns:p14="http://schemas.microsoft.com/office/powerpoint/2010/main" val="119502412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0" y="0"/>
            <a:ext cx="9075738" cy="714375"/>
          </a:xfrm>
        </p:spPr>
        <p:txBody>
          <a:bodyPr/>
          <a:lstStyle/>
          <a:p>
            <a:r>
              <a:rPr lang="en-US" altLang="zh-CN" i="1">
                <a:solidFill>
                  <a:srgbClr val="000000"/>
                </a:solidFill>
                <a:latin typeface="Times New Roman" charset="0"/>
              </a:rPr>
              <a:t>Object Adapter  -  example</a:t>
            </a:r>
          </a:p>
        </p:txBody>
      </p:sp>
      <p:sp>
        <p:nvSpPr>
          <p:cNvPr id="81922" name="Text Box 3"/>
          <p:cNvSpPr txBox="1">
            <a:spLocks noChangeArrowheads="1"/>
          </p:cNvSpPr>
          <p:nvPr/>
        </p:nvSpPr>
        <p:spPr bwMode="auto">
          <a:xfrm>
            <a:off x="0" y="714375"/>
            <a:ext cx="655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i="1">
                <a:solidFill>
                  <a:srgbClr val="000000"/>
                </a:solidFill>
                <a:latin typeface="Times New Roman" charset="0"/>
              </a:rPr>
              <a:t>Adapter pattern example</a:t>
            </a:r>
          </a:p>
        </p:txBody>
      </p:sp>
      <p:graphicFrame>
        <p:nvGraphicFramePr>
          <p:cNvPr id="81923" name="Object 5"/>
          <p:cNvGraphicFramePr>
            <a:graphicFrameLocks noChangeAspect="1"/>
          </p:cNvGraphicFramePr>
          <p:nvPr/>
        </p:nvGraphicFramePr>
        <p:xfrm>
          <a:off x="1571625" y="1357313"/>
          <a:ext cx="6810375" cy="2519362"/>
        </p:xfrm>
        <a:graphic>
          <a:graphicData uri="http://schemas.openxmlformats.org/presentationml/2006/ole">
            <mc:AlternateContent xmlns:mc="http://schemas.openxmlformats.org/markup-compatibility/2006">
              <mc:Choice xmlns:v="urn:schemas-microsoft-com:vml" Requires="v">
                <p:oleObj spid="_x0000_s74772" name="位图图像" r:id="rId4" imgW="6447619" imgH="2114845" progId="Paint.Picture">
                  <p:embed/>
                </p:oleObj>
              </mc:Choice>
              <mc:Fallback>
                <p:oleObj name="位图图像" r:id="rId4" imgW="6447619" imgH="2114845"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25" y="1357313"/>
                        <a:ext cx="6810375" cy="2519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81924" name="Group 6"/>
          <p:cNvGrpSpPr>
            <a:grpSpLocks noChangeAspect="1"/>
          </p:cNvGrpSpPr>
          <p:nvPr/>
        </p:nvGrpSpPr>
        <p:grpSpPr bwMode="auto">
          <a:xfrm>
            <a:off x="-252413" y="2571750"/>
            <a:ext cx="9396413" cy="4032250"/>
            <a:chOff x="385" y="436"/>
            <a:chExt cx="5034" cy="1769"/>
          </a:xfrm>
        </p:grpSpPr>
        <p:sp>
          <p:nvSpPr>
            <p:cNvPr id="81925" name="AutoShape 7"/>
            <p:cNvSpPr>
              <a:spLocks noChangeAspect="1" noChangeArrowheads="1" noTextEdit="1"/>
            </p:cNvSpPr>
            <p:nvPr/>
          </p:nvSpPr>
          <p:spPr bwMode="auto">
            <a:xfrm>
              <a:off x="385" y="436"/>
              <a:ext cx="5034" cy="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1926" name="Rectangle 8"/>
            <p:cNvSpPr>
              <a:spLocks noChangeArrowheads="1"/>
            </p:cNvSpPr>
            <p:nvPr/>
          </p:nvSpPr>
          <p:spPr bwMode="auto">
            <a:xfrm>
              <a:off x="609" y="1245"/>
              <a:ext cx="1126" cy="875"/>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81927" name="Rectangle 9"/>
            <p:cNvSpPr>
              <a:spLocks noChangeArrowheads="1"/>
            </p:cNvSpPr>
            <p:nvPr/>
          </p:nvSpPr>
          <p:spPr bwMode="auto">
            <a:xfrm>
              <a:off x="938" y="1424"/>
              <a:ext cx="516"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Enumeration</a:t>
              </a:r>
              <a:endParaRPr lang="en-US" altLang="zh-CN" sz="1200">
                <a:solidFill>
                  <a:srgbClr val="000000"/>
                </a:solidFill>
                <a:latin typeface="Times New Roman" charset="0"/>
              </a:endParaRPr>
            </a:p>
          </p:txBody>
        </p:sp>
        <p:sp>
          <p:nvSpPr>
            <p:cNvPr id="81928" name="Rectangle 10"/>
            <p:cNvSpPr>
              <a:spLocks noChangeArrowheads="1"/>
            </p:cNvSpPr>
            <p:nvPr/>
          </p:nvSpPr>
          <p:spPr bwMode="auto">
            <a:xfrm>
              <a:off x="609" y="1593"/>
              <a:ext cx="1126" cy="527"/>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81929" name="Rectangle 11"/>
            <p:cNvSpPr>
              <a:spLocks noChangeArrowheads="1"/>
            </p:cNvSpPr>
            <p:nvPr/>
          </p:nvSpPr>
          <p:spPr bwMode="auto">
            <a:xfrm>
              <a:off x="609" y="1669"/>
              <a:ext cx="1126" cy="451"/>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8193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 y="1763"/>
              <a:ext cx="133"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 y="1763"/>
              <a:ext cx="133"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 y="1763"/>
              <a:ext cx="133"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3" name="Rectangle 15"/>
            <p:cNvSpPr>
              <a:spLocks noChangeArrowheads="1"/>
            </p:cNvSpPr>
            <p:nvPr/>
          </p:nvSpPr>
          <p:spPr bwMode="auto">
            <a:xfrm>
              <a:off x="853" y="1763"/>
              <a:ext cx="78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hasMoreElements()</a:t>
              </a:r>
              <a:endParaRPr lang="en-US" altLang="zh-CN" sz="1200">
                <a:solidFill>
                  <a:srgbClr val="000000"/>
                </a:solidFill>
                <a:latin typeface="Times New Roman" charset="0"/>
              </a:endParaRPr>
            </a:p>
          </p:txBody>
        </p:sp>
        <p:pic>
          <p:nvPicPr>
            <p:cNvPr id="81934"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 y="1913"/>
              <a:ext cx="13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5"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 y="1913"/>
              <a:ext cx="13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6"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 y="1913"/>
              <a:ext cx="13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7" name="Rectangle 19"/>
            <p:cNvSpPr>
              <a:spLocks noChangeArrowheads="1"/>
            </p:cNvSpPr>
            <p:nvPr/>
          </p:nvSpPr>
          <p:spPr bwMode="auto">
            <a:xfrm>
              <a:off x="832" y="1913"/>
              <a:ext cx="560"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nextElement()</a:t>
              </a:r>
              <a:endParaRPr lang="en-US" altLang="zh-CN" sz="1200">
                <a:solidFill>
                  <a:srgbClr val="000000"/>
                </a:solidFill>
                <a:latin typeface="Times New Roman" charset="0"/>
              </a:endParaRPr>
            </a:p>
          </p:txBody>
        </p:sp>
        <p:sp>
          <p:nvSpPr>
            <p:cNvPr id="81938" name="Rectangle 20"/>
            <p:cNvSpPr>
              <a:spLocks noChangeArrowheads="1"/>
            </p:cNvSpPr>
            <p:nvPr/>
          </p:nvSpPr>
          <p:spPr bwMode="auto">
            <a:xfrm>
              <a:off x="906" y="1283"/>
              <a:ext cx="549"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&lt;&lt;Interface&gt;&gt;</a:t>
              </a:r>
              <a:endParaRPr lang="en-US" altLang="zh-CN" sz="1200">
                <a:solidFill>
                  <a:srgbClr val="000000"/>
                </a:solidFill>
                <a:latin typeface="Times New Roman" charset="0"/>
              </a:endParaRPr>
            </a:p>
          </p:txBody>
        </p:sp>
        <p:sp>
          <p:nvSpPr>
            <p:cNvPr id="81939" name="Rectangle 21"/>
            <p:cNvSpPr>
              <a:spLocks noChangeArrowheads="1"/>
            </p:cNvSpPr>
            <p:nvPr/>
          </p:nvSpPr>
          <p:spPr bwMode="auto">
            <a:xfrm>
              <a:off x="2339" y="1330"/>
              <a:ext cx="1143" cy="706"/>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81940" name="Rectangle 22"/>
            <p:cNvSpPr>
              <a:spLocks noChangeArrowheads="1"/>
            </p:cNvSpPr>
            <p:nvPr/>
          </p:nvSpPr>
          <p:spPr bwMode="auto">
            <a:xfrm>
              <a:off x="2498" y="1358"/>
              <a:ext cx="8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ServicesEnumeration</a:t>
              </a:r>
              <a:endParaRPr lang="en-US" altLang="zh-CN" sz="1200">
                <a:solidFill>
                  <a:srgbClr val="000000"/>
                </a:solidFill>
                <a:latin typeface="Times New Roman" charset="0"/>
              </a:endParaRPr>
            </a:p>
          </p:txBody>
        </p:sp>
        <p:sp>
          <p:nvSpPr>
            <p:cNvPr id="81941" name="Rectangle 23"/>
            <p:cNvSpPr>
              <a:spLocks noChangeArrowheads="1"/>
            </p:cNvSpPr>
            <p:nvPr/>
          </p:nvSpPr>
          <p:spPr bwMode="auto">
            <a:xfrm>
              <a:off x="2339" y="1528"/>
              <a:ext cx="1143" cy="508"/>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81942" name="Rectangle 24"/>
            <p:cNvSpPr>
              <a:spLocks noChangeArrowheads="1"/>
            </p:cNvSpPr>
            <p:nvPr/>
          </p:nvSpPr>
          <p:spPr bwMode="auto">
            <a:xfrm>
              <a:off x="2339" y="1603"/>
              <a:ext cx="1143" cy="433"/>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81943"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 y="1697"/>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4"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6" y="1697"/>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5"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 y="1697"/>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6" name="Rectangle 28"/>
            <p:cNvSpPr>
              <a:spLocks noChangeArrowheads="1"/>
            </p:cNvSpPr>
            <p:nvPr/>
          </p:nvSpPr>
          <p:spPr bwMode="auto">
            <a:xfrm>
              <a:off x="2575" y="1697"/>
              <a:ext cx="781"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hasMoreElements()</a:t>
              </a:r>
              <a:endParaRPr lang="en-US" altLang="zh-CN" sz="1200">
                <a:solidFill>
                  <a:srgbClr val="000000"/>
                </a:solidFill>
                <a:latin typeface="Times New Roman" charset="0"/>
              </a:endParaRPr>
            </a:p>
          </p:txBody>
        </p:sp>
        <p:pic>
          <p:nvPicPr>
            <p:cNvPr id="81947"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 y="1847"/>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8"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6" y="1847"/>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9"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 y="1847"/>
              <a:ext cx="13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0" name="Rectangle 32"/>
            <p:cNvSpPr>
              <a:spLocks noChangeArrowheads="1"/>
            </p:cNvSpPr>
            <p:nvPr/>
          </p:nvSpPr>
          <p:spPr bwMode="auto">
            <a:xfrm>
              <a:off x="2554" y="1847"/>
              <a:ext cx="560"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nextElement()</a:t>
              </a:r>
              <a:endParaRPr lang="en-US" altLang="zh-CN" sz="1200">
                <a:solidFill>
                  <a:srgbClr val="000000"/>
                </a:solidFill>
                <a:latin typeface="Times New Roman" charset="0"/>
              </a:endParaRPr>
            </a:p>
          </p:txBody>
        </p:sp>
        <p:sp>
          <p:nvSpPr>
            <p:cNvPr id="81951" name="Line 33"/>
            <p:cNvSpPr>
              <a:spLocks noChangeShapeType="1"/>
            </p:cNvSpPr>
            <p:nvPr/>
          </p:nvSpPr>
          <p:spPr bwMode="auto">
            <a:xfrm flipH="1">
              <a:off x="1735" y="1678"/>
              <a:ext cx="596" cy="1"/>
            </a:xfrm>
            <a:prstGeom prst="line">
              <a:avLst/>
            </a:prstGeom>
            <a:noFill/>
            <a:ln w="0">
              <a:solidFill>
                <a:srgbClr val="990033"/>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81952" name="Freeform 34"/>
            <p:cNvSpPr>
              <a:spLocks/>
            </p:cNvSpPr>
            <p:nvPr/>
          </p:nvSpPr>
          <p:spPr bwMode="auto">
            <a:xfrm>
              <a:off x="1735" y="1612"/>
              <a:ext cx="157" cy="132"/>
            </a:xfrm>
            <a:custGeom>
              <a:avLst/>
              <a:gdLst>
                <a:gd name="T0" fmla="*/ 0 w 157"/>
                <a:gd name="T1" fmla="*/ 66 h 132"/>
                <a:gd name="T2" fmla="*/ 157 w 157"/>
                <a:gd name="T3" fmla="*/ 132 h 132"/>
                <a:gd name="T4" fmla="*/ 157 w 157"/>
                <a:gd name="T5" fmla="*/ 0 h 132"/>
                <a:gd name="T6" fmla="*/ 0 w 157"/>
                <a:gd name="T7" fmla="*/ 66 h 132"/>
                <a:gd name="T8" fmla="*/ 0 60000 65536"/>
                <a:gd name="T9" fmla="*/ 0 60000 65536"/>
                <a:gd name="T10" fmla="*/ 0 60000 65536"/>
                <a:gd name="T11" fmla="*/ 0 60000 65536"/>
                <a:gd name="T12" fmla="*/ 0 w 157"/>
                <a:gd name="T13" fmla="*/ 0 h 132"/>
                <a:gd name="T14" fmla="*/ 157 w 157"/>
                <a:gd name="T15" fmla="*/ 132 h 132"/>
              </a:gdLst>
              <a:ahLst/>
              <a:cxnLst>
                <a:cxn ang="T8">
                  <a:pos x="T0" y="T1"/>
                </a:cxn>
                <a:cxn ang="T9">
                  <a:pos x="T2" y="T3"/>
                </a:cxn>
                <a:cxn ang="T10">
                  <a:pos x="T4" y="T5"/>
                </a:cxn>
                <a:cxn ang="T11">
                  <a:pos x="T6" y="T7"/>
                </a:cxn>
              </a:cxnLst>
              <a:rect l="T12" t="T13" r="T14" b="T15"/>
              <a:pathLst>
                <a:path w="157" h="132">
                  <a:moveTo>
                    <a:pt x="0" y="66"/>
                  </a:moveTo>
                  <a:lnTo>
                    <a:pt x="157" y="132"/>
                  </a:lnTo>
                  <a:lnTo>
                    <a:pt x="157" y="0"/>
                  </a:lnTo>
                  <a:lnTo>
                    <a:pt x="0" y="66"/>
                  </a:lnTo>
                  <a:close/>
                </a:path>
              </a:pathLst>
            </a:custGeom>
            <a:solidFill>
              <a:srgbClr val="FFFFFF"/>
            </a:solidFill>
            <a:ln w="0">
              <a:solidFill>
                <a:srgbClr val="990033"/>
              </a:solidFill>
              <a:round/>
              <a:headEnd/>
              <a:tailEnd/>
            </a:ln>
          </p:spPr>
          <p:txBody>
            <a:bodyPr/>
            <a:lstStyle/>
            <a:p>
              <a:endParaRPr lang="en-US"/>
            </a:p>
          </p:txBody>
        </p:sp>
        <p:sp>
          <p:nvSpPr>
            <p:cNvPr id="81953" name="Rectangle 35"/>
            <p:cNvSpPr>
              <a:spLocks noChangeArrowheads="1"/>
            </p:cNvSpPr>
            <p:nvPr/>
          </p:nvSpPr>
          <p:spPr bwMode="auto">
            <a:xfrm>
              <a:off x="4194" y="1330"/>
              <a:ext cx="993" cy="706"/>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81954" name="Rectangle 36"/>
            <p:cNvSpPr>
              <a:spLocks noChangeArrowheads="1"/>
            </p:cNvSpPr>
            <p:nvPr/>
          </p:nvSpPr>
          <p:spPr bwMode="auto">
            <a:xfrm>
              <a:off x="4346" y="1358"/>
              <a:ext cx="739"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RegiteredServices</a:t>
              </a:r>
              <a:endParaRPr lang="en-US" altLang="zh-CN" sz="1200">
                <a:solidFill>
                  <a:srgbClr val="000000"/>
                </a:solidFill>
                <a:latin typeface="Times New Roman" charset="0"/>
              </a:endParaRPr>
            </a:p>
          </p:txBody>
        </p:sp>
        <p:sp>
          <p:nvSpPr>
            <p:cNvPr id="81955" name="Rectangle 37"/>
            <p:cNvSpPr>
              <a:spLocks noChangeArrowheads="1"/>
            </p:cNvSpPr>
            <p:nvPr/>
          </p:nvSpPr>
          <p:spPr bwMode="auto">
            <a:xfrm>
              <a:off x="4194" y="1528"/>
              <a:ext cx="993" cy="508"/>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81956" name="Rectangle 38"/>
            <p:cNvSpPr>
              <a:spLocks noChangeArrowheads="1"/>
            </p:cNvSpPr>
            <p:nvPr/>
          </p:nvSpPr>
          <p:spPr bwMode="auto">
            <a:xfrm>
              <a:off x="4194" y="1603"/>
              <a:ext cx="993" cy="433"/>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81957"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8" y="1697"/>
              <a:ext cx="13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8"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8" y="1697"/>
              <a:ext cx="13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9"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8" y="1697"/>
              <a:ext cx="13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0" name="Rectangle 42"/>
            <p:cNvSpPr>
              <a:spLocks noChangeArrowheads="1"/>
            </p:cNvSpPr>
            <p:nvPr/>
          </p:nvSpPr>
          <p:spPr bwMode="auto">
            <a:xfrm>
              <a:off x="4421" y="1697"/>
              <a:ext cx="583"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numServices()</a:t>
              </a:r>
              <a:endParaRPr lang="en-US" altLang="zh-CN" sz="1200">
                <a:solidFill>
                  <a:srgbClr val="000000"/>
                </a:solidFill>
                <a:latin typeface="Times New Roman" charset="0"/>
              </a:endParaRPr>
            </a:p>
          </p:txBody>
        </p:sp>
        <p:pic>
          <p:nvPicPr>
            <p:cNvPr id="81961" name="Picture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8" y="1847"/>
              <a:ext cx="13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2"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8" y="1847"/>
              <a:ext cx="13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3"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8" y="1847"/>
              <a:ext cx="13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4" name="Rectangle 46"/>
            <p:cNvSpPr>
              <a:spLocks noChangeArrowheads="1"/>
            </p:cNvSpPr>
            <p:nvPr/>
          </p:nvSpPr>
          <p:spPr bwMode="auto">
            <a:xfrm>
              <a:off x="4419" y="1847"/>
              <a:ext cx="48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getService()</a:t>
              </a:r>
              <a:endParaRPr lang="en-US" altLang="zh-CN" sz="1200">
                <a:solidFill>
                  <a:srgbClr val="000000"/>
                </a:solidFill>
                <a:latin typeface="Times New Roman" charset="0"/>
              </a:endParaRPr>
            </a:p>
          </p:txBody>
        </p:sp>
        <p:sp>
          <p:nvSpPr>
            <p:cNvPr id="81965" name="Freeform 47"/>
            <p:cNvSpPr>
              <a:spLocks/>
            </p:cNvSpPr>
            <p:nvPr/>
          </p:nvSpPr>
          <p:spPr bwMode="auto">
            <a:xfrm>
              <a:off x="3838" y="1678"/>
              <a:ext cx="356" cy="47"/>
            </a:xfrm>
            <a:custGeom>
              <a:avLst/>
              <a:gdLst>
                <a:gd name="T0" fmla="*/ 0 w 43"/>
                <a:gd name="T1" fmla="*/ 0 h 5"/>
                <a:gd name="T2" fmla="*/ 24398 w 43"/>
                <a:gd name="T3" fmla="*/ 0 h 5"/>
                <a:gd name="T4" fmla="*/ 17618 w 43"/>
                <a:gd name="T5" fmla="*/ 4155 h 5"/>
                <a:gd name="T6" fmla="*/ 0 60000 65536"/>
                <a:gd name="T7" fmla="*/ 0 60000 65536"/>
                <a:gd name="T8" fmla="*/ 0 60000 65536"/>
                <a:gd name="T9" fmla="*/ 0 w 43"/>
                <a:gd name="T10" fmla="*/ 0 h 5"/>
                <a:gd name="T11" fmla="*/ 43 w 43"/>
                <a:gd name="T12" fmla="*/ 5 h 5"/>
              </a:gdLst>
              <a:ahLst/>
              <a:cxnLst>
                <a:cxn ang="T6">
                  <a:pos x="T0" y="T1"/>
                </a:cxn>
                <a:cxn ang="T7">
                  <a:pos x="T2" y="T3"/>
                </a:cxn>
                <a:cxn ang="T8">
                  <a:pos x="T4" y="T5"/>
                </a:cxn>
              </a:cxnLst>
              <a:rect l="T9" t="T10" r="T11" b="T12"/>
              <a:pathLst>
                <a:path w="43" h="5">
                  <a:moveTo>
                    <a:pt x="0" y="0"/>
                  </a:moveTo>
                  <a:lnTo>
                    <a:pt x="43" y="0"/>
                  </a:lnTo>
                  <a:lnTo>
                    <a:pt x="31" y="5"/>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966" name="Line 48"/>
            <p:cNvSpPr>
              <a:spLocks noChangeShapeType="1"/>
            </p:cNvSpPr>
            <p:nvPr/>
          </p:nvSpPr>
          <p:spPr bwMode="auto">
            <a:xfrm flipH="1" flipV="1">
              <a:off x="4094" y="1631"/>
              <a:ext cx="100" cy="47"/>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67" name="Line 49"/>
            <p:cNvSpPr>
              <a:spLocks noChangeShapeType="1"/>
            </p:cNvSpPr>
            <p:nvPr/>
          </p:nvSpPr>
          <p:spPr bwMode="auto">
            <a:xfrm flipH="1">
              <a:off x="3482" y="1678"/>
              <a:ext cx="356" cy="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68" name="Rectangle 50"/>
            <p:cNvSpPr>
              <a:spLocks noChangeArrowheads="1"/>
            </p:cNvSpPr>
            <p:nvPr/>
          </p:nvSpPr>
          <p:spPr bwMode="auto">
            <a:xfrm>
              <a:off x="3837" y="1716"/>
              <a:ext cx="349"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-adaptee</a:t>
              </a:r>
              <a:endParaRPr lang="en-US" altLang="zh-CN" sz="1200">
                <a:solidFill>
                  <a:srgbClr val="000000"/>
                </a:solidFill>
                <a:latin typeface="Times New Roman" charset="0"/>
              </a:endParaRPr>
            </a:p>
          </p:txBody>
        </p:sp>
        <p:sp>
          <p:nvSpPr>
            <p:cNvPr id="81969" name="Rectangle 51"/>
            <p:cNvSpPr>
              <a:spLocks noChangeArrowheads="1"/>
            </p:cNvSpPr>
            <p:nvPr/>
          </p:nvSpPr>
          <p:spPr bwMode="auto">
            <a:xfrm>
              <a:off x="724" y="511"/>
              <a:ext cx="472" cy="320"/>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81970" name="Rectangle 52"/>
            <p:cNvSpPr>
              <a:spLocks noChangeArrowheads="1"/>
            </p:cNvSpPr>
            <p:nvPr/>
          </p:nvSpPr>
          <p:spPr bwMode="auto">
            <a:xfrm>
              <a:off x="866" y="549"/>
              <a:ext cx="234"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500">
                  <a:solidFill>
                    <a:srgbClr val="000000"/>
                  </a:solidFill>
                </a:rPr>
                <a:t>Client</a:t>
              </a:r>
              <a:endParaRPr lang="en-US" altLang="zh-CN" sz="1200">
                <a:solidFill>
                  <a:srgbClr val="000000"/>
                </a:solidFill>
                <a:latin typeface="Times New Roman" charset="0"/>
              </a:endParaRPr>
            </a:p>
          </p:txBody>
        </p:sp>
        <p:sp>
          <p:nvSpPr>
            <p:cNvPr id="81971" name="Line 53"/>
            <p:cNvSpPr>
              <a:spLocks noChangeShapeType="1"/>
            </p:cNvSpPr>
            <p:nvPr/>
          </p:nvSpPr>
          <p:spPr bwMode="auto">
            <a:xfrm>
              <a:off x="998" y="831"/>
              <a:ext cx="82" cy="405"/>
            </a:xfrm>
            <a:prstGeom prst="line">
              <a:avLst/>
            </a:prstGeom>
            <a:noFill/>
            <a:ln w="0">
              <a:solidFill>
                <a:srgbClr val="990033"/>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81972" name="Line 54"/>
            <p:cNvSpPr>
              <a:spLocks noChangeShapeType="1"/>
            </p:cNvSpPr>
            <p:nvPr/>
          </p:nvSpPr>
          <p:spPr bwMode="auto">
            <a:xfrm flipV="1">
              <a:off x="1080" y="1123"/>
              <a:ext cx="17" cy="11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73" name="Line 55"/>
            <p:cNvSpPr>
              <a:spLocks noChangeShapeType="1"/>
            </p:cNvSpPr>
            <p:nvPr/>
          </p:nvSpPr>
          <p:spPr bwMode="auto">
            <a:xfrm flipH="1" flipV="1">
              <a:off x="1023" y="1151"/>
              <a:ext cx="57" cy="8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95197561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a:xfrm>
            <a:off x="0" y="0"/>
            <a:ext cx="9075738" cy="714375"/>
          </a:xfrm>
        </p:spPr>
        <p:txBody>
          <a:bodyPr/>
          <a:lstStyle/>
          <a:p>
            <a:r>
              <a:rPr lang="en-US" altLang="zh-CN" i="1">
                <a:solidFill>
                  <a:srgbClr val="000000"/>
                </a:solidFill>
                <a:latin typeface="Times New Roman" charset="0"/>
              </a:rPr>
              <a:t>Object Adapter  -  example</a:t>
            </a:r>
            <a:endParaRPr lang="zh-CN" altLang="zh-CN" i="1">
              <a:solidFill>
                <a:srgbClr val="000000"/>
              </a:solidFill>
              <a:latin typeface="Times New Roman" charset="0"/>
            </a:endParaRPr>
          </a:p>
        </p:txBody>
      </p:sp>
      <p:sp>
        <p:nvSpPr>
          <p:cNvPr id="83970" name="Text Box 103"/>
          <p:cNvSpPr txBox="1">
            <a:spLocks noChangeArrowheads="1"/>
          </p:cNvSpPr>
          <p:nvPr/>
        </p:nvSpPr>
        <p:spPr bwMode="auto">
          <a:xfrm>
            <a:off x="214313" y="714375"/>
            <a:ext cx="84582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2000">
                <a:solidFill>
                  <a:srgbClr val="000000"/>
                </a:solidFill>
                <a:latin typeface="Courier" charset="0"/>
              </a:rPr>
              <a:t>public class ServicesEnumeration implements Enumeration {</a:t>
            </a:r>
          </a:p>
          <a:p>
            <a:r>
              <a:rPr lang="en-US" altLang="zh-CN" sz="2000">
                <a:solidFill>
                  <a:srgbClr val="000000"/>
                </a:solidFill>
                <a:latin typeface="Courier" charset="0"/>
              </a:rPr>
              <a:t>    public boolean hasMoreElements() {</a:t>
            </a:r>
          </a:p>
          <a:p>
            <a:r>
              <a:rPr lang="en-US" altLang="zh-CN" sz="2000">
                <a:solidFill>
                  <a:srgbClr val="000000"/>
                </a:solidFill>
                <a:latin typeface="Courier" charset="0"/>
              </a:rPr>
              <a:t>      return this.currentServiceIdx &lt;= adaptee.numServices();</a:t>
            </a:r>
          </a:p>
          <a:p>
            <a:r>
              <a:rPr lang="en-US" altLang="zh-CN" sz="2000">
                <a:solidFill>
                  <a:srgbClr val="000000"/>
                </a:solidFill>
                <a:latin typeface="Courier" charset="0"/>
              </a:rPr>
              <a:t>    }</a:t>
            </a:r>
          </a:p>
          <a:p>
            <a:r>
              <a:rPr lang="en-US" altLang="zh-CN" sz="2000">
                <a:solidFill>
                  <a:srgbClr val="000000"/>
                </a:solidFill>
                <a:latin typeface="Courier" charset="0"/>
              </a:rPr>
              <a:t>    public Object nextElement() {</a:t>
            </a:r>
          </a:p>
          <a:p>
            <a:r>
              <a:rPr lang="en-US" altLang="zh-CN" sz="2000">
                <a:solidFill>
                  <a:srgbClr val="000000"/>
                </a:solidFill>
                <a:latin typeface="Courier" charset="0"/>
              </a:rPr>
              <a:t>       if (!this.hasMoreElements()) {</a:t>
            </a:r>
          </a:p>
          <a:p>
            <a:r>
              <a:rPr lang="en-US" altLang="zh-CN" sz="2000">
                <a:solidFill>
                  <a:srgbClr val="000000"/>
                </a:solidFill>
                <a:latin typeface="Courier" charset="0"/>
              </a:rPr>
              <a:t>           throw new NoSuchElementException();</a:t>
            </a:r>
          </a:p>
          <a:p>
            <a:r>
              <a:rPr lang="en-US" altLang="zh-CN" sz="2000">
                <a:solidFill>
                  <a:srgbClr val="000000"/>
                </a:solidFill>
                <a:latin typeface="Courier" charset="0"/>
              </a:rPr>
              <a:t>       }</a:t>
            </a:r>
          </a:p>
          <a:p>
            <a:r>
              <a:rPr lang="en-US" altLang="zh-CN" sz="2000">
                <a:solidFill>
                  <a:srgbClr val="000000"/>
                </a:solidFill>
                <a:latin typeface="Courier" charset="0"/>
              </a:rPr>
              <a:t>       return adaptee.getService(this.currentSerrviceIdx++);</a:t>
            </a:r>
          </a:p>
          <a:p>
            <a:r>
              <a:rPr lang="en-US" altLang="zh-CN" sz="2000">
                <a:solidFill>
                  <a:srgbClr val="000000"/>
                </a:solidFill>
                <a:latin typeface="Courier" charset="0"/>
              </a:rPr>
              <a:t>   }</a:t>
            </a:r>
          </a:p>
          <a:p>
            <a:r>
              <a:rPr lang="en-US" altLang="zh-CN" sz="2000">
                <a:solidFill>
                  <a:srgbClr val="000000"/>
                </a:solidFill>
                <a:latin typeface="Courier" charset="0"/>
              </a:rPr>
              <a:t>}</a:t>
            </a:r>
          </a:p>
        </p:txBody>
      </p:sp>
    </p:spTree>
    <p:extLst>
      <p:ext uri="{BB962C8B-B14F-4D97-AF65-F5344CB8AC3E}">
        <p14:creationId xmlns:p14="http://schemas.microsoft.com/office/powerpoint/2010/main" val="107428903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a:xfrm>
            <a:off x="0" y="0"/>
            <a:ext cx="9075738" cy="714375"/>
          </a:xfrm>
        </p:spPr>
        <p:txBody>
          <a:bodyPr/>
          <a:lstStyle/>
          <a:p>
            <a:r>
              <a:rPr lang="en-US" altLang="zh-CN">
                <a:solidFill>
                  <a:srgbClr val="000000"/>
                </a:solidFill>
              </a:rPr>
              <a:t>Adapter Pattern – Modem example</a:t>
            </a:r>
          </a:p>
        </p:txBody>
      </p:sp>
      <p:sp>
        <p:nvSpPr>
          <p:cNvPr id="86018" name="Rectangle 31"/>
          <p:cNvSpPr>
            <a:spLocks noGrp="1" noChangeArrowheads="1"/>
          </p:cNvSpPr>
          <p:nvPr>
            <p:ph idx="1"/>
          </p:nvPr>
        </p:nvSpPr>
        <p:spPr bwMode="auto">
          <a:xfrm>
            <a:off x="0" y="3429000"/>
            <a:ext cx="9144000" cy="3000375"/>
          </a:xfrm>
        </p:spPr>
        <p:txBody>
          <a:bodyPr wrap="square" numCol="1" anchor="t" anchorCtr="0" compatLnSpc="1">
            <a:prstTxWarp prst="textNoShape">
              <a:avLst/>
            </a:prstTxWarp>
          </a:bodyPr>
          <a:lstStyle/>
          <a:p>
            <a:pPr marL="463550" indent="-463550"/>
            <a:r>
              <a:rPr lang="en-US" altLang="zh-CN" sz="2000" b="1" dirty="0">
                <a:solidFill>
                  <a:srgbClr val="000000"/>
                </a:solidFill>
              </a:rPr>
              <a:t>Problem:</a:t>
            </a:r>
            <a:endParaRPr lang="en-US" altLang="zh-CN" sz="2000" dirty="0">
              <a:solidFill>
                <a:srgbClr val="000000"/>
              </a:solidFill>
            </a:endParaRPr>
          </a:p>
          <a:p>
            <a:pPr marL="863600" lvl="1"/>
            <a:r>
              <a:rPr lang="en-US" altLang="zh-CN" sz="2000" dirty="0">
                <a:solidFill>
                  <a:srgbClr val="000000"/>
                </a:solidFill>
              </a:rPr>
              <a:t> </a:t>
            </a:r>
            <a:r>
              <a:rPr lang="en-US" altLang="zh-CN" sz="1800" dirty="0">
                <a:solidFill>
                  <a:srgbClr val="000000"/>
                </a:solidFill>
              </a:rPr>
              <a:t>Suppose that there were hundreds of modem clients all making happy use of the Modem interface.  </a:t>
            </a:r>
          </a:p>
          <a:p>
            <a:pPr marL="863600" lvl="1"/>
            <a:r>
              <a:rPr lang="en-US" altLang="zh-CN" sz="1800" dirty="0">
                <a:solidFill>
                  <a:srgbClr val="000000"/>
                </a:solidFill>
              </a:rPr>
              <a:t>Now suppose that customer have given us a new kind of modem that don’t dial - dedicated modem.</a:t>
            </a:r>
          </a:p>
          <a:p>
            <a:pPr marL="863600" lvl="1"/>
            <a:r>
              <a:rPr lang="en-US" altLang="zh-CN" sz="1800" dirty="0">
                <a:solidFill>
                  <a:srgbClr val="000000"/>
                </a:solidFill>
              </a:rPr>
              <a:t>There are several new applications (</a:t>
            </a:r>
            <a:r>
              <a:rPr lang="en-US" altLang="zh-CN" sz="1800" dirty="0" err="1">
                <a:solidFill>
                  <a:srgbClr val="000000"/>
                </a:solidFill>
              </a:rPr>
              <a:t>Ded</a:t>
            </a:r>
            <a:r>
              <a:rPr lang="en-US" altLang="zh-CN" sz="1800" dirty="0">
                <a:solidFill>
                  <a:srgbClr val="000000"/>
                </a:solidFill>
              </a:rPr>
              <a:t> Users) that use these dedicated modems and don’t bother to dial.</a:t>
            </a:r>
          </a:p>
          <a:p>
            <a:pPr marL="863600" lvl="1"/>
            <a:r>
              <a:rPr lang="en-US" altLang="zh-CN" sz="1800" dirty="0">
                <a:solidFill>
                  <a:srgbClr val="000000"/>
                </a:solidFill>
              </a:rPr>
              <a:t>All the current modem clients to be able to use these dedicated modems and needn’t to modify their applications.</a:t>
            </a:r>
          </a:p>
        </p:txBody>
      </p:sp>
      <p:sp>
        <p:nvSpPr>
          <p:cNvPr id="86019" name="Text Box 3"/>
          <p:cNvSpPr txBox="1">
            <a:spLocks noChangeArrowheads="1"/>
          </p:cNvSpPr>
          <p:nvPr/>
        </p:nvSpPr>
        <p:spPr bwMode="auto">
          <a:xfrm>
            <a:off x="250825" y="29972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a:solidFill>
                  <a:srgbClr val="000000"/>
                </a:solidFill>
              </a:rPr>
              <a:t>Modem Problem</a:t>
            </a:r>
          </a:p>
        </p:txBody>
      </p:sp>
      <p:grpSp>
        <p:nvGrpSpPr>
          <p:cNvPr id="86020" name="Group 33"/>
          <p:cNvGrpSpPr>
            <a:grpSpLocks/>
          </p:cNvGrpSpPr>
          <p:nvPr/>
        </p:nvGrpSpPr>
        <p:grpSpPr bwMode="auto">
          <a:xfrm>
            <a:off x="1835150" y="765175"/>
            <a:ext cx="6343650" cy="2160588"/>
            <a:chOff x="1156" y="482"/>
            <a:chExt cx="3996" cy="1361"/>
          </a:xfrm>
        </p:grpSpPr>
        <p:grpSp>
          <p:nvGrpSpPr>
            <p:cNvPr id="86021" name="Group 28"/>
            <p:cNvGrpSpPr>
              <a:grpSpLocks/>
            </p:cNvGrpSpPr>
            <p:nvPr/>
          </p:nvGrpSpPr>
          <p:grpSpPr bwMode="auto">
            <a:xfrm>
              <a:off x="2925" y="482"/>
              <a:ext cx="1043" cy="1270"/>
              <a:chOff x="2018" y="482"/>
              <a:chExt cx="1043" cy="1270"/>
            </a:xfrm>
          </p:grpSpPr>
          <p:sp>
            <p:nvSpPr>
              <p:cNvPr id="86035" name="Rectangle 6"/>
              <p:cNvSpPr>
                <a:spLocks noChangeArrowheads="1"/>
              </p:cNvSpPr>
              <p:nvPr/>
            </p:nvSpPr>
            <p:spPr bwMode="auto">
              <a:xfrm>
                <a:off x="2018" y="482"/>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&lt;&lt;Interface&gt;&gt;</a:t>
                </a:r>
                <a:br>
                  <a:rPr lang="en-US" altLang="zh-CN">
                    <a:solidFill>
                      <a:srgbClr val="000000"/>
                    </a:solidFill>
                  </a:rPr>
                </a:br>
                <a:r>
                  <a:rPr lang="en-US" altLang="zh-CN">
                    <a:solidFill>
                      <a:srgbClr val="000000"/>
                    </a:solidFill>
                  </a:rPr>
                  <a:t>Modem</a:t>
                </a:r>
              </a:p>
            </p:txBody>
          </p:sp>
          <p:sp>
            <p:nvSpPr>
              <p:cNvPr id="86036" name="Rectangle 7"/>
              <p:cNvSpPr>
                <a:spLocks noChangeArrowheads="1"/>
              </p:cNvSpPr>
              <p:nvPr/>
            </p:nvSpPr>
            <p:spPr bwMode="auto">
              <a:xfrm>
                <a:off x="2018" y="891"/>
                <a:ext cx="1043" cy="8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+dial</a:t>
                </a:r>
                <a:br>
                  <a:rPr lang="en-US" altLang="zh-CN" sz="2000">
                    <a:solidFill>
                      <a:srgbClr val="000000"/>
                    </a:solidFill>
                  </a:rPr>
                </a:br>
                <a:r>
                  <a:rPr lang="en-US" altLang="zh-CN" sz="2000">
                    <a:solidFill>
                      <a:srgbClr val="000000"/>
                    </a:solidFill>
                  </a:rPr>
                  <a:t>+hangup</a:t>
                </a:r>
                <a:br>
                  <a:rPr lang="en-US" altLang="zh-CN" sz="2000">
                    <a:solidFill>
                      <a:srgbClr val="000000"/>
                    </a:solidFill>
                  </a:rPr>
                </a:br>
                <a:r>
                  <a:rPr lang="en-US" altLang="zh-CN" sz="2000">
                    <a:solidFill>
                      <a:srgbClr val="000000"/>
                    </a:solidFill>
                  </a:rPr>
                  <a:t>+send</a:t>
                </a:r>
                <a:br>
                  <a:rPr lang="en-US" altLang="zh-CN" sz="2000">
                    <a:solidFill>
                      <a:srgbClr val="000000"/>
                    </a:solidFill>
                  </a:rPr>
                </a:br>
                <a:r>
                  <a:rPr lang="en-US" altLang="zh-CN" sz="2000">
                    <a:solidFill>
                      <a:srgbClr val="000000"/>
                    </a:solidFill>
                  </a:rPr>
                  <a:t>+receive</a:t>
                </a:r>
              </a:p>
            </p:txBody>
          </p:sp>
        </p:grpSp>
        <p:sp>
          <p:nvSpPr>
            <p:cNvPr id="86022" name="Line 8"/>
            <p:cNvSpPr>
              <a:spLocks noChangeShapeType="1"/>
            </p:cNvSpPr>
            <p:nvPr/>
          </p:nvSpPr>
          <p:spPr bwMode="auto">
            <a:xfrm>
              <a:off x="3969" y="1026"/>
              <a:ext cx="363" cy="0"/>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a:lstStyle/>
            <a:p>
              <a:endParaRPr lang="en-US"/>
            </a:p>
          </p:txBody>
        </p:sp>
        <p:grpSp>
          <p:nvGrpSpPr>
            <p:cNvPr id="86023" name="Group 18"/>
            <p:cNvGrpSpPr>
              <a:grpSpLocks/>
            </p:cNvGrpSpPr>
            <p:nvPr/>
          </p:nvGrpSpPr>
          <p:grpSpPr bwMode="auto">
            <a:xfrm rot="5400000">
              <a:off x="2698" y="755"/>
              <a:ext cx="91" cy="362"/>
              <a:chOff x="703" y="1207"/>
              <a:chExt cx="90" cy="363"/>
            </a:xfrm>
          </p:grpSpPr>
          <p:sp>
            <p:nvSpPr>
              <p:cNvPr id="86033" name="AutoShape 19"/>
              <p:cNvSpPr>
                <a:spLocks noChangeArrowheads="1"/>
              </p:cNvSpPr>
              <p:nvPr/>
            </p:nvSpPr>
            <p:spPr bwMode="auto">
              <a:xfrm>
                <a:off x="703" y="1208"/>
                <a:ext cx="90" cy="91"/>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86034" name="Line 20"/>
              <p:cNvSpPr>
                <a:spLocks noChangeShapeType="1"/>
              </p:cNvSpPr>
              <p:nvPr/>
            </p:nvSpPr>
            <p:spPr bwMode="auto">
              <a:xfrm>
                <a:off x="748" y="1299"/>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6024" name="Group 27"/>
            <p:cNvGrpSpPr>
              <a:grpSpLocks/>
            </p:cNvGrpSpPr>
            <p:nvPr/>
          </p:nvGrpSpPr>
          <p:grpSpPr bwMode="auto">
            <a:xfrm>
              <a:off x="1156" y="527"/>
              <a:ext cx="1407" cy="1316"/>
              <a:chOff x="158" y="935"/>
              <a:chExt cx="1407" cy="1316"/>
            </a:xfrm>
          </p:grpSpPr>
          <p:sp>
            <p:nvSpPr>
              <p:cNvPr id="86026" name="Rectangle 4"/>
              <p:cNvSpPr>
                <a:spLocks noChangeArrowheads="1"/>
              </p:cNvSpPr>
              <p:nvPr/>
            </p:nvSpPr>
            <p:spPr bwMode="auto">
              <a:xfrm>
                <a:off x="158" y="935"/>
                <a:ext cx="1271"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Hayes Modem</a:t>
                </a:r>
              </a:p>
            </p:txBody>
          </p:sp>
          <p:sp>
            <p:nvSpPr>
              <p:cNvPr id="86027" name="Rectangle 21"/>
              <p:cNvSpPr>
                <a:spLocks noChangeArrowheads="1"/>
              </p:cNvSpPr>
              <p:nvPr/>
            </p:nvSpPr>
            <p:spPr bwMode="auto">
              <a:xfrm>
                <a:off x="158" y="1389"/>
                <a:ext cx="1271"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Robotics Modem</a:t>
                </a:r>
              </a:p>
            </p:txBody>
          </p:sp>
          <p:sp>
            <p:nvSpPr>
              <p:cNvPr id="86028" name="Rectangle 22"/>
              <p:cNvSpPr>
                <a:spLocks noChangeArrowheads="1"/>
              </p:cNvSpPr>
              <p:nvPr/>
            </p:nvSpPr>
            <p:spPr bwMode="auto">
              <a:xfrm>
                <a:off x="158" y="1888"/>
                <a:ext cx="1271"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Ernie’s Modem</a:t>
                </a:r>
              </a:p>
            </p:txBody>
          </p:sp>
          <p:sp>
            <p:nvSpPr>
              <p:cNvPr id="86029" name="Line 23"/>
              <p:cNvSpPr>
                <a:spLocks noChangeShapeType="1"/>
              </p:cNvSpPr>
              <p:nvPr/>
            </p:nvSpPr>
            <p:spPr bwMode="auto">
              <a:xfrm>
                <a:off x="1429" y="111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0" name="Line 24"/>
              <p:cNvSpPr>
                <a:spLocks noChangeShapeType="1"/>
              </p:cNvSpPr>
              <p:nvPr/>
            </p:nvSpPr>
            <p:spPr bwMode="auto">
              <a:xfrm>
                <a:off x="1429" y="157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1" name="Line 25"/>
              <p:cNvSpPr>
                <a:spLocks noChangeShapeType="1"/>
              </p:cNvSpPr>
              <p:nvPr/>
            </p:nvSpPr>
            <p:spPr bwMode="auto">
              <a:xfrm>
                <a:off x="1565" y="1117"/>
                <a:ext cx="0" cy="9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2" name="Line 26"/>
              <p:cNvSpPr>
                <a:spLocks noChangeShapeType="1"/>
              </p:cNvSpPr>
              <p:nvPr/>
            </p:nvSpPr>
            <p:spPr bwMode="auto">
              <a:xfrm>
                <a:off x="1429" y="206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6025" name="Text Box 29"/>
            <p:cNvSpPr txBox="1">
              <a:spLocks noChangeArrowheads="1"/>
            </p:cNvSpPr>
            <p:nvPr/>
          </p:nvSpPr>
          <p:spPr bwMode="auto">
            <a:xfrm>
              <a:off x="4332" y="799"/>
              <a:ext cx="820" cy="524"/>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Modem Clients</a:t>
              </a:r>
            </a:p>
          </p:txBody>
        </p:sp>
      </p:grpSp>
    </p:spTree>
    <p:extLst>
      <p:ext uri="{BB962C8B-B14F-4D97-AF65-F5344CB8AC3E}">
        <p14:creationId xmlns:p14="http://schemas.microsoft.com/office/powerpoint/2010/main" val="105303257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a:xfrm>
            <a:off x="0" y="0"/>
            <a:ext cx="9075738" cy="714375"/>
          </a:xfrm>
        </p:spPr>
        <p:txBody>
          <a:bodyPr/>
          <a:lstStyle/>
          <a:p>
            <a:r>
              <a:rPr lang="en-US" altLang="zh-CN">
                <a:solidFill>
                  <a:srgbClr val="000000"/>
                </a:solidFill>
              </a:rPr>
              <a:t>Adapter Pattern – Modem example</a:t>
            </a:r>
          </a:p>
        </p:txBody>
      </p:sp>
      <p:sp>
        <p:nvSpPr>
          <p:cNvPr id="88066" name="Rectangle 21"/>
          <p:cNvSpPr>
            <a:spLocks noGrp="1" noChangeArrowheads="1"/>
          </p:cNvSpPr>
          <p:nvPr>
            <p:ph idx="1"/>
          </p:nvPr>
        </p:nvSpPr>
        <p:spPr bwMode="auto">
          <a:xfrm>
            <a:off x="0" y="4437063"/>
            <a:ext cx="9144000" cy="1943100"/>
          </a:xfrm>
        </p:spPr>
        <p:txBody>
          <a:bodyPr wrap="square" numCol="1" anchor="t" anchorCtr="0" compatLnSpc="1">
            <a:prstTxWarp prst="textNoShape">
              <a:avLst/>
            </a:prstTxWarp>
          </a:bodyPr>
          <a:lstStyle/>
          <a:p>
            <a:pPr marL="463550" indent="-463550"/>
            <a:r>
              <a:rPr lang="en-US" altLang="zh-CN" b="1">
                <a:solidFill>
                  <a:srgbClr val="000000"/>
                </a:solidFill>
              </a:rPr>
              <a:t>Problem:</a:t>
            </a:r>
            <a:endParaRPr lang="en-US" altLang="zh-CN">
              <a:solidFill>
                <a:srgbClr val="000000"/>
              </a:solidFill>
            </a:endParaRPr>
          </a:p>
          <a:p>
            <a:pPr marL="863600" lvl="1"/>
            <a:r>
              <a:rPr lang="en-US" altLang="zh-CN">
                <a:solidFill>
                  <a:srgbClr val="000000"/>
                </a:solidFill>
              </a:rPr>
              <a:t> </a:t>
            </a:r>
            <a:r>
              <a:rPr lang="en-US" altLang="zh-CN" sz="2400">
                <a:solidFill>
                  <a:srgbClr val="000000"/>
                </a:solidFill>
              </a:rPr>
              <a:t>Unfortunately this requires us to make changes to all the modem clients – something that our customer forbade.</a:t>
            </a:r>
          </a:p>
        </p:txBody>
      </p:sp>
      <p:sp>
        <p:nvSpPr>
          <p:cNvPr id="88067" name="Text Box 3"/>
          <p:cNvSpPr txBox="1">
            <a:spLocks noChangeArrowheads="1"/>
          </p:cNvSpPr>
          <p:nvPr/>
        </p:nvSpPr>
        <p:spPr bwMode="auto">
          <a:xfrm>
            <a:off x="1187450" y="3284538"/>
            <a:ext cx="28797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a:solidFill>
                  <a:srgbClr val="000000"/>
                </a:solidFill>
              </a:rPr>
              <a:t>Ideal solution to the Modem Problem</a:t>
            </a:r>
          </a:p>
        </p:txBody>
      </p:sp>
      <p:grpSp>
        <p:nvGrpSpPr>
          <p:cNvPr id="88068" name="Group 36"/>
          <p:cNvGrpSpPr>
            <a:grpSpLocks/>
          </p:cNvGrpSpPr>
          <p:nvPr/>
        </p:nvGrpSpPr>
        <p:grpSpPr bwMode="auto">
          <a:xfrm>
            <a:off x="1835150" y="765175"/>
            <a:ext cx="6769100" cy="3851275"/>
            <a:chOff x="1156" y="482"/>
            <a:chExt cx="4264" cy="2426"/>
          </a:xfrm>
        </p:grpSpPr>
        <p:sp>
          <p:nvSpPr>
            <p:cNvPr id="88069" name="Rectangle 6"/>
            <p:cNvSpPr>
              <a:spLocks noChangeArrowheads="1"/>
            </p:cNvSpPr>
            <p:nvPr/>
          </p:nvSpPr>
          <p:spPr bwMode="auto">
            <a:xfrm>
              <a:off x="2925" y="482"/>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&lt;&lt;Interface&gt;&gt;</a:t>
              </a:r>
              <a:br>
                <a:rPr lang="en-US" altLang="zh-CN">
                  <a:solidFill>
                    <a:srgbClr val="000000"/>
                  </a:solidFill>
                </a:rPr>
              </a:br>
              <a:r>
                <a:rPr lang="en-US" altLang="zh-CN">
                  <a:solidFill>
                    <a:srgbClr val="000000"/>
                  </a:solidFill>
                </a:rPr>
                <a:t>Dialler</a:t>
              </a:r>
            </a:p>
          </p:txBody>
        </p:sp>
        <p:sp>
          <p:nvSpPr>
            <p:cNvPr id="88070" name="Rectangle 7"/>
            <p:cNvSpPr>
              <a:spLocks noChangeArrowheads="1"/>
            </p:cNvSpPr>
            <p:nvPr/>
          </p:nvSpPr>
          <p:spPr bwMode="auto">
            <a:xfrm>
              <a:off x="2925" y="891"/>
              <a:ext cx="1043"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+dial</a:t>
              </a:r>
              <a:br>
                <a:rPr lang="en-US" altLang="zh-CN" sz="2000">
                  <a:solidFill>
                    <a:srgbClr val="000000"/>
                  </a:solidFill>
                </a:rPr>
              </a:br>
              <a:r>
                <a:rPr lang="en-US" altLang="zh-CN" sz="2000">
                  <a:solidFill>
                    <a:srgbClr val="000000"/>
                  </a:solidFill>
                </a:rPr>
                <a:t>+hangup</a:t>
              </a:r>
            </a:p>
          </p:txBody>
        </p:sp>
        <p:sp>
          <p:nvSpPr>
            <p:cNvPr id="88071" name="Line 8"/>
            <p:cNvSpPr>
              <a:spLocks noChangeShapeType="1"/>
            </p:cNvSpPr>
            <p:nvPr/>
          </p:nvSpPr>
          <p:spPr bwMode="auto">
            <a:xfrm>
              <a:off x="3969" y="1570"/>
              <a:ext cx="408" cy="0"/>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a:lstStyle/>
            <a:p>
              <a:endParaRPr lang="en-US"/>
            </a:p>
          </p:txBody>
        </p:sp>
        <p:grpSp>
          <p:nvGrpSpPr>
            <p:cNvPr id="88072" name="Group 9"/>
            <p:cNvGrpSpPr>
              <a:grpSpLocks/>
            </p:cNvGrpSpPr>
            <p:nvPr/>
          </p:nvGrpSpPr>
          <p:grpSpPr bwMode="auto">
            <a:xfrm rot="5400000">
              <a:off x="2698" y="755"/>
              <a:ext cx="91" cy="362"/>
              <a:chOff x="703" y="1207"/>
              <a:chExt cx="90" cy="363"/>
            </a:xfrm>
          </p:grpSpPr>
          <p:sp>
            <p:nvSpPr>
              <p:cNvPr id="88095" name="AutoShape 10"/>
              <p:cNvSpPr>
                <a:spLocks noChangeArrowheads="1"/>
              </p:cNvSpPr>
              <p:nvPr/>
            </p:nvSpPr>
            <p:spPr bwMode="auto">
              <a:xfrm>
                <a:off x="703" y="1208"/>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88096" name="Line 11"/>
              <p:cNvSpPr>
                <a:spLocks noChangeShapeType="1"/>
              </p:cNvSpPr>
              <p:nvPr/>
            </p:nvSpPr>
            <p:spPr bwMode="auto">
              <a:xfrm>
                <a:off x="748" y="1299"/>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8073" name="Group 12"/>
            <p:cNvGrpSpPr>
              <a:grpSpLocks/>
            </p:cNvGrpSpPr>
            <p:nvPr/>
          </p:nvGrpSpPr>
          <p:grpSpPr bwMode="auto">
            <a:xfrm>
              <a:off x="1156" y="527"/>
              <a:ext cx="1407" cy="1316"/>
              <a:chOff x="158" y="935"/>
              <a:chExt cx="1407" cy="1316"/>
            </a:xfrm>
          </p:grpSpPr>
          <p:sp>
            <p:nvSpPr>
              <p:cNvPr id="88088" name="Rectangle 13"/>
              <p:cNvSpPr>
                <a:spLocks noChangeArrowheads="1"/>
              </p:cNvSpPr>
              <p:nvPr/>
            </p:nvSpPr>
            <p:spPr bwMode="auto">
              <a:xfrm>
                <a:off x="158" y="935"/>
                <a:ext cx="1271"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Hayes Modem</a:t>
                </a:r>
              </a:p>
            </p:txBody>
          </p:sp>
          <p:sp>
            <p:nvSpPr>
              <p:cNvPr id="88089" name="Rectangle 14"/>
              <p:cNvSpPr>
                <a:spLocks noChangeArrowheads="1"/>
              </p:cNvSpPr>
              <p:nvPr/>
            </p:nvSpPr>
            <p:spPr bwMode="auto">
              <a:xfrm>
                <a:off x="158" y="1389"/>
                <a:ext cx="1271"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Robotics Modem</a:t>
                </a:r>
              </a:p>
            </p:txBody>
          </p:sp>
          <p:sp>
            <p:nvSpPr>
              <p:cNvPr id="88090" name="Rectangle 15"/>
              <p:cNvSpPr>
                <a:spLocks noChangeArrowheads="1"/>
              </p:cNvSpPr>
              <p:nvPr/>
            </p:nvSpPr>
            <p:spPr bwMode="auto">
              <a:xfrm>
                <a:off x="158" y="1888"/>
                <a:ext cx="1271"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Ernie’s Modem</a:t>
                </a:r>
              </a:p>
            </p:txBody>
          </p:sp>
          <p:sp>
            <p:nvSpPr>
              <p:cNvPr id="88091" name="Line 16"/>
              <p:cNvSpPr>
                <a:spLocks noChangeShapeType="1"/>
              </p:cNvSpPr>
              <p:nvPr/>
            </p:nvSpPr>
            <p:spPr bwMode="auto">
              <a:xfrm>
                <a:off x="1429" y="111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092" name="Line 17"/>
              <p:cNvSpPr>
                <a:spLocks noChangeShapeType="1"/>
              </p:cNvSpPr>
              <p:nvPr/>
            </p:nvSpPr>
            <p:spPr bwMode="auto">
              <a:xfrm>
                <a:off x="1429" y="157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093" name="Line 18"/>
              <p:cNvSpPr>
                <a:spLocks noChangeShapeType="1"/>
              </p:cNvSpPr>
              <p:nvPr/>
            </p:nvSpPr>
            <p:spPr bwMode="auto">
              <a:xfrm>
                <a:off x="1565" y="1117"/>
                <a:ext cx="0" cy="9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094" name="Line 19"/>
              <p:cNvSpPr>
                <a:spLocks noChangeShapeType="1"/>
              </p:cNvSpPr>
              <p:nvPr/>
            </p:nvSpPr>
            <p:spPr bwMode="auto">
              <a:xfrm>
                <a:off x="1429" y="206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074" name="Text Box 20"/>
            <p:cNvSpPr txBox="1">
              <a:spLocks noChangeArrowheads="1"/>
            </p:cNvSpPr>
            <p:nvPr/>
          </p:nvSpPr>
          <p:spPr bwMode="auto">
            <a:xfrm>
              <a:off x="4377" y="1117"/>
              <a:ext cx="820" cy="524"/>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Modem Clients</a:t>
              </a:r>
            </a:p>
          </p:txBody>
        </p:sp>
        <p:sp>
          <p:nvSpPr>
            <p:cNvPr id="88075" name="Rectangle 23"/>
            <p:cNvSpPr>
              <a:spLocks noChangeArrowheads="1"/>
            </p:cNvSpPr>
            <p:nvPr/>
          </p:nvSpPr>
          <p:spPr bwMode="auto">
            <a:xfrm>
              <a:off x="2925" y="1434"/>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&lt;&lt;Interface&gt;&gt;</a:t>
              </a:r>
              <a:br>
                <a:rPr lang="en-US" altLang="zh-CN">
                  <a:solidFill>
                    <a:srgbClr val="000000"/>
                  </a:solidFill>
                </a:rPr>
              </a:br>
              <a:r>
                <a:rPr lang="en-US" altLang="zh-CN">
                  <a:solidFill>
                    <a:srgbClr val="000000"/>
                  </a:solidFill>
                </a:rPr>
                <a:t>Modem</a:t>
              </a:r>
            </a:p>
          </p:txBody>
        </p:sp>
        <p:sp>
          <p:nvSpPr>
            <p:cNvPr id="88076" name="Rectangle 24"/>
            <p:cNvSpPr>
              <a:spLocks noChangeArrowheads="1"/>
            </p:cNvSpPr>
            <p:nvPr/>
          </p:nvSpPr>
          <p:spPr bwMode="auto">
            <a:xfrm>
              <a:off x="2925" y="1843"/>
              <a:ext cx="1043"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+send</a:t>
              </a:r>
              <a:br>
                <a:rPr lang="en-US" altLang="zh-CN" sz="2000">
                  <a:solidFill>
                    <a:srgbClr val="000000"/>
                  </a:solidFill>
                </a:rPr>
              </a:br>
              <a:r>
                <a:rPr lang="en-US" altLang="zh-CN" sz="2000">
                  <a:solidFill>
                    <a:srgbClr val="000000"/>
                  </a:solidFill>
                </a:rPr>
                <a:t>+receive</a:t>
              </a:r>
            </a:p>
          </p:txBody>
        </p:sp>
        <p:grpSp>
          <p:nvGrpSpPr>
            <p:cNvPr id="88077" name="Group 25"/>
            <p:cNvGrpSpPr>
              <a:grpSpLocks/>
            </p:cNvGrpSpPr>
            <p:nvPr/>
          </p:nvGrpSpPr>
          <p:grpSpPr bwMode="auto">
            <a:xfrm rot="5400000">
              <a:off x="2697" y="1390"/>
              <a:ext cx="91" cy="362"/>
              <a:chOff x="703" y="1207"/>
              <a:chExt cx="90" cy="363"/>
            </a:xfrm>
          </p:grpSpPr>
          <p:sp>
            <p:nvSpPr>
              <p:cNvPr id="88086" name="AutoShape 26"/>
              <p:cNvSpPr>
                <a:spLocks noChangeArrowheads="1"/>
              </p:cNvSpPr>
              <p:nvPr/>
            </p:nvSpPr>
            <p:spPr bwMode="auto">
              <a:xfrm>
                <a:off x="703" y="1208"/>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88087" name="Line 27"/>
              <p:cNvSpPr>
                <a:spLocks noChangeShapeType="1"/>
              </p:cNvSpPr>
              <p:nvPr/>
            </p:nvSpPr>
            <p:spPr bwMode="auto">
              <a:xfrm>
                <a:off x="748" y="1299"/>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8078" name="Text Box 28"/>
            <p:cNvSpPr txBox="1">
              <a:spLocks noChangeArrowheads="1"/>
            </p:cNvSpPr>
            <p:nvPr/>
          </p:nvSpPr>
          <p:spPr bwMode="auto">
            <a:xfrm>
              <a:off x="4377" y="1797"/>
              <a:ext cx="1043"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Ded Users</a:t>
              </a:r>
            </a:p>
          </p:txBody>
        </p:sp>
        <p:sp>
          <p:nvSpPr>
            <p:cNvPr id="88079" name="Line 29"/>
            <p:cNvSpPr>
              <a:spLocks noChangeShapeType="1"/>
            </p:cNvSpPr>
            <p:nvPr/>
          </p:nvSpPr>
          <p:spPr bwMode="auto">
            <a:xfrm flipV="1">
              <a:off x="4830" y="709"/>
              <a:ext cx="0" cy="4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080" name="Line 30"/>
            <p:cNvSpPr>
              <a:spLocks noChangeShapeType="1"/>
            </p:cNvSpPr>
            <p:nvPr/>
          </p:nvSpPr>
          <p:spPr bwMode="auto">
            <a:xfrm flipH="1">
              <a:off x="3969" y="709"/>
              <a:ext cx="861"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88081" name="Line 31"/>
            <p:cNvSpPr>
              <a:spLocks noChangeShapeType="1"/>
            </p:cNvSpPr>
            <p:nvPr/>
          </p:nvSpPr>
          <p:spPr bwMode="auto">
            <a:xfrm flipH="1">
              <a:off x="3969" y="1979"/>
              <a:ext cx="408"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88082" name="Text Box 32"/>
            <p:cNvSpPr txBox="1">
              <a:spLocks noChangeArrowheads="1"/>
            </p:cNvSpPr>
            <p:nvPr/>
          </p:nvSpPr>
          <p:spPr bwMode="auto">
            <a:xfrm>
              <a:off x="2608" y="2614"/>
              <a:ext cx="172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Dedicated Modem</a:t>
              </a:r>
            </a:p>
          </p:txBody>
        </p:sp>
        <p:grpSp>
          <p:nvGrpSpPr>
            <p:cNvPr id="88083" name="Group 33"/>
            <p:cNvGrpSpPr>
              <a:grpSpLocks/>
            </p:cNvGrpSpPr>
            <p:nvPr/>
          </p:nvGrpSpPr>
          <p:grpSpPr bwMode="auto">
            <a:xfrm>
              <a:off x="3334" y="2296"/>
              <a:ext cx="136" cy="295"/>
              <a:chOff x="703" y="1207"/>
              <a:chExt cx="90" cy="363"/>
            </a:xfrm>
          </p:grpSpPr>
          <p:sp>
            <p:nvSpPr>
              <p:cNvPr id="88084" name="AutoShape 34"/>
              <p:cNvSpPr>
                <a:spLocks noChangeArrowheads="1"/>
              </p:cNvSpPr>
              <p:nvPr/>
            </p:nvSpPr>
            <p:spPr bwMode="auto">
              <a:xfrm>
                <a:off x="703" y="1207"/>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88085" name="Line 35"/>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spTree>
    <p:extLst>
      <p:ext uri="{BB962C8B-B14F-4D97-AF65-F5344CB8AC3E}">
        <p14:creationId xmlns:p14="http://schemas.microsoft.com/office/powerpoint/2010/main" val="134575290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a:xfrm>
            <a:off x="0" y="0"/>
            <a:ext cx="9075738" cy="714375"/>
          </a:xfrm>
        </p:spPr>
        <p:txBody>
          <a:bodyPr/>
          <a:lstStyle/>
          <a:p>
            <a:r>
              <a:rPr lang="en-US" altLang="zh-CN">
                <a:solidFill>
                  <a:srgbClr val="000000"/>
                </a:solidFill>
              </a:rPr>
              <a:t>Adapter Pattern – Modem example</a:t>
            </a:r>
          </a:p>
        </p:txBody>
      </p:sp>
      <p:sp>
        <p:nvSpPr>
          <p:cNvPr id="90114" name="Text Box 3"/>
          <p:cNvSpPr txBox="1">
            <a:spLocks noChangeArrowheads="1"/>
          </p:cNvSpPr>
          <p:nvPr/>
        </p:nvSpPr>
        <p:spPr bwMode="auto">
          <a:xfrm>
            <a:off x="5435600" y="4797425"/>
            <a:ext cx="3708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a:solidFill>
                  <a:srgbClr val="000000"/>
                </a:solidFill>
              </a:rPr>
              <a:t>Solving the Modem Problem with ADAPTER</a:t>
            </a:r>
          </a:p>
        </p:txBody>
      </p:sp>
      <p:grpSp>
        <p:nvGrpSpPr>
          <p:cNvPr id="90115" name="Group 34"/>
          <p:cNvGrpSpPr>
            <a:grpSpLocks/>
          </p:cNvGrpSpPr>
          <p:nvPr/>
        </p:nvGrpSpPr>
        <p:grpSpPr bwMode="auto">
          <a:xfrm>
            <a:off x="395288" y="1268413"/>
            <a:ext cx="8574087" cy="3352800"/>
            <a:chOff x="249" y="436"/>
            <a:chExt cx="5401" cy="2112"/>
          </a:xfrm>
        </p:grpSpPr>
        <p:grpSp>
          <p:nvGrpSpPr>
            <p:cNvPr id="90118" name="Group 5"/>
            <p:cNvGrpSpPr>
              <a:grpSpLocks/>
            </p:cNvGrpSpPr>
            <p:nvPr/>
          </p:nvGrpSpPr>
          <p:grpSpPr bwMode="auto">
            <a:xfrm>
              <a:off x="2018" y="482"/>
              <a:ext cx="1043" cy="1270"/>
              <a:chOff x="2018" y="482"/>
              <a:chExt cx="1043" cy="1270"/>
            </a:xfrm>
          </p:grpSpPr>
          <p:sp>
            <p:nvSpPr>
              <p:cNvPr id="90143" name="Rectangle 6"/>
              <p:cNvSpPr>
                <a:spLocks noChangeArrowheads="1"/>
              </p:cNvSpPr>
              <p:nvPr/>
            </p:nvSpPr>
            <p:spPr bwMode="auto">
              <a:xfrm>
                <a:off x="2018" y="482"/>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&lt;&lt;Interface&gt;&gt;</a:t>
                </a:r>
                <a:br>
                  <a:rPr lang="en-US" altLang="zh-CN">
                    <a:solidFill>
                      <a:srgbClr val="000000"/>
                    </a:solidFill>
                  </a:rPr>
                </a:br>
                <a:r>
                  <a:rPr lang="en-US" altLang="zh-CN">
                    <a:solidFill>
                      <a:srgbClr val="000000"/>
                    </a:solidFill>
                  </a:rPr>
                  <a:t>Modem</a:t>
                </a:r>
              </a:p>
            </p:txBody>
          </p:sp>
          <p:sp>
            <p:nvSpPr>
              <p:cNvPr id="90144" name="Rectangle 7"/>
              <p:cNvSpPr>
                <a:spLocks noChangeArrowheads="1"/>
              </p:cNvSpPr>
              <p:nvPr/>
            </p:nvSpPr>
            <p:spPr bwMode="auto">
              <a:xfrm>
                <a:off x="2018" y="891"/>
                <a:ext cx="1043" cy="8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+dial</a:t>
                </a:r>
                <a:br>
                  <a:rPr lang="en-US" altLang="zh-CN" sz="2000">
                    <a:solidFill>
                      <a:srgbClr val="000000"/>
                    </a:solidFill>
                  </a:rPr>
                </a:br>
                <a:r>
                  <a:rPr lang="en-US" altLang="zh-CN" sz="2000">
                    <a:solidFill>
                      <a:srgbClr val="000000"/>
                    </a:solidFill>
                  </a:rPr>
                  <a:t>+hangup</a:t>
                </a:r>
                <a:br>
                  <a:rPr lang="en-US" altLang="zh-CN" sz="2000">
                    <a:solidFill>
                      <a:srgbClr val="000000"/>
                    </a:solidFill>
                  </a:rPr>
                </a:br>
                <a:r>
                  <a:rPr lang="en-US" altLang="zh-CN" sz="2000">
                    <a:solidFill>
                      <a:srgbClr val="000000"/>
                    </a:solidFill>
                  </a:rPr>
                  <a:t>+send</a:t>
                </a:r>
                <a:br>
                  <a:rPr lang="en-US" altLang="zh-CN" sz="2000">
                    <a:solidFill>
                      <a:srgbClr val="000000"/>
                    </a:solidFill>
                  </a:rPr>
                </a:br>
                <a:r>
                  <a:rPr lang="en-US" altLang="zh-CN" sz="2000">
                    <a:solidFill>
                      <a:srgbClr val="000000"/>
                    </a:solidFill>
                  </a:rPr>
                  <a:t>+receive</a:t>
                </a:r>
              </a:p>
            </p:txBody>
          </p:sp>
        </p:grpSp>
        <p:sp>
          <p:nvSpPr>
            <p:cNvPr id="90119" name="Line 8"/>
            <p:cNvSpPr>
              <a:spLocks noChangeShapeType="1"/>
            </p:cNvSpPr>
            <p:nvPr/>
          </p:nvSpPr>
          <p:spPr bwMode="auto">
            <a:xfrm>
              <a:off x="3061" y="572"/>
              <a:ext cx="363" cy="0"/>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a:lstStyle/>
            <a:p>
              <a:endParaRPr lang="en-US"/>
            </a:p>
          </p:txBody>
        </p:sp>
        <p:grpSp>
          <p:nvGrpSpPr>
            <p:cNvPr id="90120" name="Group 9"/>
            <p:cNvGrpSpPr>
              <a:grpSpLocks/>
            </p:cNvGrpSpPr>
            <p:nvPr/>
          </p:nvGrpSpPr>
          <p:grpSpPr bwMode="auto">
            <a:xfrm rot="5400000">
              <a:off x="1791" y="755"/>
              <a:ext cx="91" cy="362"/>
              <a:chOff x="703" y="1207"/>
              <a:chExt cx="90" cy="363"/>
            </a:xfrm>
          </p:grpSpPr>
          <p:sp>
            <p:nvSpPr>
              <p:cNvPr id="90141" name="AutoShape 10"/>
              <p:cNvSpPr>
                <a:spLocks noChangeArrowheads="1"/>
              </p:cNvSpPr>
              <p:nvPr/>
            </p:nvSpPr>
            <p:spPr bwMode="auto">
              <a:xfrm>
                <a:off x="703" y="1208"/>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90142" name="Line 11"/>
              <p:cNvSpPr>
                <a:spLocks noChangeShapeType="1"/>
              </p:cNvSpPr>
              <p:nvPr/>
            </p:nvSpPr>
            <p:spPr bwMode="auto">
              <a:xfrm>
                <a:off x="748" y="1299"/>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0121" name="Group 12"/>
            <p:cNvGrpSpPr>
              <a:grpSpLocks/>
            </p:cNvGrpSpPr>
            <p:nvPr/>
          </p:nvGrpSpPr>
          <p:grpSpPr bwMode="auto">
            <a:xfrm>
              <a:off x="249" y="527"/>
              <a:ext cx="1407" cy="1316"/>
              <a:chOff x="158" y="935"/>
              <a:chExt cx="1407" cy="1316"/>
            </a:xfrm>
          </p:grpSpPr>
          <p:sp>
            <p:nvSpPr>
              <p:cNvPr id="90134" name="Rectangle 13"/>
              <p:cNvSpPr>
                <a:spLocks noChangeArrowheads="1"/>
              </p:cNvSpPr>
              <p:nvPr/>
            </p:nvSpPr>
            <p:spPr bwMode="auto">
              <a:xfrm>
                <a:off x="158" y="935"/>
                <a:ext cx="1271"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Hayes Modem</a:t>
                </a:r>
              </a:p>
            </p:txBody>
          </p:sp>
          <p:sp>
            <p:nvSpPr>
              <p:cNvPr id="90135" name="Rectangle 14"/>
              <p:cNvSpPr>
                <a:spLocks noChangeArrowheads="1"/>
              </p:cNvSpPr>
              <p:nvPr/>
            </p:nvSpPr>
            <p:spPr bwMode="auto">
              <a:xfrm>
                <a:off x="158" y="1389"/>
                <a:ext cx="1271"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Robotics Modem</a:t>
                </a:r>
              </a:p>
            </p:txBody>
          </p:sp>
          <p:sp>
            <p:nvSpPr>
              <p:cNvPr id="90136" name="Rectangle 15"/>
              <p:cNvSpPr>
                <a:spLocks noChangeArrowheads="1"/>
              </p:cNvSpPr>
              <p:nvPr/>
            </p:nvSpPr>
            <p:spPr bwMode="auto">
              <a:xfrm>
                <a:off x="158" y="1888"/>
                <a:ext cx="1271"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Ernie’s Modem</a:t>
                </a:r>
              </a:p>
            </p:txBody>
          </p:sp>
          <p:sp>
            <p:nvSpPr>
              <p:cNvPr id="90137" name="Line 16"/>
              <p:cNvSpPr>
                <a:spLocks noChangeShapeType="1"/>
              </p:cNvSpPr>
              <p:nvPr/>
            </p:nvSpPr>
            <p:spPr bwMode="auto">
              <a:xfrm>
                <a:off x="1429" y="111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38" name="Line 17"/>
              <p:cNvSpPr>
                <a:spLocks noChangeShapeType="1"/>
              </p:cNvSpPr>
              <p:nvPr/>
            </p:nvSpPr>
            <p:spPr bwMode="auto">
              <a:xfrm>
                <a:off x="1429" y="157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39" name="Line 18"/>
              <p:cNvSpPr>
                <a:spLocks noChangeShapeType="1"/>
              </p:cNvSpPr>
              <p:nvPr/>
            </p:nvSpPr>
            <p:spPr bwMode="auto">
              <a:xfrm>
                <a:off x="1565" y="1117"/>
                <a:ext cx="0" cy="9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0" name="Line 19"/>
              <p:cNvSpPr>
                <a:spLocks noChangeShapeType="1"/>
              </p:cNvSpPr>
              <p:nvPr/>
            </p:nvSpPr>
            <p:spPr bwMode="auto">
              <a:xfrm>
                <a:off x="1429" y="206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0122" name="Text Box 20"/>
            <p:cNvSpPr txBox="1">
              <a:spLocks noChangeArrowheads="1"/>
            </p:cNvSpPr>
            <p:nvPr/>
          </p:nvSpPr>
          <p:spPr bwMode="auto">
            <a:xfrm>
              <a:off x="3424" y="436"/>
              <a:ext cx="820" cy="524"/>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Modem Clients</a:t>
              </a:r>
            </a:p>
          </p:txBody>
        </p:sp>
        <p:sp>
          <p:nvSpPr>
            <p:cNvPr id="90123" name="Text Box 22"/>
            <p:cNvSpPr txBox="1">
              <a:spLocks noChangeArrowheads="1"/>
            </p:cNvSpPr>
            <p:nvPr/>
          </p:nvSpPr>
          <p:spPr bwMode="auto">
            <a:xfrm>
              <a:off x="930" y="2024"/>
              <a:ext cx="1678"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50000"/>
                </a:spcBef>
              </a:pPr>
              <a:r>
                <a:rPr lang="en-US" altLang="zh-CN">
                  <a:solidFill>
                    <a:srgbClr val="000000"/>
                  </a:solidFill>
                </a:rPr>
                <a:t>Dedicated Modem Adapter</a:t>
              </a:r>
            </a:p>
          </p:txBody>
        </p:sp>
        <p:grpSp>
          <p:nvGrpSpPr>
            <p:cNvPr id="90124" name="Group 26"/>
            <p:cNvGrpSpPr>
              <a:grpSpLocks/>
            </p:cNvGrpSpPr>
            <p:nvPr/>
          </p:nvGrpSpPr>
          <p:grpSpPr bwMode="auto">
            <a:xfrm>
              <a:off x="3424" y="1706"/>
              <a:ext cx="1043" cy="817"/>
              <a:chOff x="3696" y="1842"/>
              <a:chExt cx="1043" cy="817"/>
            </a:xfrm>
          </p:grpSpPr>
          <p:sp>
            <p:nvSpPr>
              <p:cNvPr id="90132" name="Rectangle 24"/>
              <p:cNvSpPr>
                <a:spLocks noChangeArrowheads="1"/>
              </p:cNvSpPr>
              <p:nvPr/>
            </p:nvSpPr>
            <p:spPr bwMode="auto">
              <a:xfrm>
                <a:off x="3696" y="1842"/>
                <a:ext cx="1043"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Dedicated</a:t>
                </a:r>
                <a:br>
                  <a:rPr lang="en-US" altLang="zh-CN">
                    <a:solidFill>
                      <a:srgbClr val="000000"/>
                    </a:solidFill>
                  </a:rPr>
                </a:br>
                <a:r>
                  <a:rPr lang="en-US" altLang="zh-CN">
                    <a:solidFill>
                      <a:srgbClr val="000000"/>
                    </a:solidFill>
                  </a:rPr>
                  <a:t>Modem</a:t>
                </a:r>
              </a:p>
            </p:txBody>
          </p:sp>
          <p:sp>
            <p:nvSpPr>
              <p:cNvPr id="90133" name="Rectangle 25"/>
              <p:cNvSpPr>
                <a:spLocks noChangeArrowheads="1"/>
              </p:cNvSpPr>
              <p:nvPr/>
            </p:nvSpPr>
            <p:spPr bwMode="auto">
              <a:xfrm>
                <a:off x="3696" y="2251"/>
                <a:ext cx="1043" cy="4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+send</a:t>
                </a:r>
                <a:br>
                  <a:rPr lang="en-US" altLang="zh-CN" sz="2000">
                    <a:solidFill>
                      <a:srgbClr val="000000"/>
                    </a:solidFill>
                  </a:rPr>
                </a:br>
                <a:r>
                  <a:rPr lang="en-US" altLang="zh-CN" sz="2000">
                    <a:solidFill>
                      <a:srgbClr val="000000"/>
                    </a:solidFill>
                  </a:rPr>
                  <a:t>+receive</a:t>
                </a:r>
              </a:p>
            </p:txBody>
          </p:sp>
        </p:grpSp>
        <p:sp>
          <p:nvSpPr>
            <p:cNvPr id="90125" name="Text Box 27"/>
            <p:cNvSpPr txBox="1">
              <a:spLocks noChangeArrowheads="1"/>
            </p:cNvSpPr>
            <p:nvPr/>
          </p:nvSpPr>
          <p:spPr bwMode="auto">
            <a:xfrm>
              <a:off x="4830" y="1979"/>
              <a:ext cx="820" cy="524"/>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Ded Users</a:t>
              </a:r>
            </a:p>
          </p:txBody>
        </p:sp>
        <p:grpSp>
          <p:nvGrpSpPr>
            <p:cNvPr id="90126" name="Group 28"/>
            <p:cNvGrpSpPr>
              <a:grpSpLocks/>
            </p:cNvGrpSpPr>
            <p:nvPr/>
          </p:nvGrpSpPr>
          <p:grpSpPr bwMode="auto">
            <a:xfrm>
              <a:off x="2336" y="1752"/>
              <a:ext cx="136" cy="272"/>
              <a:chOff x="703" y="1207"/>
              <a:chExt cx="90" cy="363"/>
            </a:xfrm>
          </p:grpSpPr>
          <p:sp>
            <p:nvSpPr>
              <p:cNvPr id="90130" name="AutoShape 29"/>
              <p:cNvSpPr>
                <a:spLocks noChangeArrowheads="1"/>
              </p:cNvSpPr>
              <p:nvPr/>
            </p:nvSpPr>
            <p:spPr bwMode="auto">
              <a:xfrm>
                <a:off x="703" y="1207"/>
                <a:ext cx="90" cy="91"/>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90131" name="Line 30"/>
              <p:cNvSpPr>
                <a:spLocks noChangeShapeType="1"/>
              </p:cNvSpPr>
              <p:nvPr/>
            </p:nvSpPr>
            <p:spPr bwMode="auto">
              <a:xfrm>
                <a:off x="748"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0127" name="Line 31"/>
            <p:cNvSpPr>
              <a:spLocks noChangeShapeType="1"/>
            </p:cNvSpPr>
            <p:nvPr/>
          </p:nvSpPr>
          <p:spPr bwMode="auto">
            <a:xfrm>
              <a:off x="2608" y="2251"/>
              <a:ext cx="816"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90128" name="Text Box 32"/>
            <p:cNvSpPr txBox="1">
              <a:spLocks noChangeArrowheads="1"/>
            </p:cNvSpPr>
            <p:nvPr/>
          </p:nvSpPr>
          <p:spPr bwMode="auto">
            <a:xfrm>
              <a:off x="2613" y="2074"/>
              <a:ext cx="6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200">
                  <a:solidFill>
                    <a:srgbClr val="000000"/>
                  </a:solidFill>
                </a:rPr>
                <a:t>&lt;&lt;delegates&gt;&gt;</a:t>
              </a:r>
            </a:p>
          </p:txBody>
        </p:sp>
        <p:sp>
          <p:nvSpPr>
            <p:cNvPr id="90129" name="Line 33"/>
            <p:cNvSpPr>
              <a:spLocks noChangeShapeType="1"/>
            </p:cNvSpPr>
            <p:nvPr/>
          </p:nvSpPr>
          <p:spPr bwMode="auto">
            <a:xfrm flipH="1">
              <a:off x="4468" y="2296"/>
              <a:ext cx="362"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90116" name="Rectangle 35"/>
          <p:cNvSpPr>
            <a:spLocks noChangeArrowheads="1"/>
          </p:cNvSpPr>
          <p:nvPr/>
        </p:nvSpPr>
        <p:spPr bwMode="auto">
          <a:xfrm>
            <a:off x="395288" y="4868863"/>
            <a:ext cx="4679950" cy="86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Dial and Hangup are implemented to simulate connection state. Send and Receive are delegated to DedicatedModem</a:t>
            </a:r>
          </a:p>
        </p:txBody>
      </p:sp>
      <p:sp>
        <p:nvSpPr>
          <p:cNvPr id="90117" name="Line 37"/>
          <p:cNvSpPr>
            <a:spLocks noChangeShapeType="1"/>
          </p:cNvSpPr>
          <p:nvPr/>
        </p:nvSpPr>
        <p:spPr bwMode="auto">
          <a:xfrm flipV="1">
            <a:off x="2051050" y="4581525"/>
            <a:ext cx="1296988" cy="28733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1148190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300"/>
            <a:ext cx="9144000" cy="5341369"/>
          </a:xfrm>
          <a:prstGeom prst="rect">
            <a:avLst/>
          </a:prstGeom>
        </p:spPr>
      </p:pic>
    </p:spTree>
    <p:extLst>
      <p:ext uri="{BB962C8B-B14F-4D97-AF65-F5344CB8AC3E}">
        <p14:creationId xmlns:p14="http://schemas.microsoft.com/office/powerpoint/2010/main" val="8401863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a:xfrm>
            <a:off x="0" y="0"/>
            <a:ext cx="9075738" cy="714375"/>
          </a:xfrm>
        </p:spPr>
        <p:txBody>
          <a:bodyPr/>
          <a:lstStyle/>
          <a:p>
            <a:r>
              <a:rPr lang="en-US" altLang="zh-CN">
                <a:solidFill>
                  <a:srgbClr val="000000"/>
                </a:solidFill>
              </a:rPr>
              <a:t>Bridge Pattern – Modem example</a:t>
            </a:r>
          </a:p>
        </p:txBody>
      </p:sp>
      <p:sp>
        <p:nvSpPr>
          <p:cNvPr id="92162" name="Rectangle 4"/>
          <p:cNvSpPr>
            <a:spLocks noGrp="1" noChangeArrowheads="1"/>
          </p:cNvSpPr>
          <p:nvPr>
            <p:ph idx="1"/>
          </p:nvPr>
        </p:nvSpPr>
        <p:spPr bwMode="auto">
          <a:xfrm>
            <a:off x="0" y="765175"/>
            <a:ext cx="9144000" cy="1368425"/>
          </a:xfrm>
        </p:spPr>
        <p:txBody>
          <a:bodyPr wrap="square" numCol="1" anchor="t" anchorCtr="0" compatLnSpc="1">
            <a:prstTxWarp prst="textNoShape">
              <a:avLst/>
            </a:prstTxWarp>
          </a:bodyPr>
          <a:lstStyle/>
          <a:p>
            <a:pPr marL="463550" indent="-463550"/>
            <a:r>
              <a:rPr lang="en-US" altLang="zh-CN" b="1">
                <a:solidFill>
                  <a:srgbClr val="000000"/>
                </a:solidFill>
              </a:rPr>
              <a:t>Another way to look at the modem problem</a:t>
            </a:r>
          </a:p>
          <a:p>
            <a:pPr marL="863600" lvl="1"/>
            <a:r>
              <a:rPr lang="en-US" altLang="zh-CN" sz="2400">
                <a:solidFill>
                  <a:srgbClr val="000000"/>
                </a:solidFill>
              </a:rPr>
              <a:t>Solving the Modem Problem by merging type hierarchies</a:t>
            </a:r>
          </a:p>
        </p:txBody>
      </p:sp>
      <p:grpSp>
        <p:nvGrpSpPr>
          <p:cNvPr id="92163" name="Group 37"/>
          <p:cNvGrpSpPr>
            <a:grpSpLocks/>
          </p:cNvGrpSpPr>
          <p:nvPr/>
        </p:nvGrpSpPr>
        <p:grpSpPr bwMode="auto">
          <a:xfrm>
            <a:off x="2052638" y="1916113"/>
            <a:ext cx="4824412" cy="1401762"/>
            <a:chOff x="1111" y="1344"/>
            <a:chExt cx="3039" cy="883"/>
          </a:xfrm>
        </p:grpSpPr>
        <p:sp>
          <p:nvSpPr>
            <p:cNvPr id="92188" name="Rectangle 21"/>
            <p:cNvSpPr>
              <a:spLocks noChangeArrowheads="1"/>
            </p:cNvSpPr>
            <p:nvPr/>
          </p:nvSpPr>
          <p:spPr bwMode="auto">
            <a:xfrm>
              <a:off x="2064" y="1344"/>
              <a:ext cx="772" cy="2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Modem</a:t>
              </a:r>
            </a:p>
          </p:txBody>
        </p:sp>
        <p:sp>
          <p:nvSpPr>
            <p:cNvPr id="92189" name="Text Box 26"/>
            <p:cNvSpPr txBox="1">
              <a:spLocks noChangeArrowheads="1"/>
            </p:cNvSpPr>
            <p:nvPr/>
          </p:nvSpPr>
          <p:spPr bwMode="auto">
            <a:xfrm>
              <a:off x="1111" y="1933"/>
              <a:ext cx="113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DialModem</a:t>
              </a:r>
            </a:p>
          </p:txBody>
        </p:sp>
        <p:sp>
          <p:nvSpPr>
            <p:cNvPr id="92190" name="Text Box 30"/>
            <p:cNvSpPr txBox="1">
              <a:spLocks noChangeArrowheads="1"/>
            </p:cNvSpPr>
            <p:nvPr/>
          </p:nvSpPr>
          <p:spPr bwMode="auto">
            <a:xfrm>
              <a:off x="2517" y="1933"/>
              <a:ext cx="1633"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DedicatedModem</a:t>
              </a:r>
            </a:p>
          </p:txBody>
        </p:sp>
        <p:grpSp>
          <p:nvGrpSpPr>
            <p:cNvPr id="92191" name="Group 31"/>
            <p:cNvGrpSpPr>
              <a:grpSpLocks/>
            </p:cNvGrpSpPr>
            <p:nvPr/>
          </p:nvGrpSpPr>
          <p:grpSpPr bwMode="auto">
            <a:xfrm>
              <a:off x="2381" y="1616"/>
              <a:ext cx="136" cy="182"/>
              <a:chOff x="703" y="1207"/>
              <a:chExt cx="90" cy="363"/>
            </a:xfrm>
          </p:grpSpPr>
          <p:sp>
            <p:nvSpPr>
              <p:cNvPr id="92195" name="AutoShape 32"/>
              <p:cNvSpPr>
                <a:spLocks noChangeArrowheads="1"/>
              </p:cNvSpPr>
              <p:nvPr/>
            </p:nvSpPr>
            <p:spPr bwMode="auto">
              <a:xfrm>
                <a:off x="703" y="1207"/>
                <a:ext cx="90" cy="92"/>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92196" name="Line 33"/>
              <p:cNvSpPr>
                <a:spLocks noChangeShapeType="1"/>
              </p:cNvSpPr>
              <p:nvPr/>
            </p:nvSpPr>
            <p:spPr bwMode="auto">
              <a:xfrm>
                <a:off x="748" y="1299"/>
                <a:ext cx="0"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2192" name="Line 34"/>
            <p:cNvSpPr>
              <a:spLocks noChangeShapeType="1"/>
            </p:cNvSpPr>
            <p:nvPr/>
          </p:nvSpPr>
          <p:spPr bwMode="auto">
            <a:xfrm>
              <a:off x="1565" y="1797"/>
              <a:ext cx="172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193" name="Line 35"/>
            <p:cNvSpPr>
              <a:spLocks noChangeShapeType="1"/>
            </p:cNvSpPr>
            <p:nvPr/>
          </p:nvSpPr>
          <p:spPr bwMode="auto">
            <a:xfrm>
              <a:off x="1565" y="1797"/>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194" name="Line 36"/>
            <p:cNvSpPr>
              <a:spLocks noChangeShapeType="1"/>
            </p:cNvSpPr>
            <p:nvPr/>
          </p:nvSpPr>
          <p:spPr bwMode="auto">
            <a:xfrm>
              <a:off x="3288" y="1797"/>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164" name="Group 45"/>
          <p:cNvGrpSpPr>
            <a:grpSpLocks/>
          </p:cNvGrpSpPr>
          <p:nvPr/>
        </p:nvGrpSpPr>
        <p:grpSpPr bwMode="auto">
          <a:xfrm>
            <a:off x="1116013" y="3355975"/>
            <a:ext cx="2808287" cy="2449513"/>
            <a:chOff x="703" y="2341"/>
            <a:chExt cx="1769" cy="1543"/>
          </a:xfrm>
        </p:grpSpPr>
        <p:grpSp>
          <p:nvGrpSpPr>
            <p:cNvPr id="92177" name="Group 23"/>
            <p:cNvGrpSpPr>
              <a:grpSpLocks/>
            </p:cNvGrpSpPr>
            <p:nvPr/>
          </p:nvGrpSpPr>
          <p:grpSpPr bwMode="auto">
            <a:xfrm>
              <a:off x="1519" y="2341"/>
              <a:ext cx="136" cy="182"/>
              <a:chOff x="703" y="1207"/>
              <a:chExt cx="90" cy="363"/>
            </a:xfrm>
          </p:grpSpPr>
          <p:sp>
            <p:nvSpPr>
              <p:cNvPr id="92186" name="AutoShape 24"/>
              <p:cNvSpPr>
                <a:spLocks noChangeArrowheads="1"/>
              </p:cNvSpPr>
              <p:nvPr/>
            </p:nvSpPr>
            <p:spPr bwMode="auto">
              <a:xfrm>
                <a:off x="703" y="1207"/>
                <a:ext cx="90" cy="92"/>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92187" name="Line 25"/>
              <p:cNvSpPr>
                <a:spLocks noChangeShapeType="1"/>
              </p:cNvSpPr>
              <p:nvPr/>
            </p:nvSpPr>
            <p:spPr bwMode="auto">
              <a:xfrm>
                <a:off x="748" y="1299"/>
                <a:ext cx="0"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178" name="Group 44"/>
            <p:cNvGrpSpPr>
              <a:grpSpLocks/>
            </p:cNvGrpSpPr>
            <p:nvPr/>
          </p:nvGrpSpPr>
          <p:grpSpPr bwMode="auto">
            <a:xfrm>
              <a:off x="703" y="2523"/>
              <a:ext cx="1769" cy="1361"/>
              <a:chOff x="295" y="2478"/>
              <a:chExt cx="1769" cy="1361"/>
            </a:xfrm>
          </p:grpSpPr>
          <p:sp>
            <p:nvSpPr>
              <p:cNvPr id="92179" name="Rectangle 13"/>
              <p:cNvSpPr>
                <a:spLocks noChangeArrowheads="1"/>
              </p:cNvSpPr>
              <p:nvPr/>
            </p:nvSpPr>
            <p:spPr bwMode="auto">
              <a:xfrm>
                <a:off x="295" y="2614"/>
                <a:ext cx="726" cy="5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Hayes Dial Modem</a:t>
                </a:r>
              </a:p>
            </p:txBody>
          </p:sp>
          <p:sp>
            <p:nvSpPr>
              <p:cNvPr id="92180" name="Rectangle 38"/>
              <p:cNvSpPr>
                <a:spLocks noChangeArrowheads="1"/>
              </p:cNvSpPr>
              <p:nvPr/>
            </p:nvSpPr>
            <p:spPr bwMode="auto">
              <a:xfrm>
                <a:off x="1338" y="2614"/>
                <a:ext cx="726" cy="5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USR Dial Modem</a:t>
                </a:r>
              </a:p>
            </p:txBody>
          </p:sp>
          <p:sp>
            <p:nvSpPr>
              <p:cNvPr id="92181" name="Rectangle 39"/>
              <p:cNvSpPr>
                <a:spLocks noChangeArrowheads="1"/>
              </p:cNvSpPr>
              <p:nvPr/>
            </p:nvSpPr>
            <p:spPr bwMode="auto">
              <a:xfrm>
                <a:off x="839" y="3249"/>
                <a:ext cx="726" cy="5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Ernies Dial Modem</a:t>
                </a:r>
              </a:p>
            </p:txBody>
          </p:sp>
          <p:sp>
            <p:nvSpPr>
              <p:cNvPr id="92182" name="Line 40"/>
              <p:cNvSpPr>
                <a:spLocks noChangeShapeType="1"/>
              </p:cNvSpPr>
              <p:nvPr/>
            </p:nvSpPr>
            <p:spPr bwMode="auto">
              <a:xfrm>
                <a:off x="657" y="2478"/>
                <a:ext cx="10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183" name="Line 41"/>
              <p:cNvSpPr>
                <a:spLocks noChangeShapeType="1"/>
              </p:cNvSpPr>
              <p:nvPr/>
            </p:nvSpPr>
            <p:spPr bwMode="auto">
              <a:xfrm>
                <a:off x="657" y="2478"/>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184" name="Line 42"/>
              <p:cNvSpPr>
                <a:spLocks noChangeShapeType="1"/>
              </p:cNvSpPr>
              <p:nvPr/>
            </p:nvSpPr>
            <p:spPr bwMode="auto">
              <a:xfrm>
                <a:off x="1746" y="2478"/>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185" name="Line 43"/>
              <p:cNvSpPr>
                <a:spLocks noChangeShapeType="1"/>
              </p:cNvSpPr>
              <p:nvPr/>
            </p:nvSpPr>
            <p:spPr bwMode="auto">
              <a:xfrm>
                <a:off x="1156" y="2478"/>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92165" name="Group 46"/>
          <p:cNvGrpSpPr>
            <a:grpSpLocks/>
          </p:cNvGrpSpPr>
          <p:nvPr/>
        </p:nvGrpSpPr>
        <p:grpSpPr bwMode="auto">
          <a:xfrm>
            <a:off x="4716463" y="3355975"/>
            <a:ext cx="3311525" cy="2449513"/>
            <a:chOff x="703" y="2341"/>
            <a:chExt cx="1769" cy="1543"/>
          </a:xfrm>
        </p:grpSpPr>
        <p:grpSp>
          <p:nvGrpSpPr>
            <p:cNvPr id="92166" name="Group 47"/>
            <p:cNvGrpSpPr>
              <a:grpSpLocks/>
            </p:cNvGrpSpPr>
            <p:nvPr/>
          </p:nvGrpSpPr>
          <p:grpSpPr bwMode="auto">
            <a:xfrm>
              <a:off x="1519" y="2341"/>
              <a:ext cx="136" cy="182"/>
              <a:chOff x="703" y="1207"/>
              <a:chExt cx="90" cy="363"/>
            </a:xfrm>
          </p:grpSpPr>
          <p:sp>
            <p:nvSpPr>
              <p:cNvPr id="92175" name="AutoShape 48"/>
              <p:cNvSpPr>
                <a:spLocks noChangeArrowheads="1"/>
              </p:cNvSpPr>
              <p:nvPr/>
            </p:nvSpPr>
            <p:spPr bwMode="auto">
              <a:xfrm>
                <a:off x="703" y="1207"/>
                <a:ext cx="90" cy="92"/>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92176" name="Line 49"/>
              <p:cNvSpPr>
                <a:spLocks noChangeShapeType="1"/>
              </p:cNvSpPr>
              <p:nvPr/>
            </p:nvSpPr>
            <p:spPr bwMode="auto">
              <a:xfrm>
                <a:off x="748" y="1299"/>
                <a:ext cx="0"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167" name="Group 50"/>
            <p:cNvGrpSpPr>
              <a:grpSpLocks/>
            </p:cNvGrpSpPr>
            <p:nvPr/>
          </p:nvGrpSpPr>
          <p:grpSpPr bwMode="auto">
            <a:xfrm>
              <a:off x="703" y="2523"/>
              <a:ext cx="1769" cy="1361"/>
              <a:chOff x="295" y="2478"/>
              <a:chExt cx="1769" cy="1361"/>
            </a:xfrm>
          </p:grpSpPr>
          <p:sp>
            <p:nvSpPr>
              <p:cNvPr id="92168" name="Rectangle 51"/>
              <p:cNvSpPr>
                <a:spLocks noChangeArrowheads="1"/>
              </p:cNvSpPr>
              <p:nvPr/>
            </p:nvSpPr>
            <p:spPr bwMode="auto">
              <a:xfrm>
                <a:off x="295" y="2614"/>
                <a:ext cx="726" cy="5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Hayes Dedicated Modem</a:t>
                </a:r>
              </a:p>
            </p:txBody>
          </p:sp>
          <p:sp>
            <p:nvSpPr>
              <p:cNvPr id="92169" name="Rectangle 52"/>
              <p:cNvSpPr>
                <a:spLocks noChangeArrowheads="1"/>
              </p:cNvSpPr>
              <p:nvPr/>
            </p:nvSpPr>
            <p:spPr bwMode="auto">
              <a:xfrm>
                <a:off x="1338" y="2614"/>
                <a:ext cx="726" cy="5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USR Dedicated Modem</a:t>
                </a:r>
              </a:p>
            </p:txBody>
          </p:sp>
          <p:sp>
            <p:nvSpPr>
              <p:cNvPr id="92170" name="Rectangle 53"/>
              <p:cNvSpPr>
                <a:spLocks noChangeArrowheads="1"/>
              </p:cNvSpPr>
              <p:nvPr/>
            </p:nvSpPr>
            <p:spPr bwMode="auto">
              <a:xfrm>
                <a:off x="839" y="3249"/>
                <a:ext cx="727" cy="5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Ernies Dedicated Modem</a:t>
                </a:r>
              </a:p>
            </p:txBody>
          </p:sp>
          <p:sp>
            <p:nvSpPr>
              <p:cNvPr id="92171" name="Line 54"/>
              <p:cNvSpPr>
                <a:spLocks noChangeShapeType="1"/>
              </p:cNvSpPr>
              <p:nvPr/>
            </p:nvSpPr>
            <p:spPr bwMode="auto">
              <a:xfrm>
                <a:off x="657" y="2478"/>
                <a:ext cx="10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172" name="Line 55"/>
              <p:cNvSpPr>
                <a:spLocks noChangeShapeType="1"/>
              </p:cNvSpPr>
              <p:nvPr/>
            </p:nvSpPr>
            <p:spPr bwMode="auto">
              <a:xfrm>
                <a:off x="657" y="2478"/>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173" name="Line 56"/>
              <p:cNvSpPr>
                <a:spLocks noChangeShapeType="1"/>
              </p:cNvSpPr>
              <p:nvPr/>
            </p:nvSpPr>
            <p:spPr bwMode="auto">
              <a:xfrm>
                <a:off x="1746" y="2478"/>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174" name="Line 57"/>
              <p:cNvSpPr>
                <a:spLocks noChangeShapeType="1"/>
              </p:cNvSpPr>
              <p:nvPr/>
            </p:nvSpPr>
            <p:spPr bwMode="auto">
              <a:xfrm>
                <a:off x="1156" y="2478"/>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Tree>
    <p:extLst>
      <p:ext uri="{BB962C8B-B14F-4D97-AF65-F5344CB8AC3E}">
        <p14:creationId xmlns:p14="http://schemas.microsoft.com/office/powerpoint/2010/main" val="12455718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a:xfrm>
            <a:off x="0" y="0"/>
            <a:ext cx="9075738" cy="714375"/>
          </a:xfrm>
        </p:spPr>
        <p:txBody>
          <a:bodyPr/>
          <a:lstStyle/>
          <a:p>
            <a:r>
              <a:rPr lang="en-US" altLang="zh-CN">
                <a:solidFill>
                  <a:srgbClr val="000000"/>
                </a:solidFill>
              </a:rPr>
              <a:t>Bridge Pattern – Modem example</a:t>
            </a:r>
          </a:p>
        </p:txBody>
      </p:sp>
      <p:sp>
        <p:nvSpPr>
          <p:cNvPr id="94210" name="Rectangle 3"/>
          <p:cNvSpPr>
            <a:spLocks noGrp="1" noChangeArrowheads="1"/>
          </p:cNvSpPr>
          <p:nvPr>
            <p:ph idx="1"/>
          </p:nvPr>
        </p:nvSpPr>
        <p:spPr bwMode="auto">
          <a:xfrm>
            <a:off x="0" y="765175"/>
            <a:ext cx="9144000" cy="1368425"/>
          </a:xfrm>
        </p:spPr>
        <p:txBody>
          <a:bodyPr wrap="square" numCol="1" anchor="t" anchorCtr="0" compatLnSpc="1">
            <a:prstTxWarp prst="textNoShape">
              <a:avLst/>
            </a:prstTxWarp>
          </a:bodyPr>
          <a:lstStyle/>
          <a:p>
            <a:pPr marL="463550" indent="-463550"/>
            <a:r>
              <a:rPr lang="en-US" altLang="zh-CN" sz="2800" b="1">
                <a:solidFill>
                  <a:srgbClr val="000000"/>
                </a:solidFill>
              </a:rPr>
              <a:t>Split the modem hierarchy into two hierarchies:</a:t>
            </a:r>
          </a:p>
          <a:p>
            <a:pPr marL="863600" lvl="1"/>
            <a:r>
              <a:rPr lang="en-US" altLang="zh-CN" sz="2000">
                <a:solidFill>
                  <a:srgbClr val="000000"/>
                </a:solidFill>
              </a:rPr>
              <a:t>One represents the connection method</a:t>
            </a:r>
          </a:p>
          <a:p>
            <a:pPr marL="863600" lvl="1"/>
            <a:r>
              <a:rPr lang="en-US" altLang="zh-CN" sz="2000">
                <a:solidFill>
                  <a:srgbClr val="000000"/>
                </a:solidFill>
              </a:rPr>
              <a:t>The other represents the hardware</a:t>
            </a:r>
          </a:p>
        </p:txBody>
      </p:sp>
      <p:grpSp>
        <p:nvGrpSpPr>
          <p:cNvPr id="94211" name="Group 109"/>
          <p:cNvGrpSpPr>
            <a:grpSpLocks/>
          </p:cNvGrpSpPr>
          <p:nvPr/>
        </p:nvGrpSpPr>
        <p:grpSpPr bwMode="auto">
          <a:xfrm>
            <a:off x="6372225" y="1916113"/>
            <a:ext cx="2376488" cy="3527425"/>
            <a:chOff x="3651" y="981"/>
            <a:chExt cx="1497" cy="2222"/>
          </a:xfrm>
        </p:grpSpPr>
        <p:grpSp>
          <p:nvGrpSpPr>
            <p:cNvPr id="94251" name="Group 81"/>
            <p:cNvGrpSpPr>
              <a:grpSpLocks/>
            </p:cNvGrpSpPr>
            <p:nvPr/>
          </p:nvGrpSpPr>
          <p:grpSpPr bwMode="auto">
            <a:xfrm>
              <a:off x="3923" y="981"/>
              <a:ext cx="1134" cy="1134"/>
              <a:chOff x="3288" y="1071"/>
              <a:chExt cx="1134" cy="1134"/>
            </a:xfrm>
          </p:grpSpPr>
          <p:sp>
            <p:nvSpPr>
              <p:cNvPr id="94264" name="Rectangle 79"/>
              <p:cNvSpPr>
                <a:spLocks noChangeArrowheads="1"/>
              </p:cNvSpPr>
              <p:nvPr/>
            </p:nvSpPr>
            <p:spPr bwMode="auto">
              <a:xfrm>
                <a:off x="3288" y="1071"/>
                <a:ext cx="1134" cy="5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&lt;&lt;interface&gt;&gt;</a:t>
                </a:r>
                <a:br>
                  <a:rPr lang="en-US" altLang="zh-CN" sz="1400">
                    <a:solidFill>
                      <a:srgbClr val="000000"/>
                    </a:solidFill>
                  </a:rPr>
                </a:br>
                <a:r>
                  <a:rPr lang="en-US" altLang="zh-CN" sz="1400">
                    <a:solidFill>
                      <a:srgbClr val="000000"/>
                    </a:solidFill>
                  </a:rPr>
                  <a:t>Modem</a:t>
                </a:r>
                <a:br>
                  <a:rPr lang="en-US" altLang="zh-CN" sz="1400">
                    <a:solidFill>
                      <a:srgbClr val="000000"/>
                    </a:solidFill>
                  </a:rPr>
                </a:br>
                <a:r>
                  <a:rPr lang="en-US" altLang="zh-CN" sz="1400">
                    <a:solidFill>
                      <a:srgbClr val="000000"/>
                    </a:solidFill>
                  </a:rPr>
                  <a:t>Implementation</a:t>
                </a:r>
              </a:p>
            </p:txBody>
          </p:sp>
          <p:sp>
            <p:nvSpPr>
              <p:cNvPr id="94265" name="Rectangle 80"/>
              <p:cNvSpPr>
                <a:spLocks noChangeArrowheads="1"/>
              </p:cNvSpPr>
              <p:nvPr/>
            </p:nvSpPr>
            <p:spPr bwMode="auto">
              <a:xfrm>
                <a:off x="3288" y="1571"/>
                <a:ext cx="1134" cy="6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+dial</a:t>
                </a:r>
                <a:br>
                  <a:rPr lang="en-US" altLang="zh-CN" sz="1400">
                    <a:solidFill>
                      <a:srgbClr val="000000"/>
                    </a:solidFill>
                  </a:rPr>
                </a:br>
                <a:r>
                  <a:rPr lang="en-US" altLang="zh-CN" sz="1400">
                    <a:solidFill>
                      <a:srgbClr val="000000"/>
                    </a:solidFill>
                  </a:rPr>
                  <a:t>+hangup</a:t>
                </a:r>
                <a:br>
                  <a:rPr lang="en-US" altLang="zh-CN" sz="1400">
                    <a:solidFill>
                      <a:srgbClr val="000000"/>
                    </a:solidFill>
                  </a:rPr>
                </a:br>
                <a:r>
                  <a:rPr lang="en-US" altLang="zh-CN" sz="1400">
                    <a:solidFill>
                      <a:srgbClr val="000000"/>
                    </a:solidFill>
                  </a:rPr>
                  <a:t>+send</a:t>
                </a:r>
                <a:br>
                  <a:rPr lang="en-US" altLang="zh-CN" sz="1400">
                    <a:solidFill>
                      <a:srgbClr val="000000"/>
                    </a:solidFill>
                  </a:rPr>
                </a:br>
                <a:r>
                  <a:rPr lang="en-US" altLang="zh-CN" sz="1400">
                    <a:solidFill>
                      <a:srgbClr val="000000"/>
                    </a:solidFill>
                  </a:rPr>
                  <a:t>+receive</a:t>
                </a:r>
              </a:p>
            </p:txBody>
          </p:sp>
        </p:grpSp>
        <p:grpSp>
          <p:nvGrpSpPr>
            <p:cNvPr id="94252" name="Group 82"/>
            <p:cNvGrpSpPr>
              <a:grpSpLocks/>
            </p:cNvGrpSpPr>
            <p:nvPr/>
          </p:nvGrpSpPr>
          <p:grpSpPr bwMode="auto">
            <a:xfrm>
              <a:off x="3651" y="2115"/>
              <a:ext cx="1497" cy="1088"/>
              <a:chOff x="703" y="2341"/>
              <a:chExt cx="1769" cy="1543"/>
            </a:xfrm>
          </p:grpSpPr>
          <p:grpSp>
            <p:nvGrpSpPr>
              <p:cNvPr id="94253" name="Group 83"/>
              <p:cNvGrpSpPr>
                <a:grpSpLocks/>
              </p:cNvGrpSpPr>
              <p:nvPr/>
            </p:nvGrpSpPr>
            <p:grpSpPr bwMode="auto">
              <a:xfrm>
                <a:off x="1519" y="2341"/>
                <a:ext cx="136" cy="182"/>
                <a:chOff x="703" y="1207"/>
                <a:chExt cx="90" cy="363"/>
              </a:xfrm>
            </p:grpSpPr>
            <p:sp>
              <p:nvSpPr>
                <p:cNvPr id="94262" name="AutoShape 84"/>
                <p:cNvSpPr>
                  <a:spLocks noChangeArrowheads="1"/>
                </p:cNvSpPr>
                <p:nvPr/>
              </p:nvSpPr>
              <p:spPr bwMode="auto">
                <a:xfrm>
                  <a:off x="703" y="1207"/>
                  <a:ext cx="90" cy="91"/>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400">
                    <a:solidFill>
                      <a:srgbClr val="000000"/>
                    </a:solidFill>
                  </a:endParaRPr>
                </a:p>
              </p:txBody>
            </p:sp>
            <p:sp>
              <p:nvSpPr>
                <p:cNvPr id="94263" name="Line 85"/>
                <p:cNvSpPr>
                  <a:spLocks noChangeShapeType="1"/>
                </p:cNvSpPr>
                <p:nvPr/>
              </p:nvSpPr>
              <p:spPr bwMode="auto">
                <a:xfrm>
                  <a:off x="749" y="1298"/>
                  <a:ext cx="0" cy="27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4254" name="Group 86"/>
              <p:cNvGrpSpPr>
                <a:grpSpLocks/>
              </p:cNvGrpSpPr>
              <p:nvPr/>
            </p:nvGrpSpPr>
            <p:grpSpPr bwMode="auto">
              <a:xfrm>
                <a:off x="703" y="2523"/>
                <a:ext cx="1769" cy="1361"/>
                <a:chOff x="295" y="2478"/>
                <a:chExt cx="1769" cy="1361"/>
              </a:xfrm>
            </p:grpSpPr>
            <p:sp>
              <p:nvSpPr>
                <p:cNvPr id="94255" name="Rectangle 87"/>
                <p:cNvSpPr>
                  <a:spLocks noChangeArrowheads="1"/>
                </p:cNvSpPr>
                <p:nvPr/>
              </p:nvSpPr>
              <p:spPr bwMode="auto">
                <a:xfrm>
                  <a:off x="295" y="2614"/>
                  <a:ext cx="726" cy="5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Hayes Modem</a:t>
                  </a:r>
                </a:p>
              </p:txBody>
            </p:sp>
            <p:sp>
              <p:nvSpPr>
                <p:cNvPr id="94256" name="Rectangle 88"/>
                <p:cNvSpPr>
                  <a:spLocks noChangeArrowheads="1"/>
                </p:cNvSpPr>
                <p:nvPr/>
              </p:nvSpPr>
              <p:spPr bwMode="auto">
                <a:xfrm>
                  <a:off x="1338" y="2614"/>
                  <a:ext cx="726" cy="5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USR  Modem</a:t>
                  </a:r>
                </a:p>
              </p:txBody>
            </p:sp>
            <p:sp>
              <p:nvSpPr>
                <p:cNvPr id="94257" name="Rectangle 89"/>
                <p:cNvSpPr>
                  <a:spLocks noChangeArrowheads="1"/>
                </p:cNvSpPr>
                <p:nvPr/>
              </p:nvSpPr>
              <p:spPr bwMode="auto">
                <a:xfrm>
                  <a:off x="839" y="3249"/>
                  <a:ext cx="727" cy="5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Ernies  Modem</a:t>
                  </a:r>
                </a:p>
              </p:txBody>
            </p:sp>
            <p:sp>
              <p:nvSpPr>
                <p:cNvPr id="94258" name="Line 90"/>
                <p:cNvSpPr>
                  <a:spLocks noChangeShapeType="1"/>
                </p:cNvSpPr>
                <p:nvPr/>
              </p:nvSpPr>
              <p:spPr bwMode="auto">
                <a:xfrm>
                  <a:off x="657" y="2478"/>
                  <a:ext cx="10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259" name="Line 91"/>
                <p:cNvSpPr>
                  <a:spLocks noChangeShapeType="1"/>
                </p:cNvSpPr>
                <p:nvPr/>
              </p:nvSpPr>
              <p:spPr bwMode="auto">
                <a:xfrm>
                  <a:off x="657" y="2478"/>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260" name="Line 92"/>
                <p:cNvSpPr>
                  <a:spLocks noChangeShapeType="1"/>
                </p:cNvSpPr>
                <p:nvPr/>
              </p:nvSpPr>
              <p:spPr bwMode="auto">
                <a:xfrm>
                  <a:off x="1746" y="2478"/>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261" name="Line 93"/>
                <p:cNvSpPr>
                  <a:spLocks noChangeShapeType="1"/>
                </p:cNvSpPr>
                <p:nvPr/>
              </p:nvSpPr>
              <p:spPr bwMode="auto">
                <a:xfrm>
                  <a:off x="1156" y="2478"/>
                  <a:ext cx="0" cy="7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94212" name="Group 108"/>
          <p:cNvGrpSpPr>
            <a:grpSpLocks/>
          </p:cNvGrpSpPr>
          <p:nvPr/>
        </p:nvGrpSpPr>
        <p:grpSpPr bwMode="auto">
          <a:xfrm>
            <a:off x="179388" y="1844675"/>
            <a:ext cx="5473700" cy="4465638"/>
            <a:chOff x="113" y="1162"/>
            <a:chExt cx="3448" cy="2813"/>
          </a:xfrm>
        </p:grpSpPr>
        <p:grpSp>
          <p:nvGrpSpPr>
            <p:cNvPr id="94219" name="Group 43"/>
            <p:cNvGrpSpPr>
              <a:grpSpLocks/>
            </p:cNvGrpSpPr>
            <p:nvPr/>
          </p:nvGrpSpPr>
          <p:grpSpPr bwMode="auto">
            <a:xfrm rot="-5400000">
              <a:off x="1450" y="1503"/>
              <a:ext cx="91" cy="226"/>
              <a:chOff x="703" y="1207"/>
              <a:chExt cx="90" cy="363"/>
            </a:xfrm>
          </p:grpSpPr>
          <p:sp>
            <p:nvSpPr>
              <p:cNvPr id="94249" name="AutoShape 44"/>
              <p:cNvSpPr>
                <a:spLocks noChangeArrowheads="1"/>
              </p:cNvSpPr>
              <p:nvPr/>
            </p:nvSpPr>
            <p:spPr bwMode="auto">
              <a:xfrm>
                <a:off x="703" y="1208"/>
                <a:ext cx="90" cy="92"/>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400">
                  <a:solidFill>
                    <a:srgbClr val="000000"/>
                  </a:solidFill>
                </a:endParaRPr>
              </a:p>
            </p:txBody>
          </p:sp>
          <p:sp>
            <p:nvSpPr>
              <p:cNvPr id="94250" name="Line 45"/>
              <p:cNvSpPr>
                <a:spLocks noChangeShapeType="1"/>
              </p:cNvSpPr>
              <p:nvPr/>
            </p:nvSpPr>
            <p:spPr bwMode="auto">
              <a:xfrm>
                <a:off x="748" y="1299"/>
                <a:ext cx="0" cy="271"/>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4220" name="Group 65"/>
            <p:cNvGrpSpPr>
              <a:grpSpLocks/>
            </p:cNvGrpSpPr>
            <p:nvPr/>
          </p:nvGrpSpPr>
          <p:grpSpPr bwMode="auto">
            <a:xfrm>
              <a:off x="2245" y="2659"/>
              <a:ext cx="136" cy="227"/>
              <a:chOff x="703" y="1207"/>
              <a:chExt cx="90" cy="363"/>
            </a:xfrm>
          </p:grpSpPr>
          <p:sp>
            <p:nvSpPr>
              <p:cNvPr id="94247" name="AutoShape 66"/>
              <p:cNvSpPr>
                <a:spLocks noChangeArrowheads="1"/>
              </p:cNvSpPr>
              <p:nvPr/>
            </p:nvSpPr>
            <p:spPr bwMode="auto">
              <a:xfrm>
                <a:off x="703" y="1207"/>
                <a:ext cx="90" cy="91"/>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400">
                  <a:solidFill>
                    <a:srgbClr val="000000"/>
                  </a:solidFill>
                </a:endParaRPr>
              </a:p>
            </p:txBody>
          </p:sp>
          <p:sp>
            <p:nvSpPr>
              <p:cNvPr id="94248" name="Line 67"/>
              <p:cNvSpPr>
                <a:spLocks noChangeShapeType="1"/>
              </p:cNvSpPr>
              <p:nvPr/>
            </p:nvSpPr>
            <p:spPr bwMode="auto">
              <a:xfrm>
                <a:off x="748" y="1298"/>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4221" name="Group 73"/>
            <p:cNvGrpSpPr>
              <a:grpSpLocks/>
            </p:cNvGrpSpPr>
            <p:nvPr/>
          </p:nvGrpSpPr>
          <p:grpSpPr bwMode="auto">
            <a:xfrm>
              <a:off x="113" y="1480"/>
              <a:ext cx="1270" cy="1587"/>
              <a:chOff x="113" y="1117"/>
              <a:chExt cx="1270" cy="1587"/>
            </a:xfrm>
          </p:grpSpPr>
          <p:sp>
            <p:nvSpPr>
              <p:cNvPr id="94237" name="Line 42"/>
              <p:cNvSpPr>
                <a:spLocks noChangeShapeType="1"/>
              </p:cNvSpPr>
              <p:nvPr/>
            </p:nvSpPr>
            <p:spPr bwMode="auto">
              <a:xfrm>
                <a:off x="612" y="1344"/>
                <a:ext cx="136"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94238" name="Text Box 54"/>
              <p:cNvSpPr txBox="1">
                <a:spLocks noChangeArrowheads="1"/>
              </p:cNvSpPr>
              <p:nvPr/>
            </p:nvSpPr>
            <p:spPr bwMode="auto">
              <a:xfrm>
                <a:off x="113" y="1162"/>
                <a:ext cx="499" cy="332"/>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Modem Clients</a:t>
                </a:r>
              </a:p>
            </p:txBody>
          </p:sp>
          <p:grpSp>
            <p:nvGrpSpPr>
              <p:cNvPr id="94239" name="Group 71"/>
              <p:cNvGrpSpPr>
                <a:grpSpLocks/>
              </p:cNvGrpSpPr>
              <p:nvPr/>
            </p:nvGrpSpPr>
            <p:grpSpPr bwMode="auto">
              <a:xfrm>
                <a:off x="748" y="2069"/>
                <a:ext cx="635" cy="635"/>
                <a:chOff x="2426" y="2205"/>
                <a:chExt cx="1043" cy="862"/>
              </a:xfrm>
            </p:grpSpPr>
            <p:sp>
              <p:nvSpPr>
                <p:cNvPr id="94245" name="Rectangle 55"/>
                <p:cNvSpPr>
                  <a:spLocks noChangeArrowheads="1"/>
                </p:cNvSpPr>
                <p:nvPr/>
              </p:nvSpPr>
              <p:spPr bwMode="auto">
                <a:xfrm>
                  <a:off x="2426" y="2205"/>
                  <a:ext cx="1043" cy="4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&lt;&lt;Interface&gt;&gt;</a:t>
                  </a:r>
                  <a:br>
                    <a:rPr lang="en-US" altLang="zh-CN" sz="1400">
                      <a:solidFill>
                        <a:srgbClr val="000000"/>
                      </a:solidFill>
                    </a:rPr>
                  </a:br>
                  <a:r>
                    <a:rPr lang="en-US" altLang="zh-CN" sz="1400">
                      <a:solidFill>
                        <a:srgbClr val="000000"/>
                      </a:solidFill>
                    </a:rPr>
                    <a:t>Modem</a:t>
                  </a:r>
                </a:p>
              </p:txBody>
            </p:sp>
            <p:sp>
              <p:nvSpPr>
                <p:cNvPr id="94246" name="Rectangle 56"/>
                <p:cNvSpPr>
                  <a:spLocks noChangeArrowheads="1"/>
                </p:cNvSpPr>
                <p:nvPr/>
              </p:nvSpPr>
              <p:spPr bwMode="auto">
                <a:xfrm>
                  <a:off x="2426" y="2614"/>
                  <a:ext cx="1043" cy="4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+send</a:t>
                  </a:r>
                  <a:br>
                    <a:rPr lang="en-US" altLang="zh-CN" sz="1400">
                      <a:solidFill>
                        <a:srgbClr val="000000"/>
                      </a:solidFill>
                    </a:rPr>
                  </a:br>
                  <a:r>
                    <a:rPr lang="en-US" altLang="zh-CN" sz="1400">
                      <a:solidFill>
                        <a:srgbClr val="000000"/>
                      </a:solidFill>
                    </a:rPr>
                    <a:t>+receive</a:t>
                  </a:r>
                </a:p>
              </p:txBody>
            </p:sp>
          </p:grpSp>
          <p:sp>
            <p:nvSpPr>
              <p:cNvPr id="94240" name="Text Box 60"/>
              <p:cNvSpPr txBox="1">
                <a:spLocks noChangeArrowheads="1"/>
              </p:cNvSpPr>
              <p:nvPr/>
            </p:nvSpPr>
            <p:spPr bwMode="auto">
              <a:xfrm>
                <a:off x="113" y="1888"/>
                <a:ext cx="454" cy="332"/>
              </a:xfrm>
              <a:prstGeom prst="rect">
                <a:avLst/>
              </a:prstGeom>
              <a:noFill/>
              <a:ln w="9525">
                <a:solidFill>
                  <a:schemeClr val="tx1"/>
                </a:solidFill>
                <a:miter lim="800000"/>
                <a:headEnd/>
                <a:tailEnd/>
              </a:ln>
              <a:effectLst>
                <a:outerShdw blurRad="63500" dist="38099"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Ded Users</a:t>
                </a:r>
              </a:p>
            </p:txBody>
          </p:sp>
          <p:grpSp>
            <p:nvGrpSpPr>
              <p:cNvPr id="94241" name="Group 68"/>
              <p:cNvGrpSpPr>
                <a:grpSpLocks/>
              </p:cNvGrpSpPr>
              <p:nvPr/>
            </p:nvGrpSpPr>
            <p:grpSpPr bwMode="auto">
              <a:xfrm>
                <a:off x="748" y="1117"/>
                <a:ext cx="635" cy="817"/>
                <a:chOff x="2018" y="482"/>
                <a:chExt cx="1043" cy="1270"/>
              </a:xfrm>
            </p:grpSpPr>
            <p:sp>
              <p:nvSpPr>
                <p:cNvPr id="94243" name="Rectangle 69"/>
                <p:cNvSpPr>
                  <a:spLocks noChangeArrowheads="1"/>
                </p:cNvSpPr>
                <p:nvPr/>
              </p:nvSpPr>
              <p:spPr bwMode="auto">
                <a:xfrm>
                  <a:off x="2018" y="482"/>
                  <a:ext cx="1043" cy="4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&lt;&lt;Interface&gt;&gt;</a:t>
                  </a:r>
                  <a:br>
                    <a:rPr lang="en-US" altLang="zh-CN" sz="1400">
                      <a:solidFill>
                        <a:srgbClr val="000000"/>
                      </a:solidFill>
                    </a:rPr>
                  </a:br>
                  <a:r>
                    <a:rPr lang="en-US" altLang="zh-CN" sz="1400">
                      <a:solidFill>
                        <a:srgbClr val="000000"/>
                      </a:solidFill>
                    </a:rPr>
                    <a:t>Modem</a:t>
                  </a:r>
                </a:p>
              </p:txBody>
            </p:sp>
            <p:sp>
              <p:nvSpPr>
                <p:cNvPr id="94244" name="Rectangle 70"/>
                <p:cNvSpPr>
                  <a:spLocks noChangeArrowheads="1"/>
                </p:cNvSpPr>
                <p:nvPr/>
              </p:nvSpPr>
              <p:spPr bwMode="auto">
                <a:xfrm>
                  <a:off x="2018" y="891"/>
                  <a:ext cx="1042" cy="8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+dial</a:t>
                  </a:r>
                  <a:br>
                    <a:rPr lang="en-US" altLang="zh-CN" sz="1400">
                      <a:solidFill>
                        <a:srgbClr val="000000"/>
                      </a:solidFill>
                    </a:rPr>
                  </a:br>
                  <a:r>
                    <a:rPr lang="en-US" altLang="zh-CN" sz="1400">
                      <a:solidFill>
                        <a:srgbClr val="000000"/>
                      </a:solidFill>
                    </a:rPr>
                    <a:t>+hangup</a:t>
                  </a:r>
                  <a:br>
                    <a:rPr lang="en-US" altLang="zh-CN" sz="1400">
                      <a:solidFill>
                        <a:srgbClr val="000000"/>
                      </a:solidFill>
                    </a:rPr>
                  </a:br>
                  <a:r>
                    <a:rPr lang="en-US" altLang="zh-CN" sz="1400">
                      <a:solidFill>
                        <a:srgbClr val="000000"/>
                      </a:solidFill>
                    </a:rPr>
                    <a:t>+send</a:t>
                  </a:r>
                  <a:br>
                    <a:rPr lang="en-US" altLang="zh-CN" sz="1400">
                      <a:solidFill>
                        <a:srgbClr val="000000"/>
                      </a:solidFill>
                    </a:rPr>
                  </a:br>
                  <a:r>
                    <a:rPr lang="en-US" altLang="zh-CN" sz="1400">
                      <a:solidFill>
                        <a:srgbClr val="000000"/>
                      </a:solidFill>
                    </a:rPr>
                    <a:t>+receive</a:t>
                  </a:r>
                </a:p>
              </p:txBody>
            </p:sp>
          </p:grpSp>
          <p:sp>
            <p:nvSpPr>
              <p:cNvPr id="94242" name="Line 72"/>
              <p:cNvSpPr>
                <a:spLocks noChangeShapeType="1"/>
              </p:cNvSpPr>
              <p:nvPr/>
            </p:nvSpPr>
            <p:spPr bwMode="auto">
              <a:xfrm>
                <a:off x="567" y="2160"/>
                <a:ext cx="181"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grpSp>
          <p:nvGrpSpPr>
            <p:cNvPr id="94222" name="Group 77"/>
            <p:cNvGrpSpPr>
              <a:grpSpLocks/>
            </p:cNvGrpSpPr>
            <p:nvPr/>
          </p:nvGrpSpPr>
          <p:grpSpPr bwMode="auto">
            <a:xfrm>
              <a:off x="1610" y="1162"/>
              <a:ext cx="1089" cy="1497"/>
              <a:chOff x="1610" y="1162"/>
              <a:chExt cx="1089" cy="1497"/>
            </a:xfrm>
          </p:grpSpPr>
          <p:sp>
            <p:nvSpPr>
              <p:cNvPr id="94235" name="Rectangle 75"/>
              <p:cNvSpPr>
                <a:spLocks noChangeArrowheads="1"/>
              </p:cNvSpPr>
              <p:nvPr/>
            </p:nvSpPr>
            <p:spPr bwMode="auto">
              <a:xfrm>
                <a:off x="1610" y="1162"/>
                <a:ext cx="1089" cy="4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i="1">
                    <a:solidFill>
                      <a:srgbClr val="000000"/>
                    </a:solidFill>
                  </a:rPr>
                  <a:t>ModemConnectionController</a:t>
                </a:r>
              </a:p>
            </p:txBody>
          </p:sp>
          <p:sp>
            <p:nvSpPr>
              <p:cNvPr id="94236" name="Rectangle 76"/>
              <p:cNvSpPr>
                <a:spLocks noChangeArrowheads="1"/>
              </p:cNvSpPr>
              <p:nvPr/>
            </p:nvSpPr>
            <p:spPr bwMode="auto">
              <a:xfrm>
                <a:off x="1610" y="1571"/>
                <a:ext cx="1089" cy="1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#dialImp</a:t>
                </a:r>
                <a:br>
                  <a:rPr lang="en-US" altLang="zh-CN" sz="1400">
                    <a:solidFill>
                      <a:srgbClr val="000000"/>
                    </a:solidFill>
                  </a:rPr>
                </a:br>
                <a:r>
                  <a:rPr lang="en-US" altLang="zh-CN" sz="1400">
                    <a:solidFill>
                      <a:srgbClr val="000000"/>
                    </a:solidFill>
                  </a:rPr>
                  <a:t>#hangupImp</a:t>
                </a:r>
                <a:br>
                  <a:rPr lang="en-US" altLang="zh-CN" sz="1400">
                    <a:solidFill>
                      <a:srgbClr val="000000"/>
                    </a:solidFill>
                  </a:rPr>
                </a:br>
                <a:r>
                  <a:rPr lang="en-US" altLang="zh-CN" sz="1400">
                    <a:solidFill>
                      <a:srgbClr val="000000"/>
                    </a:solidFill>
                  </a:rPr>
                  <a:t>#sendImp</a:t>
                </a:r>
                <a:br>
                  <a:rPr lang="en-US" altLang="zh-CN" sz="1400">
                    <a:solidFill>
                      <a:srgbClr val="000000"/>
                    </a:solidFill>
                  </a:rPr>
                </a:br>
                <a:r>
                  <a:rPr lang="en-US" altLang="zh-CN" sz="1400">
                    <a:solidFill>
                      <a:srgbClr val="000000"/>
                    </a:solidFill>
                  </a:rPr>
                  <a:t>#receiveImp</a:t>
                </a:r>
              </a:p>
              <a:p>
                <a:pPr eaLnBrk="1" hangingPunct="1"/>
                <a:r>
                  <a:rPr lang="en-US" altLang="zh-CN" sz="1400">
                    <a:solidFill>
                      <a:srgbClr val="000000"/>
                    </a:solidFill>
                  </a:rPr>
                  <a:t>+</a:t>
                </a:r>
                <a:r>
                  <a:rPr lang="en-US" altLang="zh-CN" sz="1400" i="1">
                    <a:solidFill>
                      <a:srgbClr val="000000"/>
                    </a:solidFill>
                  </a:rPr>
                  <a:t>dial</a:t>
                </a:r>
                <a:br>
                  <a:rPr lang="en-US" altLang="zh-CN" sz="1400" i="1">
                    <a:solidFill>
                      <a:srgbClr val="000000"/>
                    </a:solidFill>
                  </a:rPr>
                </a:br>
                <a:r>
                  <a:rPr lang="en-US" altLang="zh-CN" sz="1400">
                    <a:solidFill>
                      <a:srgbClr val="000000"/>
                    </a:solidFill>
                  </a:rPr>
                  <a:t>+</a:t>
                </a:r>
                <a:r>
                  <a:rPr lang="en-US" altLang="zh-CN" sz="1400" i="1">
                    <a:solidFill>
                      <a:srgbClr val="000000"/>
                    </a:solidFill>
                  </a:rPr>
                  <a:t>hangup</a:t>
                </a:r>
                <a:br>
                  <a:rPr lang="en-US" altLang="zh-CN" sz="1400">
                    <a:solidFill>
                      <a:srgbClr val="000000"/>
                    </a:solidFill>
                  </a:rPr>
                </a:br>
                <a:r>
                  <a:rPr lang="en-US" altLang="zh-CN" sz="1400">
                    <a:solidFill>
                      <a:srgbClr val="000000"/>
                    </a:solidFill>
                  </a:rPr>
                  <a:t>+</a:t>
                </a:r>
                <a:r>
                  <a:rPr lang="en-US" altLang="zh-CN" sz="1400" i="1">
                    <a:solidFill>
                      <a:srgbClr val="000000"/>
                    </a:solidFill>
                  </a:rPr>
                  <a:t>send</a:t>
                </a:r>
                <a:br>
                  <a:rPr lang="en-US" altLang="zh-CN" sz="1400" i="1">
                    <a:solidFill>
                      <a:srgbClr val="000000"/>
                    </a:solidFill>
                  </a:rPr>
                </a:br>
                <a:r>
                  <a:rPr lang="en-US" altLang="zh-CN" sz="1400">
                    <a:solidFill>
                      <a:srgbClr val="000000"/>
                    </a:solidFill>
                  </a:rPr>
                  <a:t>+</a:t>
                </a:r>
                <a:r>
                  <a:rPr lang="en-US" altLang="zh-CN" sz="1400" i="1">
                    <a:solidFill>
                      <a:srgbClr val="000000"/>
                    </a:solidFill>
                  </a:rPr>
                  <a:t>receive</a:t>
                </a:r>
              </a:p>
            </p:txBody>
          </p:sp>
        </p:grpSp>
        <p:grpSp>
          <p:nvGrpSpPr>
            <p:cNvPr id="94223" name="Group 97"/>
            <p:cNvGrpSpPr>
              <a:grpSpLocks/>
            </p:cNvGrpSpPr>
            <p:nvPr/>
          </p:nvGrpSpPr>
          <p:grpSpPr bwMode="auto">
            <a:xfrm>
              <a:off x="1474" y="3022"/>
              <a:ext cx="953" cy="953"/>
              <a:chOff x="1746" y="2976"/>
              <a:chExt cx="953" cy="953"/>
            </a:xfrm>
          </p:grpSpPr>
          <p:sp>
            <p:nvSpPr>
              <p:cNvPr id="94233" name="Rectangle 95"/>
              <p:cNvSpPr>
                <a:spLocks noChangeArrowheads="1"/>
              </p:cNvSpPr>
              <p:nvPr/>
            </p:nvSpPr>
            <p:spPr bwMode="auto">
              <a:xfrm>
                <a:off x="1746" y="2976"/>
                <a:ext cx="953" cy="3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DedModem</a:t>
                </a:r>
                <a:br>
                  <a:rPr lang="en-US" altLang="zh-CN" sz="1400">
                    <a:solidFill>
                      <a:srgbClr val="000000"/>
                    </a:solidFill>
                  </a:rPr>
                </a:br>
                <a:r>
                  <a:rPr lang="en-US" altLang="zh-CN" sz="1400">
                    <a:solidFill>
                      <a:srgbClr val="000000"/>
                    </a:solidFill>
                  </a:rPr>
                  <a:t>Controller</a:t>
                </a:r>
              </a:p>
            </p:txBody>
          </p:sp>
          <p:sp>
            <p:nvSpPr>
              <p:cNvPr id="94234" name="Rectangle 96"/>
              <p:cNvSpPr>
                <a:spLocks noChangeArrowheads="1"/>
              </p:cNvSpPr>
              <p:nvPr/>
            </p:nvSpPr>
            <p:spPr bwMode="auto">
              <a:xfrm>
                <a:off x="1746" y="3295"/>
                <a:ext cx="953" cy="6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+dial</a:t>
                </a:r>
                <a:br>
                  <a:rPr lang="en-US" altLang="zh-CN" sz="1400">
                    <a:solidFill>
                      <a:srgbClr val="000000"/>
                    </a:solidFill>
                  </a:rPr>
                </a:br>
                <a:r>
                  <a:rPr lang="en-US" altLang="zh-CN" sz="1400">
                    <a:solidFill>
                      <a:srgbClr val="000000"/>
                    </a:solidFill>
                  </a:rPr>
                  <a:t>+hangup</a:t>
                </a:r>
                <a:br>
                  <a:rPr lang="en-US" altLang="zh-CN" sz="1400">
                    <a:solidFill>
                      <a:srgbClr val="000000"/>
                    </a:solidFill>
                  </a:rPr>
                </a:br>
                <a:r>
                  <a:rPr lang="en-US" altLang="zh-CN" sz="1400">
                    <a:solidFill>
                      <a:srgbClr val="000000"/>
                    </a:solidFill>
                  </a:rPr>
                  <a:t>+send</a:t>
                </a:r>
                <a:br>
                  <a:rPr lang="en-US" altLang="zh-CN" sz="1400">
                    <a:solidFill>
                      <a:srgbClr val="000000"/>
                    </a:solidFill>
                  </a:rPr>
                </a:br>
                <a:r>
                  <a:rPr lang="en-US" altLang="zh-CN" sz="1400">
                    <a:solidFill>
                      <a:srgbClr val="000000"/>
                    </a:solidFill>
                  </a:rPr>
                  <a:t>+receive</a:t>
                </a:r>
              </a:p>
            </p:txBody>
          </p:sp>
        </p:grpSp>
        <p:grpSp>
          <p:nvGrpSpPr>
            <p:cNvPr id="94224" name="Group 98"/>
            <p:cNvGrpSpPr>
              <a:grpSpLocks/>
            </p:cNvGrpSpPr>
            <p:nvPr/>
          </p:nvGrpSpPr>
          <p:grpSpPr bwMode="auto">
            <a:xfrm>
              <a:off x="2608" y="3022"/>
              <a:ext cx="953" cy="953"/>
              <a:chOff x="1746" y="2976"/>
              <a:chExt cx="953" cy="953"/>
            </a:xfrm>
          </p:grpSpPr>
          <p:sp>
            <p:nvSpPr>
              <p:cNvPr id="94231" name="Rectangle 99"/>
              <p:cNvSpPr>
                <a:spLocks noChangeArrowheads="1"/>
              </p:cNvSpPr>
              <p:nvPr/>
            </p:nvSpPr>
            <p:spPr bwMode="auto">
              <a:xfrm>
                <a:off x="1746" y="2976"/>
                <a:ext cx="953" cy="3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DialModem</a:t>
                </a:r>
                <a:br>
                  <a:rPr lang="en-US" altLang="zh-CN" sz="1400">
                    <a:solidFill>
                      <a:srgbClr val="000000"/>
                    </a:solidFill>
                  </a:rPr>
                </a:br>
                <a:r>
                  <a:rPr lang="en-US" altLang="zh-CN" sz="1400">
                    <a:solidFill>
                      <a:srgbClr val="000000"/>
                    </a:solidFill>
                  </a:rPr>
                  <a:t>Controller</a:t>
                </a:r>
              </a:p>
            </p:txBody>
          </p:sp>
          <p:sp>
            <p:nvSpPr>
              <p:cNvPr id="94232" name="Rectangle 100"/>
              <p:cNvSpPr>
                <a:spLocks noChangeArrowheads="1"/>
              </p:cNvSpPr>
              <p:nvPr/>
            </p:nvSpPr>
            <p:spPr bwMode="auto">
              <a:xfrm>
                <a:off x="1746" y="3295"/>
                <a:ext cx="953" cy="6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+dial</a:t>
                </a:r>
                <a:br>
                  <a:rPr lang="en-US" altLang="zh-CN" sz="1400">
                    <a:solidFill>
                      <a:srgbClr val="000000"/>
                    </a:solidFill>
                  </a:rPr>
                </a:br>
                <a:r>
                  <a:rPr lang="en-US" altLang="zh-CN" sz="1400">
                    <a:solidFill>
                      <a:srgbClr val="000000"/>
                    </a:solidFill>
                  </a:rPr>
                  <a:t>+hangup</a:t>
                </a:r>
                <a:br>
                  <a:rPr lang="en-US" altLang="zh-CN" sz="1400">
                    <a:solidFill>
                      <a:srgbClr val="000000"/>
                    </a:solidFill>
                  </a:rPr>
                </a:br>
                <a:r>
                  <a:rPr lang="en-US" altLang="zh-CN" sz="1400">
                    <a:solidFill>
                      <a:srgbClr val="000000"/>
                    </a:solidFill>
                  </a:rPr>
                  <a:t>+send</a:t>
                </a:r>
                <a:br>
                  <a:rPr lang="en-US" altLang="zh-CN" sz="1400">
                    <a:solidFill>
                      <a:srgbClr val="000000"/>
                    </a:solidFill>
                  </a:rPr>
                </a:br>
                <a:r>
                  <a:rPr lang="en-US" altLang="zh-CN" sz="1400">
                    <a:solidFill>
                      <a:srgbClr val="000000"/>
                    </a:solidFill>
                  </a:rPr>
                  <a:t>+receive</a:t>
                </a:r>
              </a:p>
            </p:txBody>
          </p:sp>
        </p:grpSp>
        <p:sp>
          <p:nvSpPr>
            <p:cNvPr id="94225" name="Line 101"/>
            <p:cNvSpPr>
              <a:spLocks noChangeShapeType="1"/>
            </p:cNvSpPr>
            <p:nvPr/>
          </p:nvSpPr>
          <p:spPr bwMode="auto">
            <a:xfrm flipV="1">
              <a:off x="1882" y="2886"/>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226" name="Line 102"/>
            <p:cNvSpPr>
              <a:spLocks noChangeShapeType="1"/>
            </p:cNvSpPr>
            <p:nvPr/>
          </p:nvSpPr>
          <p:spPr bwMode="auto">
            <a:xfrm>
              <a:off x="1882" y="2886"/>
              <a:ext cx="11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227" name="Line 103"/>
            <p:cNvSpPr>
              <a:spLocks noChangeShapeType="1"/>
            </p:cNvSpPr>
            <p:nvPr/>
          </p:nvSpPr>
          <p:spPr bwMode="auto">
            <a:xfrm>
              <a:off x="3061" y="2886"/>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4228" name="Group 104"/>
            <p:cNvGrpSpPr>
              <a:grpSpLocks/>
            </p:cNvGrpSpPr>
            <p:nvPr/>
          </p:nvGrpSpPr>
          <p:grpSpPr bwMode="auto">
            <a:xfrm rot="-5400000">
              <a:off x="1450" y="2456"/>
              <a:ext cx="91" cy="226"/>
              <a:chOff x="703" y="1207"/>
              <a:chExt cx="90" cy="363"/>
            </a:xfrm>
          </p:grpSpPr>
          <p:sp>
            <p:nvSpPr>
              <p:cNvPr id="94229" name="AutoShape 105"/>
              <p:cNvSpPr>
                <a:spLocks noChangeArrowheads="1"/>
              </p:cNvSpPr>
              <p:nvPr/>
            </p:nvSpPr>
            <p:spPr bwMode="auto">
              <a:xfrm>
                <a:off x="703" y="1208"/>
                <a:ext cx="90" cy="92"/>
              </a:xfrm>
              <a:prstGeom prst="triangle">
                <a:avLst>
                  <a:gd name="adj" fmla="val 50000"/>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sz="1400">
                  <a:solidFill>
                    <a:srgbClr val="000000"/>
                  </a:solidFill>
                </a:endParaRPr>
              </a:p>
            </p:txBody>
          </p:sp>
          <p:sp>
            <p:nvSpPr>
              <p:cNvPr id="94230" name="Line 106"/>
              <p:cNvSpPr>
                <a:spLocks noChangeShapeType="1"/>
              </p:cNvSpPr>
              <p:nvPr/>
            </p:nvSpPr>
            <p:spPr bwMode="auto">
              <a:xfrm>
                <a:off x="748" y="1299"/>
                <a:ext cx="0" cy="271"/>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94213" name="Line 110"/>
          <p:cNvSpPr>
            <a:spLocks noChangeShapeType="1"/>
          </p:cNvSpPr>
          <p:nvPr/>
        </p:nvSpPr>
        <p:spPr bwMode="auto">
          <a:xfrm>
            <a:off x="4284663" y="2852738"/>
            <a:ext cx="2519362" cy="0"/>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94214" name="Text Box 111"/>
          <p:cNvSpPr txBox="1">
            <a:spLocks noChangeArrowheads="1"/>
          </p:cNvSpPr>
          <p:nvPr/>
        </p:nvSpPr>
        <p:spPr bwMode="auto">
          <a:xfrm>
            <a:off x="4643438" y="2492375"/>
            <a:ext cx="1200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&lt;&lt;delegates&gt;&gt;</a:t>
            </a:r>
          </a:p>
        </p:txBody>
      </p:sp>
      <p:sp>
        <p:nvSpPr>
          <p:cNvPr id="94215" name="Rectangle 112"/>
          <p:cNvSpPr>
            <a:spLocks noChangeArrowheads="1"/>
          </p:cNvSpPr>
          <p:nvPr/>
        </p:nvSpPr>
        <p:spPr bwMode="auto">
          <a:xfrm>
            <a:off x="179388" y="5013325"/>
            <a:ext cx="1835150" cy="13684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Dial and Hangup are implemented to simulate connection state. Send and Receive delegate to their respective imps.</a:t>
            </a:r>
          </a:p>
        </p:txBody>
      </p:sp>
      <p:sp>
        <p:nvSpPr>
          <p:cNvPr id="94216" name="Rectangle 113"/>
          <p:cNvSpPr>
            <a:spLocks noChangeArrowheads="1"/>
          </p:cNvSpPr>
          <p:nvPr/>
        </p:nvSpPr>
        <p:spPr bwMode="auto">
          <a:xfrm>
            <a:off x="5940425" y="5661025"/>
            <a:ext cx="208915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400">
                <a:solidFill>
                  <a:srgbClr val="000000"/>
                </a:solidFill>
              </a:rPr>
              <a:t>All mothods delegate to their respective imps.</a:t>
            </a:r>
          </a:p>
        </p:txBody>
      </p:sp>
      <p:sp>
        <p:nvSpPr>
          <p:cNvPr id="94217" name="Line 114"/>
          <p:cNvSpPr>
            <a:spLocks noChangeShapeType="1"/>
          </p:cNvSpPr>
          <p:nvPr/>
        </p:nvSpPr>
        <p:spPr bwMode="auto">
          <a:xfrm flipV="1">
            <a:off x="2051050" y="5373688"/>
            <a:ext cx="288925" cy="719137"/>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94218" name="Line 115"/>
          <p:cNvSpPr>
            <a:spLocks noChangeShapeType="1"/>
          </p:cNvSpPr>
          <p:nvPr/>
        </p:nvSpPr>
        <p:spPr bwMode="auto">
          <a:xfrm flipH="1" flipV="1">
            <a:off x="5651500" y="5157788"/>
            <a:ext cx="649288" cy="503237"/>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3299095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a:xfrm>
            <a:off x="0" y="0"/>
            <a:ext cx="9075738" cy="714375"/>
          </a:xfrm>
        </p:spPr>
        <p:txBody>
          <a:bodyPr/>
          <a:lstStyle/>
          <a:p>
            <a:r>
              <a:rPr lang="en-US" altLang="zh-CN" sz="2600">
                <a:solidFill>
                  <a:srgbClr val="000000"/>
                </a:solidFill>
              </a:rPr>
              <a:t>Design Patterns - Bridge Pattern  Example</a:t>
            </a:r>
            <a:endParaRPr lang="zh-CN" altLang="zh-CN" sz="2600">
              <a:solidFill>
                <a:srgbClr val="000000"/>
              </a:solidFill>
            </a:endParaRPr>
          </a:p>
        </p:txBody>
      </p:sp>
      <p:pic>
        <p:nvPicPr>
          <p:cNvPr id="96258"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9238" y="1157288"/>
            <a:ext cx="8301037" cy="4989512"/>
          </a:xfrm>
          <a:noFill/>
          <a:extLst>
            <a:ext uri="{909E8E84-426E-40DD-AFC4-6F175D3DCCD1}">
              <a14:hiddenFill xmlns:a14="http://schemas.microsoft.com/office/drawing/2010/main">
                <a:solidFill>
                  <a:srgbClr val="FFFFFF"/>
                </a:solidFill>
              </a14:hiddenFill>
            </a:ext>
          </a:extLst>
        </p:spPr>
      </p:pic>
      <p:sp>
        <p:nvSpPr>
          <p:cNvPr id="96259" name="Text Box 3"/>
          <p:cNvSpPr txBox="1">
            <a:spLocks noChangeArrowheads="1"/>
          </p:cNvSpPr>
          <p:nvPr/>
        </p:nvSpPr>
        <p:spPr bwMode="auto">
          <a:xfrm>
            <a:off x="303213" y="3098800"/>
            <a:ext cx="1841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endParaRPr lang="zh-CN" altLang="en-US" sz="1200">
              <a:solidFill>
                <a:srgbClr val="000000"/>
              </a:solidFill>
              <a:latin typeface="Times New Roman" charset="0"/>
            </a:endParaRPr>
          </a:p>
        </p:txBody>
      </p:sp>
      <p:sp>
        <p:nvSpPr>
          <p:cNvPr id="96260" name="Rectangle 4"/>
          <p:cNvSpPr>
            <a:spLocks noChangeArrowheads="1"/>
          </p:cNvSpPr>
          <p:nvPr/>
        </p:nvSpPr>
        <p:spPr bwMode="auto">
          <a:xfrm>
            <a:off x="0" y="714375"/>
            <a:ext cx="88931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sz="3000">
                <a:solidFill>
                  <a:srgbClr val="000000"/>
                </a:solidFill>
              </a:rPr>
              <a:t>How can we simplify this design?</a:t>
            </a:r>
          </a:p>
        </p:txBody>
      </p:sp>
    </p:spTree>
    <p:extLst>
      <p:ext uri="{BB962C8B-B14F-4D97-AF65-F5344CB8AC3E}">
        <p14:creationId xmlns:p14="http://schemas.microsoft.com/office/powerpoint/2010/main" val="2406982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a:xfrm>
            <a:off x="0" y="0"/>
            <a:ext cx="8999538" cy="714375"/>
          </a:xfrm>
        </p:spPr>
        <p:txBody>
          <a:bodyPr/>
          <a:lstStyle/>
          <a:p>
            <a:r>
              <a:rPr lang="en-US" altLang="zh-CN">
                <a:solidFill>
                  <a:srgbClr val="000000"/>
                </a:solidFill>
              </a:rPr>
              <a:t>Design Patterns - Bridge Pattern  Example</a:t>
            </a:r>
            <a:endParaRPr lang="zh-CN" altLang="zh-CN">
              <a:solidFill>
                <a:srgbClr val="000000"/>
              </a:solidFill>
            </a:endParaRPr>
          </a:p>
        </p:txBody>
      </p:sp>
      <p:pic>
        <p:nvPicPr>
          <p:cNvPr id="98306"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6013" y="3429000"/>
            <a:ext cx="6792912" cy="3248025"/>
          </a:xfrm>
          <a:noFill/>
          <a:extLst>
            <a:ext uri="{909E8E84-426E-40DD-AFC4-6F175D3DCCD1}">
              <a14:hiddenFill xmlns:a14="http://schemas.microsoft.com/office/drawing/2010/main">
                <a:solidFill>
                  <a:srgbClr val="FFFFFF"/>
                </a:solidFill>
              </a14:hiddenFill>
            </a:ext>
          </a:extLst>
        </p:spPr>
      </p:pic>
      <p:sp>
        <p:nvSpPr>
          <p:cNvPr id="98307" name="Rectangle 4"/>
          <p:cNvSpPr>
            <a:spLocks noChangeArrowheads="1"/>
          </p:cNvSpPr>
          <p:nvPr/>
        </p:nvSpPr>
        <p:spPr bwMode="auto">
          <a:xfrm>
            <a:off x="0" y="714375"/>
            <a:ext cx="91440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sz="3000">
                <a:solidFill>
                  <a:srgbClr val="000000"/>
                </a:solidFill>
              </a:rPr>
              <a:t>Apply the </a:t>
            </a:r>
            <a:r>
              <a:rPr lang="en-US" altLang="zh-CN" sz="3000" i="1">
                <a:solidFill>
                  <a:srgbClr val="000000"/>
                </a:solidFill>
              </a:rPr>
              <a:t>Bridge </a:t>
            </a:r>
            <a:r>
              <a:rPr lang="en-US" altLang="zh-CN" sz="3000">
                <a:solidFill>
                  <a:srgbClr val="000000"/>
                </a:solidFill>
              </a:rPr>
              <a:t>Design Pattern</a:t>
            </a:r>
            <a:br>
              <a:rPr lang="en-US" altLang="zh-CN" sz="3000">
                <a:solidFill>
                  <a:srgbClr val="000000"/>
                </a:solidFill>
              </a:rPr>
            </a:br>
            <a:r>
              <a:rPr lang="en-US" altLang="zh-CN" sz="2600" i="1">
                <a:solidFill>
                  <a:srgbClr val="000000"/>
                </a:solidFill>
              </a:rPr>
              <a:t>Intent: </a:t>
            </a:r>
            <a:r>
              <a:rPr lang="en-US" altLang="zh-CN" sz="2600">
                <a:solidFill>
                  <a:srgbClr val="000000"/>
                </a:solidFill>
              </a:rPr>
              <a:t>Decouple a class abstraction from its implementation.</a:t>
            </a:r>
            <a:br>
              <a:rPr lang="en-US" altLang="zh-CN" sz="2600">
                <a:solidFill>
                  <a:srgbClr val="000000"/>
                </a:solidFill>
              </a:rPr>
            </a:br>
            <a:r>
              <a:rPr lang="en-US" altLang="zh-CN" sz="2600">
                <a:solidFill>
                  <a:srgbClr val="000000"/>
                </a:solidFill>
              </a:rPr>
              <a:t> - </a:t>
            </a:r>
            <a:r>
              <a:rPr lang="en-US" altLang="zh-CN" sz="3000">
                <a:solidFill>
                  <a:srgbClr val="000000"/>
                </a:solidFill>
              </a:rPr>
              <a:t>You might use Bridge when you might otherwise be tempted to use multiple inheritance...</a:t>
            </a:r>
            <a:endParaRPr lang="en-US" altLang="zh-CN" sz="2600">
              <a:solidFill>
                <a:srgbClr val="000000"/>
              </a:solidFill>
            </a:endParaRPr>
          </a:p>
        </p:txBody>
      </p:sp>
    </p:spTree>
    <p:extLst>
      <p:ext uri="{BB962C8B-B14F-4D97-AF65-F5344CB8AC3E}">
        <p14:creationId xmlns:p14="http://schemas.microsoft.com/office/powerpoint/2010/main" val="55074343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a:xfrm>
            <a:off x="0" y="0"/>
            <a:ext cx="9075738" cy="714375"/>
          </a:xfrm>
        </p:spPr>
        <p:txBody>
          <a:bodyPr/>
          <a:lstStyle/>
          <a:p>
            <a:r>
              <a:rPr lang="en-US" altLang="zh-CN" sz="2600">
                <a:solidFill>
                  <a:srgbClr val="000000"/>
                </a:solidFill>
              </a:rPr>
              <a:t>Design Patterns - </a:t>
            </a:r>
            <a:r>
              <a:rPr lang="en-US" altLang="zh-CN" sz="2600" i="1">
                <a:solidFill>
                  <a:srgbClr val="000000"/>
                </a:solidFill>
              </a:rPr>
              <a:t>Bridge Pattern</a:t>
            </a:r>
          </a:p>
        </p:txBody>
      </p:sp>
      <p:pic>
        <p:nvPicPr>
          <p:cNvPr id="100354" name="Picture 5" descr="brid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133600"/>
            <a:ext cx="8964613" cy="4319588"/>
          </a:xfrm>
          <a:noFill/>
          <a:extLst>
            <a:ext uri="{909E8E84-426E-40DD-AFC4-6F175D3DCCD1}">
              <a14:hiddenFill xmlns:a14="http://schemas.microsoft.com/office/drawing/2010/main">
                <a:solidFill>
                  <a:srgbClr val="FFFFFF"/>
                </a:solidFill>
              </a14:hiddenFill>
            </a:ext>
          </a:extLst>
        </p:spPr>
      </p:pic>
      <p:sp>
        <p:nvSpPr>
          <p:cNvPr id="100355" name="Text Box 3"/>
          <p:cNvSpPr txBox="1">
            <a:spLocks noChangeArrowheads="1"/>
          </p:cNvSpPr>
          <p:nvPr/>
        </p:nvSpPr>
        <p:spPr bwMode="auto">
          <a:xfrm>
            <a:off x="0" y="620713"/>
            <a:ext cx="93964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b="0">
                <a:solidFill>
                  <a:srgbClr val="000000"/>
                </a:solidFill>
                <a:latin typeface="Times New Roman" charset="0"/>
              </a:rPr>
              <a:t>                                                 Intent:</a:t>
            </a:r>
          </a:p>
          <a:p>
            <a:r>
              <a:rPr lang="en-US" altLang="zh-CN" sz="2000" b="0">
                <a:solidFill>
                  <a:srgbClr val="000000"/>
                </a:solidFill>
                <a:latin typeface="Times New Roman" charset="0"/>
              </a:rPr>
              <a:t>Decouple an abstraction from its implementation so that the two can vary independently. </a:t>
            </a:r>
          </a:p>
        </p:txBody>
      </p:sp>
      <p:sp>
        <p:nvSpPr>
          <p:cNvPr id="100356" name="Text Box 4"/>
          <p:cNvSpPr txBox="1">
            <a:spLocks noChangeArrowheads="1"/>
          </p:cNvSpPr>
          <p:nvPr/>
        </p:nvSpPr>
        <p:spPr bwMode="auto">
          <a:xfrm>
            <a:off x="0" y="1341438"/>
            <a:ext cx="88931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b="0">
                <a:solidFill>
                  <a:srgbClr val="000000"/>
                </a:solidFill>
                <a:latin typeface="Times New Roman" charset="0"/>
              </a:rPr>
              <a:t>                                                 Solution:</a:t>
            </a:r>
          </a:p>
          <a:p>
            <a:r>
              <a:rPr lang="en-US" altLang="zh-CN" sz="2000" b="0">
                <a:solidFill>
                  <a:srgbClr val="000000"/>
                </a:solidFill>
                <a:latin typeface="Times New Roman" charset="0"/>
              </a:rPr>
              <a:t>Abstraction forwards client requests to its Implementor object </a:t>
            </a:r>
          </a:p>
        </p:txBody>
      </p:sp>
    </p:spTree>
    <p:extLst>
      <p:ext uri="{BB962C8B-B14F-4D97-AF65-F5344CB8AC3E}">
        <p14:creationId xmlns:p14="http://schemas.microsoft.com/office/powerpoint/2010/main" val="115394008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a:xfrm>
            <a:off x="0" y="0"/>
            <a:ext cx="9075738" cy="714375"/>
          </a:xfrm>
        </p:spPr>
        <p:txBody>
          <a:bodyPr/>
          <a:lstStyle/>
          <a:p>
            <a:r>
              <a:rPr lang="en-US" altLang="zh-CN"/>
              <a:t>Bridge Pattern -  example</a:t>
            </a:r>
          </a:p>
        </p:txBody>
      </p:sp>
      <p:pic>
        <p:nvPicPr>
          <p:cNvPr id="102402" name="Picture 56" descr="image00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850" y="836613"/>
            <a:ext cx="8351838" cy="5400675"/>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6069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a:xfrm>
            <a:off x="76200" y="0"/>
            <a:ext cx="8999538" cy="714375"/>
          </a:xfrm>
        </p:spPr>
        <p:txBody>
          <a:bodyPr/>
          <a:lstStyle/>
          <a:p>
            <a:r>
              <a:rPr lang="en-US" altLang="zh-CN">
                <a:solidFill>
                  <a:srgbClr val="000000"/>
                </a:solidFill>
              </a:rPr>
              <a:t> </a:t>
            </a:r>
            <a:r>
              <a:rPr lang="en-US" altLang="zh-CN" sz="3000">
                <a:solidFill>
                  <a:srgbClr val="000000"/>
                </a:solidFill>
              </a:rPr>
              <a:t>Bridge Pattern -  example</a:t>
            </a:r>
          </a:p>
        </p:txBody>
      </p:sp>
      <p:sp>
        <p:nvSpPr>
          <p:cNvPr id="104450" name="Text Box 3"/>
          <p:cNvSpPr txBox="1">
            <a:spLocks noChangeArrowheads="1"/>
          </p:cNvSpPr>
          <p:nvPr/>
        </p:nvSpPr>
        <p:spPr bwMode="auto">
          <a:xfrm>
            <a:off x="179388" y="620713"/>
            <a:ext cx="8785225"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Client Code:</a:t>
            </a:r>
          </a:p>
          <a:p>
            <a:pPr eaLnBrk="1" hangingPunct="1"/>
            <a:r>
              <a:rPr lang="en-US" altLang="zh-CN" sz="1600">
                <a:solidFill>
                  <a:srgbClr val="000000"/>
                </a:solidFill>
              </a:rPr>
              <a:t> public void test1() { ClientService1 cs1 =  new ClientService1(new Implementation1());</a:t>
            </a:r>
          </a:p>
          <a:p>
            <a:pPr eaLnBrk="1" hangingPunct="1"/>
            <a:r>
              <a:rPr lang="en-US" altLang="zh-CN" sz="1600">
                <a:solidFill>
                  <a:srgbClr val="000000"/>
                </a:solidFill>
              </a:rPr>
              <a:t>    cs1.serviceA();  cs1.serviceB(); }</a:t>
            </a:r>
          </a:p>
          <a:p>
            <a:pPr eaLnBrk="1" hangingPunct="1"/>
            <a:r>
              <a:rPr lang="en-US" altLang="zh-CN" sz="1600">
                <a:solidFill>
                  <a:srgbClr val="000000"/>
                </a:solidFill>
              </a:rPr>
              <a:t> public void test2() { ClientService1 cs1 = new ClientService1(new Implementation2());</a:t>
            </a:r>
          </a:p>
          <a:p>
            <a:pPr eaLnBrk="1" hangingPunct="1"/>
            <a:r>
              <a:rPr lang="en-US" altLang="zh-CN" sz="1600">
                <a:solidFill>
                  <a:srgbClr val="000000"/>
                </a:solidFill>
              </a:rPr>
              <a:t>    cs1.serviceA();  cs1.serviceB(); }</a:t>
            </a:r>
          </a:p>
          <a:p>
            <a:pPr eaLnBrk="1" hangingPunct="1"/>
            <a:r>
              <a:rPr lang="en-US" altLang="zh-CN" sz="1600">
                <a:solidFill>
                  <a:srgbClr val="000000"/>
                </a:solidFill>
              </a:rPr>
              <a:t>public void test3() { ClientService2 cs2 = new ClientService2(new Implementation1());</a:t>
            </a:r>
          </a:p>
          <a:p>
            <a:pPr eaLnBrk="1" hangingPunct="1"/>
            <a:r>
              <a:rPr lang="en-US" altLang="zh-CN" sz="1600">
                <a:solidFill>
                  <a:srgbClr val="000000"/>
                </a:solidFill>
              </a:rPr>
              <a:t>    cs2.serviceC(); cs2.serviceD(); cs2.serviceE();}</a:t>
            </a:r>
          </a:p>
          <a:p>
            <a:pPr eaLnBrk="1" hangingPunct="1"/>
            <a:r>
              <a:rPr lang="en-US" altLang="zh-CN" sz="1600">
                <a:solidFill>
                  <a:srgbClr val="000000"/>
                </a:solidFill>
              </a:rPr>
              <a:t>}</a:t>
            </a:r>
          </a:p>
        </p:txBody>
      </p:sp>
      <p:sp>
        <p:nvSpPr>
          <p:cNvPr id="104451" name="Text Box 6"/>
          <p:cNvSpPr txBox="1">
            <a:spLocks noChangeArrowheads="1"/>
          </p:cNvSpPr>
          <p:nvPr/>
        </p:nvSpPr>
        <p:spPr bwMode="auto">
          <a:xfrm>
            <a:off x="214313" y="2643188"/>
            <a:ext cx="8713787" cy="4013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Abstraction Code:</a:t>
            </a:r>
          </a:p>
          <a:p>
            <a:pPr eaLnBrk="1" hangingPunct="1"/>
            <a:r>
              <a:rPr lang="en-US" altLang="zh-CN" sz="1600">
                <a:solidFill>
                  <a:srgbClr val="000000"/>
                </a:solidFill>
              </a:rPr>
              <a:t>class Abstraction {</a:t>
            </a:r>
          </a:p>
          <a:p>
            <a:pPr eaLnBrk="1" hangingPunct="1"/>
            <a:r>
              <a:rPr lang="en-US" altLang="zh-CN" sz="1600">
                <a:solidFill>
                  <a:srgbClr val="000000"/>
                </a:solidFill>
              </a:rPr>
              <a:t>  private Implementation implementation;</a:t>
            </a:r>
          </a:p>
          <a:p>
            <a:pPr eaLnBrk="1" hangingPunct="1"/>
            <a:r>
              <a:rPr lang="en-US" altLang="zh-CN" sz="1600">
                <a:solidFill>
                  <a:srgbClr val="000000"/>
                </a:solidFill>
              </a:rPr>
              <a:t>  public Abstraction(Implementation imp) { implementation = imp;}</a:t>
            </a:r>
          </a:p>
          <a:p>
            <a:pPr eaLnBrk="1" hangingPunct="1"/>
            <a:r>
              <a:rPr lang="en-US" altLang="zh-CN" sz="1600">
                <a:solidFill>
                  <a:srgbClr val="000000"/>
                </a:solidFill>
              </a:rPr>
              <a:t>  public void service1() {implementation.facility1(); implementation.facility2(); }</a:t>
            </a:r>
          </a:p>
          <a:p>
            <a:pPr eaLnBrk="1" hangingPunct="1"/>
            <a:r>
              <a:rPr lang="en-US" altLang="zh-CN" sz="1600">
                <a:solidFill>
                  <a:srgbClr val="000000"/>
                </a:solidFill>
              </a:rPr>
              <a:t>  public void service2() {implementation.facility2(); implementation.facility3(); }</a:t>
            </a:r>
          </a:p>
          <a:p>
            <a:pPr eaLnBrk="1" hangingPunct="1"/>
            <a:r>
              <a:rPr lang="en-US" altLang="zh-CN" sz="1600">
                <a:solidFill>
                  <a:srgbClr val="000000"/>
                </a:solidFill>
              </a:rPr>
              <a:t>  public void service3() {implementation.facility1(); implementation.facility2(); implementation.facility4();}</a:t>
            </a:r>
          </a:p>
          <a:p>
            <a:pPr eaLnBrk="1" hangingPunct="1"/>
            <a:r>
              <a:rPr lang="en-US" altLang="zh-CN" sz="1600">
                <a:solidFill>
                  <a:srgbClr val="000000"/>
                </a:solidFill>
              </a:rPr>
              <a:t>  protected Implementation getImplementation() {return implementation;}</a:t>
            </a:r>
          </a:p>
          <a:p>
            <a:pPr eaLnBrk="1" hangingPunct="1"/>
            <a:r>
              <a:rPr lang="en-US" altLang="zh-CN" sz="1600">
                <a:solidFill>
                  <a:srgbClr val="000000"/>
                </a:solidFill>
              </a:rPr>
              <a:t>}</a:t>
            </a:r>
          </a:p>
          <a:p>
            <a:pPr eaLnBrk="1" hangingPunct="1"/>
            <a:r>
              <a:rPr lang="en-US" altLang="zh-CN" sz="1600">
                <a:solidFill>
                  <a:srgbClr val="000000"/>
                </a:solidFill>
              </a:rPr>
              <a:t>class ClientService1 extends Abstraction {</a:t>
            </a:r>
          </a:p>
          <a:p>
            <a:pPr eaLnBrk="1" hangingPunct="1"/>
            <a:r>
              <a:rPr lang="en-US" altLang="zh-CN" sz="1600">
                <a:solidFill>
                  <a:srgbClr val="000000"/>
                </a:solidFill>
              </a:rPr>
              <a:t>  public ClientService1(Implementation imp) { super(imp); }</a:t>
            </a:r>
          </a:p>
          <a:p>
            <a:pPr eaLnBrk="1" hangingPunct="1"/>
            <a:r>
              <a:rPr lang="en-US" altLang="zh-CN" sz="1600">
                <a:solidFill>
                  <a:srgbClr val="000000"/>
                </a:solidFill>
              </a:rPr>
              <a:t>  public void serviceA() {service1(); service2();}  public void serviceB() {service3();}}</a:t>
            </a:r>
          </a:p>
          <a:p>
            <a:pPr eaLnBrk="1" hangingPunct="1"/>
            <a:r>
              <a:rPr lang="en-US" altLang="zh-CN" sz="1600">
                <a:solidFill>
                  <a:srgbClr val="000000"/>
                </a:solidFill>
              </a:rPr>
              <a:t>class ClientService2 extends Abstraction {</a:t>
            </a:r>
          </a:p>
          <a:p>
            <a:pPr eaLnBrk="1" hangingPunct="1"/>
            <a:r>
              <a:rPr lang="en-US" altLang="zh-CN" sz="1600">
                <a:solidFill>
                  <a:srgbClr val="000000"/>
                </a:solidFill>
              </a:rPr>
              <a:t>  public ClientService2(Implementation imp) { super(imp); }</a:t>
            </a:r>
          </a:p>
          <a:p>
            <a:pPr eaLnBrk="1" hangingPunct="1"/>
            <a:r>
              <a:rPr lang="en-US" altLang="zh-CN" sz="1600">
                <a:solidFill>
                  <a:srgbClr val="000000"/>
                </a:solidFill>
              </a:rPr>
              <a:t>  public void serviceC() {service2(); service3();}   public void serviceD() {service1(); service3();}</a:t>
            </a:r>
          </a:p>
          <a:p>
            <a:pPr eaLnBrk="1" hangingPunct="1"/>
            <a:r>
              <a:rPr lang="en-US" altLang="zh-CN" sz="1600">
                <a:solidFill>
                  <a:srgbClr val="000000"/>
                </a:solidFill>
              </a:rPr>
              <a:t>  public void serviceE() {getImplementation().facility3();}}</a:t>
            </a:r>
          </a:p>
        </p:txBody>
      </p:sp>
    </p:spTree>
    <p:extLst>
      <p:ext uri="{BB962C8B-B14F-4D97-AF65-F5344CB8AC3E}">
        <p14:creationId xmlns:p14="http://schemas.microsoft.com/office/powerpoint/2010/main" val="180615376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a:xfrm>
            <a:off x="76200" y="0"/>
            <a:ext cx="8999538" cy="714375"/>
          </a:xfrm>
        </p:spPr>
        <p:txBody>
          <a:bodyPr/>
          <a:lstStyle/>
          <a:p>
            <a:r>
              <a:rPr lang="en-US" altLang="zh-CN">
                <a:solidFill>
                  <a:srgbClr val="000000"/>
                </a:solidFill>
              </a:rPr>
              <a:t> Bridge Pattern -  example</a:t>
            </a:r>
          </a:p>
        </p:txBody>
      </p:sp>
      <p:sp>
        <p:nvSpPr>
          <p:cNvPr id="106498" name="Text Box 4"/>
          <p:cNvSpPr txBox="1">
            <a:spLocks noChangeArrowheads="1"/>
          </p:cNvSpPr>
          <p:nvPr/>
        </p:nvSpPr>
        <p:spPr bwMode="auto">
          <a:xfrm>
            <a:off x="179388" y="692150"/>
            <a:ext cx="8713787" cy="5754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Implementation Code:</a:t>
            </a:r>
          </a:p>
          <a:p>
            <a:pPr eaLnBrk="1" hangingPunct="1"/>
            <a:r>
              <a:rPr lang="en-US" altLang="zh-CN" sz="1600">
                <a:solidFill>
                  <a:srgbClr val="000000"/>
                </a:solidFill>
              </a:rPr>
              <a:t>interface Implementation { void facility1();  void facility2();  void facility3();  void facility4();}</a:t>
            </a:r>
          </a:p>
          <a:p>
            <a:pPr eaLnBrk="1" hangingPunct="1"/>
            <a:endParaRPr lang="en-US" altLang="zh-CN" sz="1600">
              <a:solidFill>
                <a:srgbClr val="000000"/>
              </a:solidFill>
            </a:endParaRPr>
          </a:p>
          <a:p>
            <a:pPr eaLnBrk="1" hangingPunct="1"/>
            <a:r>
              <a:rPr lang="en-US" altLang="zh-CN" sz="1600">
                <a:solidFill>
                  <a:srgbClr val="000000"/>
                </a:solidFill>
              </a:rPr>
              <a:t>class Library1 { public void method1() {System.out.println("Library1.method1()");}</a:t>
            </a:r>
          </a:p>
          <a:p>
            <a:pPr eaLnBrk="1" hangingPunct="1"/>
            <a:r>
              <a:rPr lang="en-US" altLang="zh-CN" sz="1600">
                <a:solidFill>
                  <a:srgbClr val="000000"/>
                </a:solidFill>
              </a:rPr>
              <a:t>  public void method2() {System.out.println("Library1.method2()"); }}</a:t>
            </a:r>
          </a:p>
          <a:p>
            <a:pPr eaLnBrk="1" hangingPunct="1"/>
            <a:r>
              <a:rPr lang="en-US" altLang="zh-CN" sz="1600">
                <a:solidFill>
                  <a:srgbClr val="000000"/>
                </a:solidFill>
              </a:rPr>
              <a:t>class Library2 {public void operation1() {System.out.println("Library2.operation1()");}</a:t>
            </a:r>
          </a:p>
          <a:p>
            <a:pPr eaLnBrk="1" hangingPunct="1"/>
            <a:r>
              <a:rPr lang="en-US" altLang="zh-CN" sz="1600">
                <a:solidFill>
                  <a:srgbClr val="000000"/>
                </a:solidFill>
              </a:rPr>
              <a:t>  public void operation2() {System.out.println("Library2.operation2()");}</a:t>
            </a:r>
          </a:p>
          <a:p>
            <a:pPr eaLnBrk="1" hangingPunct="1"/>
            <a:r>
              <a:rPr lang="en-US" altLang="zh-CN" sz="1600">
                <a:solidFill>
                  <a:srgbClr val="000000"/>
                </a:solidFill>
              </a:rPr>
              <a:t>  public void operation3() {System.out.println("Library2.operation3()");}}</a:t>
            </a:r>
          </a:p>
          <a:p>
            <a:pPr eaLnBrk="1" hangingPunct="1"/>
            <a:r>
              <a:rPr lang="en-US" altLang="zh-CN" sz="1600">
                <a:solidFill>
                  <a:srgbClr val="000000"/>
                </a:solidFill>
              </a:rPr>
              <a:t>class Implementation1 implements Implementation {</a:t>
            </a:r>
          </a:p>
          <a:p>
            <a:pPr eaLnBrk="1" hangingPunct="1"/>
            <a:r>
              <a:rPr lang="en-US" altLang="zh-CN" sz="1600">
                <a:solidFill>
                  <a:srgbClr val="000000"/>
                </a:solidFill>
              </a:rPr>
              <a:t>  private Library1 delegate = new Library1();</a:t>
            </a:r>
          </a:p>
          <a:p>
            <a:pPr eaLnBrk="1" hangingPunct="1"/>
            <a:r>
              <a:rPr lang="en-US" altLang="zh-CN" sz="1600">
                <a:solidFill>
                  <a:srgbClr val="000000"/>
                </a:solidFill>
              </a:rPr>
              <a:t>  public void facility1() {System.out.println("Implementation1.facility1"); delegate.method1(); }</a:t>
            </a:r>
          </a:p>
          <a:p>
            <a:pPr eaLnBrk="1" hangingPunct="1"/>
            <a:r>
              <a:rPr lang="en-US" altLang="zh-CN" sz="1600">
                <a:solidFill>
                  <a:srgbClr val="000000"/>
                </a:solidFill>
              </a:rPr>
              <a:t>  public void facility2() {System.out.println("Implementation1.facility2"); delegate.method2(); }</a:t>
            </a:r>
          </a:p>
          <a:p>
            <a:pPr eaLnBrk="1" hangingPunct="1"/>
            <a:r>
              <a:rPr lang="en-US" altLang="zh-CN" sz="1600">
                <a:solidFill>
                  <a:srgbClr val="000000"/>
                </a:solidFill>
              </a:rPr>
              <a:t>  public void facility3() {System.out.println("Implementation1.facility3");</a:t>
            </a:r>
          </a:p>
          <a:p>
            <a:pPr eaLnBrk="1" hangingPunct="1"/>
            <a:r>
              <a:rPr lang="en-US" altLang="zh-CN" sz="1600">
                <a:solidFill>
                  <a:srgbClr val="000000"/>
                </a:solidFill>
              </a:rPr>
              <a:t>    delegate.method2(); delegate.method1();}</a:t>
            </a:r>
          </a:p>
          <a:p>
            <a:pPr eaLnBrk="1" hangingPunct="1"/>
            <a:r>
              <a:rPr lang="en-US" altLang="zh-CN" sz="1600">
                <a:solidFill>
                  <a:srgbClr val="000000"/>
                </a:solidFill>
              </a:rPr>
              <a:t>  public void facility4() {System.out.println("Implementation1.facility4"); delegate.method1();}</a:t>
            </a:r>
          </a:p>
          <a:p>
            <a:pPr eaLnBrk="1" hangingPunct="1"/>
            <a:r>
              <a:rPr lang="en-US" altLang="zh-CN" sz="1600">
                <a:solidFill>
                  <a:srgbClr val="000000"/>
                </a:solidFill>
              </a:rPr>
              <a:t>}</a:t>
            </a:r>
          </a:p>
          <a:p>
            <a:pPr eaLnBrk="1" hangingPunct="1"/>
            <a:r>
              <a:rPr lang="en-US" altLang="zh-CN" sz="1600">
                <a:solidFill>
                  <a:srgbClr val="000000"/>
                </a:solidFill>
              </a:rPr>
              <a:t>class Implementation2 implements Implementation {</a:t>
            </a:r>
          </a:p>
          <a:p>
            <a:pPr eaLnBrk="1" hangingPunct="1"/>
            <a:r>
              <a:rPr lang="en-US" altLang="zh-CN" sz="1600">
                <a:solidFill>
                  <a:srgbClr val="000000"/>
                </a:solidFill>
              </a:rPr>
              <a:t>  private Library2 delegate = new Library2();</a:t>
            </a:r>
          </a:p>
          <a:p>
            <a:pPr eaLnBrk="1" hangingPunct="1"/>
            <a:r>
              <a:rPr lang="en-US" altLang="zh-CN" sz="1600">
                <a:solidFill>
                  <a:srgbClr val="000000"/>
                </a:solidFill>
              </a:rPr>
              <a:t>  public void facility1() {System.out.println("Implementation2.facility1");delegate.operation1();}</a:t>
            </a:r>
          </a:p>
          <a:p>
            <a:pPr eaLnBrk="1" hangingPunct="1"/>
            <a:r>
              <a:rPr lang="en-US" altLang="zh-CN" sz="1600">
                <a:solidFill>
                  <a:srgbClr val="000000"/>
                </a:solidFill>
              </a:rPr>
              <a:t>  public void facility2() {System.out.println("Implementation2.facility2");delegate.operation2();}</a:t>
            </a:r>
          </a:p>
          <a:p>
            <a:pPr eaLnBrk="1" hangingPunct="1"/>
            <a:r>
              <a:rPr lang="en-US" altLang="zh-CN" sz="1600">
                <a:solidFill>
                  <a:srgbClr val="000000"/>
                </a:solidFill>
              </a:rPr>
              <a:t>  public void facility3() {System.out.println("Implementation2.facility3");delegate.operation3();}</a:t>
            </a:r>
          </a:p>
          <a:p>
            <a:pPr eaLnBrk="1" hangingPunct="1"/>
            <a:r>
              <a:rPr lang="en-US" altLang="zh-CN" sz="1600">
                <a:solidFill>
                  <a:srgbClr val="000000"/>
                </a:solidFill>
              </a:rPr>
              <a:t>  public void facility4() {System.out.println("Implementation2.facility4");delegate.operation1();}</a:t>
            </a:r>
          </a:p>
          <a:p>
            <a:pPr eaLnBrk="1" hangingPunct="1"/>
            <a:r>
              <a:rPr lang="en-US" altLang="zh-CN" sz="1600">
                <a:solidFill>
                  <a:srgbClr val="000000"/>
                </a:solidFill>
              </a:rPr>
              <a:t>}</a:t>
            </a:r>
          </a:p>
        </p:txBody>
      </p:sp>
    </p:spTree>
    <p:extLst>
      <p:ext uri="{BB962C8B-B14F-4D97-AF65-F5344CB8AC3E}">
        <p14:creationId xmlns:p14="http://schemas.microsoft.com/office/powerpoint/2010/main" val="91502099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a:xfrm>
            <a:off x="0" y="0"/>
            <a:ext cx="9144000" cy="714375"/>
          </a:xfrm>
        </p:spPr>
        <p:txBody>
          <a:bodyPr/>
          <a:lstStyle/>
          <a:p>
            <a:r>
              <a:rPr lang="en-US" altLang="zh-CN">
                <a:solidFill>
                  <a:srgbClr val="000000"/>
                </a:solidFill>
              </a:rPr>
              <a:t>Design Patterns - </a:t>
            </a:r>
            <a:r>
              <a:rPr lang="en-US" altLang="zh-CN" i="1">
                <a:solidFill>
                  <a:srgbClr val="000000"/>
                </a:solidFill>
              </a:rPr>
              <a:t>Composite Pattern</a:t>
            </a:r>
            <a:r>
              <a:rPr lang="zh-CN" altLang="zh-CN">
                <a:solidFill>
                  <a:srgbClr val="000000"/>
                </a:solidFill>
              </a:rPr>
              <a:t> </a:t>
            </a:r>
            <a:r>
              <a:rPr lang="zh-CN" altLang="en-US">
                <a:solidFill>
                  <a:srgbClr val="000000"/>
                </a:solidFill>
              </a:rPr>
              <a:t> </a:t>
            </a:r>
            <a:r>
              <a:rPr lang="zh-CN" altLang="zh-CN">
                <a:solidFill>
                  <a:srgbClr val="000000"/>
                </a:solidFill>
              </a:rPr>
              <a:t>Example</a:t>
            </a:r>
            <a:endParaRPr lang="en-US" altLang="zh-CN">
              <a:solidFill>
                <a:srgbClr val="000000"/>
              </a:solidFill>
            </a:endParaRPr>
          </a:p>
        </p:txBody>
      </p:sp>
      <p:grpSp>
        <p:nvGrpSpPr>
          <p:cNvPr id="108546" name="Group 3"/>
          <p:cNvGrpSpPr>
            <a:grpSpLocks/>
          </p:cNvGrpSpPr>
          <p:nvPr/>
        </p:nvGrpSpPr>
        <p:grpSpPr bwMode="auto">
          <a:xfrm>
            <a:off x="1122363" y="1773238"/>
            <a:ext cx="7194550" cy="4595812"/>
            <a:chOff x="3072" y="864"/>
            <a:chExt cx="2064" cy="2009"/>
          </a:xfrm>
        </p:grpSpPr>
        <p:sp>
          <p:nvSpPr>
            <p:cNvPr id="108548" name="Text Box 4"/>
            <p:cNvSpPr txBox="1">
              <a:spLocks noChangeArrowheads="1"/>
            </p:cNvSpPr>
            <p:nvPr/>
          </p:nvSpPr>
          <p:spPr bwMode="auto">
            <a:xfrm>
              <a:off x="3504" y="864"/>
              <a:ext cx="816" cy="1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zh-CN" altLang="en-US" sz="1600" u="sng">
                  <a:solidFill>
                    <a:srgbClr val="000000"/>
                  </a:solidFill>
                  <a:latin typeface="Times New Roman" charset="0"/>
                </a:rPr>
                <a:t>: </a:t>
              </a:r>
              <a:r>
                <a:rPr lang="en-US" altLang="zh-CN" sz="1600" u="sng">
                  <a:solidFill>
                    <a:srgbClr val="000000"/>
                  </a:solidFill>
                  <a:latin typeface="Times New Roman" charset="0"/>
                </a:rPr>
                <a:t>Assembly</a:t>
              </a:r>
              <a:endParaRPr lang="en-US" altLang="zh-CN" sz="1200">
                <a:solidFill>
                  <a:srgbClr val="000000"/>
                </a:solidFill>
                <a:latin typeface="Times New Roman" charset="0"/>
              </a:endParaRPr>
            </a:p>
          </p:txBody>
        </p:sp>
        <p:sp>
          <p:nvSpPr>
            <p:cNvPr id="108549" name="Text Box 5"/>
            <p:cNvSpPr txBox="1">
              <a:spLocks noChangeArrowheads="1"/>
            </p:cNvSpPr>
            <p:nvPr/>
          </p:nvSpPr>
          <p:spPr bwMode="auto">
            <a:xfrm>
              <a:off x="4368" y="1680"/>
              <a:ext cx="493" cy="1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zh-CN" altLang="en-US" sz="1600" u="sng">
                  <a:solidFill>
                    <a:srgbClr val="000000"/>
                  </a:solidFill>
                  <a:latin typeface="Times New Roman" charset="0"/>
                </a:rPr>
                <a:t>: </a:t>
              </a:r>
              <a:r>
                <a:rPr lang="en-US" altLang="zh-CN" sz="1600" u="sng">
                  <a:solidFill>
                    <a:srgbClr val="000000"/>
                  </a:solidFill>
                  <a:latin typeface="Times New Roman" charset="0"/>
                </a:rPr>
                <a:t>Part</a:t>
              </a:r>
              <a:endParaRPr lang="en-US" altLang="zh-CN" sz="1200">
                <a:solidFill>
                  <a:srgbClr val="000000"/>
                </a:solidFill>
                <a:latin typeface="Times New Roman" charset="0"/>
              </a:endParaRPr>
            </a:p>
          </p:txBody>
        </p:sp>
        <p:grpSp>
          <p:nvGrpSpPr>
            <p:cNvPr id="108550" name="Group 6"/>
            <p:cNvGrpSpPr>
              <a:grpSpLocks/>
            </p:cNvGrpSpPr>
            <p:nvPr/>
          </p:nvGrpSpPr>
          <p:grpSpPr bwMode="auto">
            <a:xfrm>
              <a:off x="3072" y="2208"/>
              <a:ext cx="960" cy="480"/>
              <a:chOff x="2208" y="1248"/>
              <a:chExt cx="1296" cy="480"/>
            </a:xfrm>
          </p:grpSpPr>
          <p:sp>
            <p:nvSpPr>
              <p:cNvPr id="108571" name="Rectangle 7"/>
              <p:cNvSpPr>
                <a:spLocks noChangeArrowheads="1"/>
              </p:cNvSpPr>
              <p:nvPr/>
            </p:nvSpPr>
            <p:spPr bwMode="auto">
              <a:xfrm>
                <a:off x="2579" y="1291"/>
                <a:ext cx="59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zh-CN" altLang="zh-CN" sz="1600" u="sng">
                    <a:solidFill>
                      <a:srgbClr val="000000"/>
                    </a:solidFill>
                    <a:latin typeface="Times New Roman" charset="0"/>
                  </a:rPr>
                  <a:t>: </a:t>
                </a:r>
                <a:r>
                  <a:rPr lang="en-US" altLang="zh-CN" sz="1600" u="sng">
                    <a:solidFill>
                      <a:srgbClr val="000000"/>
                    </a:solidFill>
                    <a:latin typeface="Times New Roman" charset="0"/>
                  </a:rPr>
                  <a:t>CatalogueEntry</a:t>
                </a:r>
                <a:endParaRPr lang="en-US" altLang="zh-CN" sz="1600">
                  <a:solidFill>
                    <a:srgbClr val="000000"/>
                  </a:solidFill>
                  <a:latin typeface="Times New Roman" charset="0"/>
                </a:endParaRPr>
              </a:p>
            </p:txBody>
          </p:sp>
          <p:sp>
            <p:nvSpPr>
              <p:cNvPr id="108572" name="Rectangle 8"/>
              <p:cNvSpPr>
                <a:spLocks noChangeArrowheads="1"/>
              </p:cNvSpPr>
              <p:nvPr/>
            </p:nvSpPr>
            <p:spPr bwMode="auto">
              <a:xfrm>
                <a:off x="2240" y="1502"/>
                <a:ext cx="58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zh-CN" altLang="en-US" sz="1600">
                    <a:solidFill>
                      <a:srgbClr val="000000"/>
                    </a:solidFill>
                    <a:latin typeface="Times New Roman" charset="0"/>
                  </a:rPr>
                  <a:t> </a:t>
                </a:r>
                <a:r>
                  <a:rPr lang="en-US" altLang="zh-CN" sz="1600">
                    <a:solidFill>
                      <a:srgbClr val="000000"/>
                    </a:solidFill>
                    <a:latin typeface="Times New Roman" charset="0"/>
                  </a:rPr>
                  <a:t>name  = “screw”</a:t>
                </a:r>
              </a:p>
            </p:txBody>
          </p:sp>
          <p:sp>
            <p:nvSpPr>
              <p:cNvPr id="108573" name="Rectangle 9"/>
              <p:cNvSpPr>
                <a:spLocks noChangeArrowheads="1"/>
              </p:cNvSpPr>
              <p:nvPr/>
            </p:nvSpPr>
            <p:spPr bwMode="auto">
              <a:xfrm>
                <a:off x="2208" y="1248"/>
                <a:ext cx="1296" cy="48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08574" name="Line 10"/>
              <p:cNvSpPr>
                <a:spLocks noChangeShapeType="1"/>
              </p:cNvSpPr>
              <p:nvPr/>
            </p:nvSpPr>
            <p:spPr bwMode="auto">
              <a:xfrm>
                <a:off x="2208" y="1460"/>
                <a:ext cx="1296" cy="1"/>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08551" name="Line 11"/>
            <p:cNvSpPr>
              <a:spLocks noChangeShapeType="1"/>
            </p:cNvSpPr>
            <p:nvPr/>
          </p:nvSpPr>
          <p:spPr bwMode="auto">
            <a:xfrm flipH="1">
              <a:off x="3264" y="1056"/>
              <a:ext cx="38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552" name="Line 12"/>
            <p:cNvSpPr>
              <a:spLocks noChangeShapeType="1"/>
            </p:cNvSpPr>
            <p:nvPr/>
          </p:nvSpPr>
          <p:spPr bwMode="auto">
            <a:xfrm>
              <a:off x="4416" y="1440"/>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553" name="Text Box 13"/>
            <p:cNvSpPr txBox="1">
              <a:spLocks noChangeArrowheads="1"/>
            </p:cNvSpPr>
            <p:nvPr/>
          </p:nvSpPr>
          <p:spPr bwMode="auto">
            <a:xfrm>
              <a:off x="3666" y="2736"/>
              <a:ext cx="792"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600">
                  <a:solidFill>
                    <a:srgbClr val="000000"/>
                  </a:solidFill>
                  <a:latin typeface="Times New Roman" charset="0"/>
                </a:rPr>
                <a:t>Fig.   A hierarchical assembly</a:t>
              </a:r>
              <a:endParaRPr lang="en-US" altLang="zh-CN" sz="1200">
                <a:solidFill>
                  <a:srgbClr val="000000"/>
                </a:solidFill>
                <a:latin typeface="Times New Roman" charset="0"/>
              </a:endParaRPr>
            </a:p>
          </p:txBody>
        </p:sp>
        <p:sp>
          <p:nvSpPr>
            <p:cNvPr id="108554" name="Text Box 14"/>
            <p:cNvSpPr txBox="1">
              <a:spLocks noChangeArrowheads="1"/>
            </p:cNvSpPr>
            <p:nvPr/>
          </p:nvSpPr>
          <p:spPr bwMode="auto">
            <a:xfrm>
              <a:off x="3072" y="1296"/>
              <a:ext cx="445" cy="1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zh-CN" altLang="en-US" sz="1600" u="sng">
                  <a:solidFill>
                    <a:srgbClr val="000000"/>
                  </a:solidFill>
                  <a:latin typeface="Times New Roman" charset="0"/>
                </a:rPr>
                <a:t>: </a:t>
              </a:r>
              <a:r>
                <a:rPr lang="en-US" altLang="zh-CN" sz="1600" u="sng">
                  <a:solidFill>
                    <a:srgbClr val="000000"/>
                  </a:solidFill>
                  <a:latin typeface="Times New Roman" charset="0"/>
                </a:rPr>
                <a:t>Part</a:t>
              </a:r>
              <a:endParaRPr lang="en-US" altLang="zh-CN" sz="1200">
                <a:solidFill>
                  <a:srgbClr val="000000"/>
                </a:solidFill>
                <a:latin typeface="Times New Roman" charset="0"/>
              </a:endParaRPr>
            </a:p>
          </p:txBody>
        </p:sp>
        <p:sp>
          <p:nvSpPr>
            <p:cNvPr id="108555" name="Text Box 15"/>
            <p:cNvSpPr txBox="1">
              <a:spLocks noChangeArrowheads="1"/>
            </p:cNvSpPr>
            <p:nvPr/>
          </p:nvSpPr>
          <p:spPr bwMode="auto">
            <a:xfrm>
              <a:off x="3600" y="1680"/>
              <a:ext cx="445" cy="1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zh-CN" altLang="en-US" sz="1600" u="sng">
                  <a:solidFill>
                    <a:srgbClr val="000000"/>
                  </a:solidFill>
                  <a:latin typeface="Times New Roman" charset="0"/>
                </a:rPr>
                <a:t>: </a:t>
              </a:r>
              <a:r>
                <a:rPr lang="en-US" altLang="zh-CN" sz="1600" u="sng">
                  <a:solidFill>
                    <a:srgbClr val="000000"/>
                  </a:solidFill>
                  <a:latin typeface="Times New Roman" charset="0"/>
                </a:rPr>
                <a:t>Part</a:t>
              </a:r>
              <a:endParaRPr lang="en-US" altLang="zh-CN" sz="1200">
                <a:solidFill>
                  <a:srgbClr val="000000"/>
                </a:solidFill>
                <a:latin typeface="Times New Roman" charset="0"/>
              </a:endParaRPr>
            </a:p>
          </p:txBody>
        </p:sp>
        <p:sp>
          <p:nvSpPr>
            <p:cNvPr id="108556" name="Line 16"/>
            <p:cNvSpPr>
              <a:spLocks noChangeShapeType="1"/>
            </p:cNvSpPr>
            <p:nvPr/>
          </p:nvSpPr>
          <p:spPr bwMode="auto">
            <a:xfrm>
              <a:off x="4080" y="1056"/>
              <a:ext cx="48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08557" name="Group 17"/>
            <p:cNvGrpSpPr>
              <a:grpSpLocks/>
            </p:cNvGrpSpPr>
            <p:nvPr/>
          </p:nvGrpSpPr>
          <p:grpSpPr bwMode="auto">
            <a:xfrm>
              <a:off x="4176" y="2208"/>
              <a:ext cx="960" cy="480"/>
              <a:chOff x="2208" y="1248"/>
              <a:chExt cx="1296" cy="480"/>
            </a:xfrm>
          </p:grpSpPr>
          <p:sp>
            <p:nvSpPr>
              <p:cNvPr id="108567" name="Rectangle 18"/>
              <p:cNvSpPr>
                <a:spLocks noChangeArrowheads="1"/>
              </p:cNvSpPr>
              <p:nvPr/>
            </p:nvSpPr>
            <p:spPr bwMode="auto">
              <a:xfrm>
                <a:off x="2579" y="1291"/>
                <a:ext cx="59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zh-CN" altLang="zh-CN" sz="1600" u="sng">
                    <a:solidFill>
                      <a:srgbClr val="000000"/>
                    </a:solidFill>
                    <a:latin typeface="Times New Roman" charset="0"/>
                  </a:rPr>
                  <a:t>: </a:t>
                </a:r>
                <a:r>
                  <a:rPr lang="en-US" altLang="zh-CN" sz="1600" u="sng">
                    <a:solidFill>
                      <a:srgbClr val="000000"/>
                    </a:solidFill>
                    <a:latin typeface="Times New Roman" charset="0"/>
                  </a:rPr>
                  <a:t>CatalogueEntry</a:t>
                </a:r>
                <a:endParaRPr lang="en-US" altLang="zh-CN" sz="1600">
                  <a:solidFill>
                    <a:srgbClr val="000000"/>
                  </a:solidFill>
                  <a:latin typeface="Times New Roman" charset="0"/>
                </a:endParaRPr>
              </a:p>
            </p:txBody>
          </p:sp>
          <p:sp>
            <p:nvSpPr>
              <p:cNvPr id="108568" name="Rectangle 19"/>
              <p:cNvSpPr>
                <a:spLocks noChangeArrowheads="1"/>
              </p:cNvSpPr>
              <p:nvPr/>
            </p:nvSpPr>
            <p:spPr bwMode="auto">
              <a:xfrm>
                <a:off x="2240" y="1502"/>
                <a:ext cx="55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zh-CN" altLang="en-US" sz="1600">
                    <a:solidFill>
                      <a:srgbClr val="000000"/>
                    </a:solidFill>
                    <a:latin typeface="Times New Roman" charset="0"/>
                  </a:rPr>
                  <a:t> </a:t>
                </a:r>
                <a:r>
                  <a:rPr lang="en-US" altLang="zh-CN" sz="1600">
                    <a:solidFill>
                      <a:srgbClr val="000000"/>
                    </a:solidFill>
                    <a:latin typeface="Times New Roman" charset="0"/>
                  </a:rPr>
                  <a:t>name  = “strut”</a:t>
                </a:r>
              </a:p>
            </p:txBody>
          </p:sp>
          <p:sp>
            <p:nvSpPr>
              <p:cNvPr id="108569" name="Rectangle 20"/>
              <p:cNvSpPr>
                <a:spLocks noChangeArrowheads="1"/>
              </p:cNvSpPr>
              <p:nvPr/>
            </p:nvSpPr>
            <p:spPr bwMode="auto">
              <a:xfrm>
                <a:off x="2208" y="1248"/>
                <a:ext cx="1296" cy="48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08570" name="Line 21"/>
              <p:cNvSpPr>
                <a:spLocks noChangeShapeType="1"/>
              </p:cNvSpPr>
              <p:nvPr/>
            </p:nvSpPr>
            <p:spPr bwMode="auto">
              <a:xfrm>
                <a:off x="2208" y="1460"/>
                <a:ext cx="1296" cy="1"/>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08558" name="Line 22"/>
            <p:cNvSpPr>
              <a:spLocks noChangeShapeType="1"/>
            </p:cNvSpPr>
            <p:nvPr/>
          </p:nvSpPr>
          <p:spPr bwMode="auto">
            <a:xfrm>
              <a:off x="3312" y="1488"/>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559" name="Line 23"/>
            <p:cNvSpPr>
              <a:spLocks noChangeShapeType="1"/>
            </p:cNvSpPr>
            <p:nvPr/>
          </p:nvSpPr>
          <p:spPr bwMode="auto">
            <a:xfrm>
              <a:off x="3840" y="187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560" name="Line 24"/>
            <p:cNvSpPr>
              <a:spLocks noChangeShapeType="1"/>
            </p:cNvSpPr>
            <p:nvPr/>
          </p:nvSpPr>
          <p:spPr bwMode="auto">
            <a:xfrm>
              <a:off x="4704" y="187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561" name="Text Box 25"/>
            <p:cNvSpPr txBox="1">
              <a:spLocks noChangeArrowheads="1"/>
            </p:cNvSpPr>
            <p:nvPr/>
          </p:nvSpPr>
          <p:spPr bwMode="auto">
            <a:xfrm>
              <a:off x="3984" y="1248"/>
              <a:ext cx="816" cy="14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zh-CN" altLang="en-US" sz="1600" u="sng">
                  <a:solidFill>
                    <a:srgbClr val="000000"/>
                  </a:solidFill>
                  <a:latin typeface="Times New Roman" charset="0"/>
                </a:rPr>
                <a:t>: </a:t>
              </a:r>
              <a:r>
                <a:rPr lang="en-US" altLang="zh-CN" sz="1600" u="sng">
                  <a:solidFill>
                    <a:srgbClr val="000000"/>
                  </a:solidFill>
                  <a:latin typeface="Times New Roman" charset="0"/>
                </a:rPr>
                <a:t>Assembly</a:t>
              </a:r>
              <a:endParaRPr lang="en-US" altLang="zh-CN" sz="1200">
                <a:solidFill>
                  <a:srgbClr val="000000"/>
                </a:solidFill>
                <a:latin typeface="Times New Roman" charset="0"/>
              </a:endParaRPr>
            </a:p>
          </p:txBody>
        </p:sp>
        <p:sp>
          <p:nvSpPr>
            <p:cNvPr id="108562" name="Line 26"/>
            <p:cNvSpPr>
              <a:spLocks noChangeShapeType="1"/>
            </p:cNvSpPr>
            <p:nvPr/>
          </p:nvSpPr>
          <p:spPr bwMode="auto">
            <a:xfrm flipH="1">
              <a:off x="3840" y="1440"/>
              <a:ext cx="432"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563" name="Text Box 27"/>
            <p:cNvSpPr txBox="1">
              <a:spLocks noChangeArrowheads="1"/>
            </p:cNvSpPr>
            <p:nvPr/>
          </p:nvSpPr>
          <p:spPr bwMode="auto">
            <a:xfrm>
              <a:off x="3100" y="1056"/>
              <a:ext cx="22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latin typeface="Times New Roman" charset="0"/>
                </a:rPr>
                <a:t>Contains</a:t>
              </a:r>
            </a:p>
          </p:txBody>
        </p:sp>
        <p:sp>
          <p:nvSpPr>
            <p:cNvPr id="108564" name="Text Box 28"/>
            <p:cNvSpPr txBox="1">
              <a:spLocks noChangeArrowheads="1"/>
            </p:cNvSpPr>
            <p:nvPr/>
          </p:nvSpPr>
          <p:spPr bwMode="auto">
            <a:xfrm>
              <a:off x="4492" y="1056"/>
              <a:ext cx="22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latin typeface="Times New Roman" charset="0"/>
                </a:rPr>
                <a:t>Contains</a:t>
              </a:r>
            </a:p>
          </p:txBody>
        </p:sp>
        <p:sp>
          <p:nvSpPr>
            <p:cNvPr id="108565" name="Text Box 29"/>
            <p:cNvSpPr txBox="1">
              <a:spLocks noChangeArrowheads="1"/>
            </p:cNvSpPr>
            <p:nvPr/>
          </p:nvSpPr>
          <p:spPr bwMode="auto">
            <a:xfrm>
              <a:off x="3724" y="1488"/>
              <a:ext cx="22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latin typeface="Times New Roman" charset="0"/>
                </a:rPr>
                <a:t>Contains</a:t>
              </a:r>
            </a:p>
          </p:txBody>
        </p:sp>
        <p:sp>
          <p:nvSpPr>
            <p:cNvPr id="108566" name="Text Box 30"/>
            <p:cNvSpPr txBox="1">
              <a:spLocks noChangeArrowheads="1"/>
            </p:cNvSpPr>
            <p:nvPr/>
          </p:nvSpPr>
          <p:spPr bwMode="auto">
            <a:xfrm>
              <a:off x="4684" y="1488"/>
              <a:ext cx="22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latin typeface="Times New Roman" charset="0"/>
                </a:rPr>
                <a:t>Contains</a:t>
              </a:r>
            </a:p>
          </p:txBody>
        </p:sp>
      </p:grpSp>
      <p:sp>
        <p:nvSpPr>
          <p:cNvPr id="108547" name="Text Box 31"/>
          <p:cNvSpPr txBox="1">
            <a:spLocks noChangeArrowheads="1"/>
          </p:cNvSpPr>
          <p:nvPr/>
        </p:nvSpPr>
        <p:spPr bwMode="auto">
          <a:xfrm>
            <a:off x="323850" y="90805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i="1">
                <a:solidFill>
                  <a:srgbClr val="000000"/>
                </a:solidFill>
                <a:latin typeface="Times New Roman" charset="0"/>
              </a:rPr>
              <a:t>Problem:</a:t>
            </a:r>
            <a:endParaRPr lang="en-US" altLang="zh-CN">
              <a:solidFill>
                <a:srgbClr val="000000"/>
              </a:solidFill>
              <a:latin typeface="Times New Roman" charset="0"/>
            </a:endParaRPr>
          </a:p>
        </p:txBody>
      </p:sp>
    </p:spTree>
    <p:extLst>
      <p:ext uri="{BB962C8B-B14F-4D97-AF65-F5344CB8AC3E}">
        <p14:creationId xmlns:p14="http://schemas.microsoft.com/office/powerpoint/2010/main" val="10723406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a:xfrm>
            <a:off x="0" y="0"/>
            <a:ext cx="9144000" cy="714375"/>
          </a:xfrm>
        </p:spPr>
        <p:txBody>
          <a:bodyPr/>
          <a:lstStyle/>
          <a:p>
            <a:r>
              <a:rPr lang="en-US" altLang="zh-CN">
                <a:solidFill>
                  <a:srgbClr val="000000"/>
                </a:solidFill>
              </a:rPr>
              <a:t>Design Patterns - </a:t>
            </a:r>
            <a:r>
              <a:rPr lang="en-US" altLang="zh-CN" i="1">
                <a:solidFill>
                  <a:srgbClr val="000000"/>
                </a:solidFill>
              </a:rPr>
              <a:t>Composite Pattern</a:t>
            </a:r>
            <a:r>
              <a:rPr lang="zh-CN" altLang="zh-CN">
                <a:solidFill>
                  <a:srgbClr val="000000"/>
                </a:solidFill>
              </a:rPr>
              <a:t> </a:t>
            </a:r>
            <a:r>
              <a:rPr lang="zh-CN" altLang="en-US">
                <a:solidFill>
                  <a:srgbClr val="000000"/>
                </a:solidFill>
              </a:rPr>
              <a:t> </a:t>
            </a:r>
            <a:r>
              <a:rPr lang="zh-CN" altLang="zh-CN">
                <a:solidFill>
                  <a:srgbClr val="000000"/>
                </a:solidFill>
              </a:rPr>
              <a:t>Example</a:t>
            </a:r>
            <a:endParaRPr lang="en-US" altLang="zh-CN">
              <a:solidFill>
                <a:srgbClr val="000000"/>
              </a:solidFill>
            </a:endParaRPr>
          </a:p>
        </p:txBody>
      </p:sp>
      <p:grpSp>
        <p:nvGrpSpPr>
          <p:cNvPr id="110594" name="Group 3"/>
          <p:cNvGrpSpPr>
            <a:grpSpLocks/>
          </p:cNvGrpSpPr>
          <p:nvPr/>
        </p:nvGrpSpPr>
        <p:grpSpPr bwMode="auto">
          <a:xfrm>
            <a:off x="1187450" y="1557338"/>
            <a:ext cx="6624638" cy="3814762"/>
            <a:chOff x="930" y="709"/>
            <a:chExt cx="4173" cy="2403"/>
          </a:xfrm>
        </p:grpSpPr>
        <p:sp>
          <p:nvSpPr>
            <p:cNvPr id="110596" name="Rectangle 4"/>
            <p:cNvSpPr>
              <a:spLocks noChangeArrowheads="1"/>
            </p:cNvSpPr>
            <p:nvPr/>
          </p:nvSpPr>
          <p:spPr bwMode="auto">
            <a:xfrm>
              <a:off x="2382" y="800"/>
              <a:ext cx="771"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2100" i="1">
                  <a:solidFill>
                    <a:srgbClr val="000000"/>
                  </a:solidFill>
                </a:rPr>
                <a:t>Component</a:t>
              </a:r>
              <a:endParaRPr lang="en-US" altLang="zh-CN" sz="1200">
                <a:solidFill>
                  <a:srgbClr val="000000"/>
                </a:solidFill>
                <a:latin typeface="Times New Roman" charset="0"/>
              </a:endParaRPr>
            </a:p>
          </p:txBody>
        </p:sp>
        <p:sp>
          <p:nvSpPr>
            <p:cNvPr id="110597" name="Rectangle 5"/>
            <p:cNvSpPr>
              <a:spLocks noChangeArrowheads="1"/>
            </p:cNvSpPr>
            <p:nvPr/>
          </p:nvSpPr>
          <p:spPr bwMode="auto">
            <a:xfrm>
              <a:off x="2155" y="1163"/>
              <a:ext cx="124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2100" i="1">
                  <a:solidFill>
                    <a:srgbClr val="000000"/>
                  </a:solidFill>
                </a:rPr>
                <a:t>+ cost() : double</a:t>
              </a:r>
              <a:endParaRPr lang="en-US" altLang="zh-CN" sz="1200">
                <a:solidFill>
                  <a:srgbClr val="000000"/>
                </a:solidFill>
                <a:latin typeface="Times New Roman" charset="0"/>
              </a:endParaRPr>
            </a:p>
          </p:txBody>
        </p:sp>
        <p:sp>
          <p:nvSpPr>
            <p:cNvPr id="110598" name="Line 6"/>
            <p:cNvSpPr>
              <a:spLocks noChangeShapeType="1"/>
            </p:cNvSpPr>
            <p:nvPr/>
          </p:nvSpPr>
          <p:spPr bwMode="auto">
            <a:xfrm>
              <a:off x="2064" y="1072"/>
              <a:ext cx="14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0599" name="Group 7"/>
            <p:cNvGrpSpPr>
              <a:grpSpLocks/>
            </p:cNvGrpSpPr>
            <p:nvPr/>
          </p:nvGrpSpPr>
          <p:grpSpPr bwMode="auto">
            <a:xfrm>
              <a:off x="930" y="709"/>
              <a:ext cx="4173" cy="2403"/>
              <a:chOff x="930" y="709"/>
              <a:chExt cx="4173" cy="2403"/>
            </a:xfrm>
          </p:grpSpPr>
          <p:grpSp>
            <p:nvGrpSpPr>
              <p:cNvPr id="110600" name="Group 8"/>
              <p:cNvGrpSpPr>
                <a:grpSpLocks/>
              </p:cNvGrpSpPr>
              <p:nvPr/>
            </p:nvGrpSpPr>
            <p:grpSpPr bwMode="auto">
              <a:xfrm>
                <a:off x="2699" y="1480"/>
                <a:ext cx="191" cy="499"/>
                <a:chOff x="2835" y="2614"/>
                <a:chExt cx="191" cy="499"/>
              </a:xfrm>
            </p:grpSpPr>
            <p:sp>
              <p:nvSpPr>
                <p:cNvPr id="110620" name="Line 9"/>
                <p:cNvSpPr>
                  <a:spLocks noChangeShapeType="1"/>
                </p:cNvSpPr>
                <p:nvPr/>
              </p:nvSpPr>
              <p:spPr bwMode="auto">
                <a:xfrm flipH="1" flipV="1">
                  <a:off x="2925" y="2886"/>
                  <a:ext cx="0" cy="227"/>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21" name="Freeform 10"/>
                <p:cNvSpPr>
                  <a:spLocks/>
                </p:cNvSpPr>
                <p:nvPr/>
              </p:nvSpPr>
              <p:spPr bwMode="auto">
                <a:xfrm>
                  <a:off x="2835" y="2614"/>
                  <a:ext cx="191" cy="258"/>
                </a:xfrm>
                <a:custGeom>
                  <a:avLst/>
                  <a:gdLst>
                    <a:gd name="T0" fmla="*/ 96 w 191"/>
                    <a:gd name="T1" fmla="*/ 0 h 258"/>
                    <a:gd name="T2" fmla="*/ 191 w 191"/>
                    <a:gd name="T3" fmla="*/ 258 h 258"/>
                    <a:gd name="T4" fmla="*/ 0 w 191"/>
                    <a:gd name="T5" fmla="*/ 258 h 258"/>
                    <a:gd name="T6" fmla="*/ 96 w 191"/>
                    <a:gd name="T7" fmla="*/ 0 h 258"/>
                    <a:gd name="T8" fmla="*/ 0 60000 65536"/>
                    <a:gd name="T9" fmla="*/ 0 60000 65536"/>
                    <a:gd name="T10" fmla="*/ 0 60000 65536"/>
                    <a:gd name="T11" fmla="*/ 0 60000 65536"/>
                    <a:gd name="T12" fmla="*/ 0 w 191"/>
                    <a:gd name="T13" fmla="*/ 0 h 258"/>
                    <a:gd name="T14" fmla="*/ 191 w 191"/>
                    <a:gd name="T15" fmla="*/ 258 h 258"/>
                  </a:gdLst>
                  <a:ahLst/>
                  <a:cxnLst>
                    <a:cxn ang="T8">
                      <a:pos x="T0" y="T1"/>
                    </a:cxn>
                    <a:cxn ang="T9">
                      <a:pos x="T2" y="T3"/>
                    </a:cxn>
                    <a:cxn ang="T10">
                      <a:pos x="T4" y="T5"/>
                    </a:cxn>
                    <a:cxn ang="T11">
                      <a:pos x="T6" y="T7"/>
                    </a:cxn>
                  </a:cxnLst>
                  <a:rect l="T12" t="T13" r="T14" b="T15"/>
                  <a:pathLst>
                    <a:path w="191" h="258">
                      <a:moveTo>
                        <a:pt x="96" y="0"/>
                      </a:moveTo>
                      <a:lnTo>
                        <a:pt x="191" y="258"/>
                      </a:lnTo>
                      <a:lnTo>
                        <a:pt x="0" y="258"/>
                      </a:lnTo>
                      <a:lnTo>
                        <a:pt x="96" y="0"/>
                      </a:lnTo>
                      <a:close/>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0601" name="Rectangle 11"/>
              <p:cNvSpPr>
                <a:spLocks noChangeArrowheads="1"/>
              </p:cNvSpPr>
              <p:nvPr/>
            </p:nvSpPr>
            <p:spPr bwMode="auto">
              <a:xfrm>
                <a:off x="4740" y="2478"/>
                <a:ext cx="23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2100">
                    <a:solidFill>
                      <a:srgbClr val="000000"/>
                    </a:solidFill>
                  </a:rPr>
                  <a:t>0..1</a:t>
                </a:r>
                <a:endParaRPr lang="en-US" altLang="zh-CN" sz="1200">
                  <a:solidFill>
                    <a:srgbClr val="000000"/>
                  </a:solidFill>
                  <a:latin typeface="Times New Roman" charset="0"/>
                </a:endParaRPr>
              </a:p>
            </p:txBody>
          </p:sp>
          <p:sp>
            <p:nvSpPr>
              <p:cNvPr id="110602" name="Rectangle 12"/>
              <p:cNvSpPr>
                <a:spLocks noChangeArrowheads="1"/>
              </p:cNvSpPr>
              <p:nvPr/>
            </p:nvSpPr>
            <p:spPr bwMode="auto">
              <a:xfrm>
                <a:off x="3606" y="1162"/>
                <a:ext cx="85"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2100">
                    <a:solidFill>
                      <a:srgbClr val="000000"/>
                    </a:solidFill>
                  </a:rPr>
                  <a:t>n</a:t>
                </a:r>
                <a:endParaRPr lang="en-US" altLang="zh-CN" sz="1200">
                  <a:solidFill>
                    <a:srgbClr val="000000"/>
                  </a:solidFill>
                  <a:latin typeface="Times New Roman" charset="0"/>
                </a:endParaRPr>
              </a:p>
            </p:txBody>
          </p:sp>
          <p:sp>
            <p:nvSpPr>
              <p:cNvPr id="110603" name="Line 13"/>
              <p:cNvSpPr>
                <a:spLocks noChangeShapeType="1"/>
              </p:cNvSpPr>
              <p:nvPr/>
            </p:nvSpPr>
            <p:spPr bwMode="auto">
              <a:xfrm>
                <a:off x="1610" y="1979"/>
                <a:ext cx="2359" cy="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04" name="Line 14"/>
              <p:cNvSpPr>
                <a:spLocks noChangeShapeType="1"/>
              </p:cNvSpPr>
              <p:nvPr/>
            </p:nvSpPr>
            <p:spPr bwMode="auto">
              <a:xfrm flipV="1">
                <a:off x="1610" y="1979"/>
                <a:ext cx="0" cy="362"/>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05" name="Line 15"/>
              <p:cNvSpPr>
                <a:spLocks noChangeShapeType="1"/>
              </p:cNvSpPr>
              <p:nvPr/>
            </p:nvSpPr>
            <p:spPr bwMode="auto">
              <a:xfrm flipV="1">
                <a:off x="3969" y="1979"/>
                <a:ext cx="1" cy="362"/>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06" name="Rectangle 16"/>
              <p:cNvSpPr>
                <a:spLocks noChangeArrowheads="1"/>
              </p:cNvSpPr>
              <p:nvPr/>
            </p:nvSpPr>
            <p:spPr bwMode="auto">
              <a:xfrm>
                <a:off x="2064" y="709"/>
                <a:ext cx="1465" cy="76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grpSp>
            <p:nvGrpSpPr>
              <p:cNvPr id="110607" name="Group 17"/>
              <p:cNvGrpSpPr>
                <a:grpSpLocks/>
              </p:cNvGrpSpPr>
              <p:nvPr/>
            </p:nvGrpSpPr>
            <p:grpSpPr bwMode="auto">
              <a:xfrm>
                <a:off x="930" y="2341"/>
                <a:ext cx="1361" cy="771"/>
                <a:chOff x="975" y="1661"/>
                <a:chExt cx="1361" cy="771"/>
              </a:xfrm>
            </p:grpSpPr>
            <p:sp>
              <p:nvSpPr>
                <p:cNvPr id="110616" name="Rectangle 18"/>
                <p:cNvSpPr>
                  <a:spLocks noChangeArrowheads="1"/>
                </p:cNvSpPr>
                <p:nvPr/>
              </p:nvSpPr>
              <p:spPr bwMode="auto">
                <a:xfrm>
                  <a:off x="975" y="1661"/>
                  <a:ext cx="1361" cy="77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10617" name="Rectangle 19"/>
                <p:cNvSpPr>
                  <a:spLocks noChangeArrowheads="1"/>
                </p:cNvSpPr>
                <p:nvPr/>
              </p:nvSpPr>
              <p:spPr bwMode="auto">
                <a:xfrm>
                  <a:off x="1565" y="1752"/>
                  <a:ext cx="25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2000">
                      <a:solidFill>
                        <a:srgbClr val="000000"/>
                      </a:solidFill>
                    </a:rPr>
                    <a:t>Part</a:t>
                  </a:r>
                  <a:endParaRPr lang="en-US" altLang="zh-CN" sz="2000">
                    <a:solidFill>
                      <a:srgbClr val="000000"/>
                    </a:solidFill>
                    <a:latin typeface="Times New Roman" charset="0"/>
                  </a:endParaRPr>
                </a:p>
              </p:txBody>
            </p:sp>
            <p:sp>
              <p:nvSpPr>
                <p:cNvPr id="110618" name="Line 20"/>
                <p:cNvSpPr>
                  <a:spLocks noChangeShapeType="1"/>
                </p:cNvSpPr>
                <p:nvPr/>
              </p:nvSpPr>
              <p:spPr bwMode="auto">
                <a:xfrm>
                  <a:off x="975" y="2024"/>
                  <a:ext cx="13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19" name="Rectangle 21"/>
                <p:cNvSpPr>
                  <a:spLocks noChangeArrowheads="1"/>
                </p:cNvSpPr>
                <p:nvPr/>
              </p:nvSpPr>
              <p:spPr bwMode="auto">
                <a:xfrm>
                  <a:off x="1020" y="2160"/>
                  <a:ext cx="124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2100">
                      <a:solidFill>
                        <a:srgbClr val="000000"/>
                      </a:solidFill>
                    </a:rPr>
                    <a:t>+ cost() : double</a:t>
                  </a:r>
                  <a:endParaRPr lang="en-US" altLang="zh-CN" sz="1200">
                    <a:solidFill>
                      <a:srgbClr val="000000"/>
                    </a:solidFill>
                    <a:latin typeface="Times New Roman" charset="0"/>
                  </a:endParaRPr>
                </a:p>
              </p:txBody>
            </p:sp>
          </p:grpSp>
          <p:grpSp>
            <p:nvGrpSpPr>
              <p:cNvPr id="110608" name="Group 22"/>
              <p:cNvGrpSpPr>
                <a:grpSpLocks/>
              </p:cNvGrpSpPr>
              <p:nvPr/>
            </p:nvGrpSpPr>
            <p:grpSpPr bwMode="auto">
              <a:xfrm>
                <a:off x="3288" y="2341"/>
                <a:ext cx="1361" cy="771"/>
                <a:chOff x="975" y="1661"/>
                <a:chExt cx="1361" cy="771"/>
              </a:xfrm>
            </p:grpSpPr>
            <p:sp>
              <p:nvSpPr>
                <p:cNvPr id="110612" name="Rectangle 23"/>
                <p:cNvSpPr>
                  <a:spLocks noChangeArrowheads="1"/>
                </p:cNvSpPr>
                <p:nvPr/>
              </p:nvSpPr>
              <p:spPr bwMode="auto">
                <a:xfrm>
                  <a:off x="975" y="1661"/>
                  <a:ext cx="1361" cy="771"/>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10613" name="Rectangle 24"/>
                <p:cNvSpPr>
                  <a:spLocks noChangeArrowheads="1"/>
                </p:cNvSpPr>
                <p:nvPr/>
              </p:nvSpPr>
              <p:spPr bwMode="auto">
                <a:xfrm>
                  <a:off x="1393" y="1752"/>
                  <a:ext cx="66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2000">
                      <a:solidFill>
                        <a:srgbClr val="000000"/>
                      </a:solidFill>
                      <a:latin typeface="Times New Roman" charset="0"/>
                    </a:rPr>
                    <a:t>Assembly</a:t>
                  </a:r>
                </a:p>
              </p:txBody>
            </p:sp>
            <p:sp>
              <p:nvSpPr>
                <p:cNvPr id="110614" name="Line 25"/>
                <p:cNvSpPr>
                  <a:spLocks noChangeShapeType="1"/>
                </p:cNvSpPr>
                <p:nvPr/>
              </p:nvSpPr>
              <p:spPr bwMode="auto">
                <a:xfrm>
                  <a:off x="975" y="2024"/>
                  <a:ext cx="13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15" name="Rectangle 26"/>
                <p:cNvSpPr>
                  <a:spLocks noChangeArrowheads="1"/>
                </p:cNvSpPr>
                <p:nvPr/>
              </p:nvSpPr>
              <p:spPr bwMode="auto">
                <a:xfrm>
                  <a:off x="1020" y="2160"/>
                  <a:ext cx="124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2100">
                      <a:solidFill>
                        <a:srgbClr val="000000"/>
                      </a:solidFill>
                    </a:rPr>
                    <a:t>+ cost() : double</a:t>
                  </a:r>
                  <a:endParaRPr lang="en-US" altLang="zh-CN" sz="1200">
                    <a:solidFill>
                      <a:srgbClr val="000000"/>
                    </a:solidFill>
                    <a:latin typeface="Times New Roman" charset="0"/>
                  </a:endParaRPr>
                </a:p>
              </p:txBody>
            </p:sp>
          </p:grpSp>
          <p:sp>
            <p:nvSpPr>
              <p:cNvPr id="110609" name="Line 27"/>
              <p:cNvSpPr>
                <a:spLocks noChangeShapeType="1"/>
              </p:cNvSpPr>
              <p:nvPr/>
            </p:nvSpPr>
            <p:spPr bwMode="auto">
              <a:xfrm>
                <a:off x="3515" y="1071"/>
                <a:ext cx="15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10" name="Line 28"/>
              <p:cNvSpPr>
                <a:spLocks noChangeShapeType="1"/>
              </p:cNvSpPr>
              <p:nvPr/>
            </p:nvSpPr>
            <p:spPr bwMode="auto">
              <a:xfrm>
                <a:off x="5103" y="1071"/>
                <a:ext cx="0" cy="16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611" name="Line 29"/>
              <p:cNvSpPr>
                <a:spLocks noChangeShapeType="1"/>
              </p:cNvSpPr>
              <p:nvPr/>
            </p:nvSpPr>
            <p:spPr bwMode="auto">
              <a:xfrm flipH="1">
                <a:off x="4649" y="2704"/>
                <a:ext cx="4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10595" name="Text Box 30"/>
          <p:cNvSpPr txBox="1">
            <a:spLocks noChangeArrowheads="1"/>
          </p:cNvSpPr>
          <p:nvPr/>
        </p:nvSpPr>
        <p:spPr bwMode="auto">
          <a:xfrm>
            <a:off x="323850" y="90805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i="1">
                <a:solidFill>
                  <a:srgbClr val="000000"/>
                </a:solidFill>
                <a:latin typeface="Times New Roman" charset="0"/>
              </a:rPr>
              <a:t>Solution:</a:t>
            </a:r>
            <a:endParaRPr lang="en-US" altLang="zh-CN">
              <a:solidFill>
                <a:srgbClr val="000000"/>
              </a:solidFill>
              <a:latin typeface="Times New Roman" charset="0"/>
            </a:endParaRPr>
          </a:p>
        </p:txBody>
      </p:sp>
    </p:spTree>
    <p:extLst>
      <p:ext uri="{BB962C8B-B14F-4D97-AF65-F5344CB8AC3E}">
        <p14:creationId xmlns:p14="http://schemas.microsoft.com/office/powerpoint/2010/main" val="21190855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8510"/>
            <a:ext cx="6852977" cy="5684577"/>
          </a:xfrm>
          <a:prstGeom prst="rect">
            <a:avLst/>
          </a:prstGeom>
        </p:spPr>
      </p:pic>
      <p:pic>
        <p:nvPicPr>
          <p:cNvPr id="5" name="Picture 4">
            <a:extLst>
              <a:ext uri="{FF2B5EF4-FFF2-40B4-BE49-F238E27FC236}">
                <a16:creationId xmlns:a16="http://schemas.microsoft.com/office/drawing/2014/main" id="{56EF341D-3064-7045-B465-3EE9ACA82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976" y="1180263"/>
            <a:ext cx="2291023" cy="1905000"/>
          </a:xfrm>
          <a:prstGeom prst="rect">
            <a:avLst/>
          </a:prstGeom>
        </p:spPr>
      </p:pic>
    </p:spTree>
    <p:extLst>
      <p:ext uri="{BB962C8B-B14F-4D97-AF65-F5344CB8AC3E}">
        <p14:creationId xmlns:p14="http://schemas.microsoft.com/office/powerpoint/2010/main" val="1306585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a:xfrm>
            <a:off x="0" y="0"/>
            <a:ext cx="9144000" cy="714375"/>
          </a:xfrm>
        </p:spPr>
        <p:txBody>
          <a:bodyPr/>
          <a:lstStyle/>
          <a:p>
            <a:r>
              <a:rPr lang="en-US" altLang="zh-CN">
                <a:solidFill>
                  <a:srgbClr val="000000"/>
                </a:solidFill>
              </a:rPr>
              <a:t>Design Patterns - </a:t>
            </a:r>
            <a:r>
              <a:rPr lang="en-US" altLang="zh-CN" i="1">
                <a:solidFill>
                  <a:srgbClr val="000000"/>
                </a:solidFill>
              </a:rPr>
              <a:t>Composite Pattern</a:t>
            </a:r>
            <a:r>
              <a:rPr lang="zh-CN" altLang="zh-CN">
                <a:solidFill>
                  <a:srgbClr val="000000"/>
                </a:solidFill>
              </a:rPr>
              <a:t> </a:t>
            </a:r>
            <a:r>
              <a:rPr lang="zh-CN" altLang="en-US">
                <a:solidFill>
                  <a:srgbClr val="000000"/>
                </a:solidFill>
              </a:rPr>
              <a:t> </a:t>
            </a:r>
            <a:r>
              <a:rPr lang="zh-CN" altLang="zh-CN">
                <a:solidFill>
                  <a:srgbClr val="000000"/>
                </a:solidFill>
              </a:rPr>
              <a:t>Example</a:t>
            </a:r>
            <a:endParaRPr lang="en-US" altLang="zh-CN">
              <a:solidFill>
                <a:srgbClr val="000000"/>
              </a:solidFill>
            </a:endParaRPr>
          </a:p>
        </p:txBody>
      </p:sp>
      <p:sp>
        <p:nvSpPr>
          <p:cNvPr id="112642" name="Rectangle 3"/>
          <p:cNvSpPr>
            <a:spLocks noChangeArrowheads="1"/>
          </p:cNvSpPr>
          <p:nvPr/>
        </p:nvSpPr>
        <p:spPr bwMode="auto">
          <a:xfrm>
            <a:off x="0" y="1139677"/>
            <a:ext cx="9144000" cy="55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None/>
            </a:pPr>
            <a:r>
              <a:rPr lang="zh-CN" altLang="zh-CN" sz="2000" dirty="0">
                <a:solidFill>
                  <a:srgbClr val="000000"/>
                </a:solidFill>
              </a:rPr>
              <a:t>public abstract class Component {</a:t>
            </a:r>
            <a:br>
              <a:rPr lang="zh-CN" altLang="zh-CN" sz="2000" dirty="0">
                <a:solidFill>
                  <a:srgbClr val="000000"/>
                </a:solidFill>
              </a:rPr>
            </a:br>
            <a:r>
              <a:rPr lang="zh-CN" altLang="zh-CN" sz="2000" dirty="0">
                <a:solidFill>
                  <a:srgbClr val="000000"/>
                </a:solidFill>
              </a:rPr>
              <a:t>  public abstract double cost () ; </a:t>
            </a:r>
            <a:br>
              <a:rPr lang="zh-CN" altLang="zh-CN" sz="2000" dirty="0">
                <a:solidFill>
                  <a:srgbClr val="000000"/>
                </a:solidFill>
              </a:rPr>
            </a:br>
            <a:r>
              <a:rPr lang="zh-CN" altLang="zh-CN" sz="2000" dirty="0">
                <a:solidFill>
                  <a:srgbClr val="000000"/>
                </a:solidFill>
              </a:rPr>
              <a:t>}</a:t>
            </a:r>
            <a:br>
              <a:rPr lang="zh-CN" altLang="zh-CN" sz="2000" dirty="0">
                <a:solidFill>
                  <a:srgbClr val="000000"/>
                </a:solidFill>
              </a:rPr>
            </a:br>
            <a:r>
              <a:rPr lang="zh-CN" altLang="zh-CN" sz="2000" dirty="0">
                <a:solidFill>
                  <a:srgbClr val="000000"/>
                </a:solidFill>
              </a:rPr>
              <a:t>public class Part extends Component {</a:t>
            </a:r>
            <a:br>
              <a:rPr lang="zh-CN" altLang="zh-CN" sz="2000" dirty="0">
                <a:solidFill>
                  <a:srgbClr val="000000"/>
                </a:solidFill>
              </a:rPr>
            </a:br>
            <a:r>
              <a:rPr lang="zh-CN" altLang="zh-CN" sz="2000" dirty="0">
                <a:solidFill>
                  <a:srgbClr val="000000"/>
                </a:solidFill>
              </a:rPr>
              <a:t>  public double cost () { </a:t>
            </a:r>
            <a:br>
              <a:rPr lang="zh-CN" altLang="zh-CN" sz="2000" dirty="0">
                <a:solidFill>
                  <a:srgbClr val="000000"/>
                </a:solidFill>
              </a:rPr>
            </a:br>
            <a:r>
              <a:rPr lang="zh-CN" altLang="zh-CN" sz="2000" dirty="0">
                <a:solidFill>
                  <a:srgbClr val="000000"/>
                </a:solidFill>
              </a:rPr>
              <a:t>     return entry.getCost();</a:t>
            </a:r>
            <a:br>
              <a:rPr lang="zh-CN" altLang="zh-CN" sz="2000" dirty="0">
                <a:solidFill>
                  <a:srgbClr val="000000"/>
                </a:solidFill>
              </a:rPr>
            </a:br>
            <a:r>
              <a:rPr lang="zh-CN" altLang="zh-CN" sz="2000" dirty="0">
                <a:solidFill>
                  <a:srgbClr val="000000"/>
                </a:solidFill>
              </a:rPr>
              <a:t>  }</a:t>
            </a:r>
            <a:br>
              <a:rPr lang="zh-CN" altLang="zh-CN" sz="2000" dirty="0">
                <a:solidFill>
                  <a:srgbClr val="000000"/>
                </a:solidFill>
              </a:rPr>
            </a:br>
            <a:r>
              <a:rPr lang="zh-CN" altLang="zh-CN" sz="2000" dirty="0">
                <a:solidFill>
                  <a:srgbClr val="000000"/>
                </a:solidFill>
              </a:rPr>
              <a:t>}</a:t>
            </a:r>
            <a:br>
              <a:rPr lang="zh-CN" altLang="zh-CN" sz="2000" dirty="0">
                <a:solidFill>
                  <a:srgbClr val="000000"/>
                </a:solidFill>
              </a:rPr>
            </a:br>
            <a:r>
              <a:rPr lang="zh-CN" altLang="zh-CN" sz="2000" dirty="0">
                <a:solidFill>
                  <a:srgbClr val="000000"/>
                </a:solidFill>
              </a:rPr>
              <a:t>public class Assembly extends Component {</a:t>
            </a:r>
            <a:br>
              <a:rPr lang="zh-CN" altLang="zh-CN" sz="2000" dirty="0">
                <a:solidFill>
                  <a:srgbClr val="000000"/>
                </a:solidFill>
              </a:rPr>
            </a:br>
            <a:r>
              <a:rPr lang="zh-CN" altLang="zh-CN" sz="2000" dirty="0">
                <a:solidFill>
                  <a:srgbClr val="000000"/>
                </a:solidFill>
              </a:rPr>
              <a:t>  private Vector components = new Vector();</a:t>
            </a:r>
            <a:br>
              <a:rPr lang="zh-CN" altLang="zh-CN" sz="2000" dirty="0">
                <a:solidFill>
                  <a:srgbClr val="000000"/>
                </a:solidFill>
              </a:rPr>
            </a:br>
            <a:r>
              <a:rPr lang="zh-CN" altLang="zh-CN" sz="2000" dirty="0">
                <a:solidFill>
                  <a:srgbClr val="000000"/>
                </a:solidFill>
              </a:rPr>
              <a:t>  public double cost() { </a:t>
            </a:r>
            <a:br>
              <a:rPr lang="zh-CN" altLang="zh-CN" sz="2000" dirty="0">
                <a:solidFill>
                  <a:srgbClr val="000000"/>
                </a:solidFill>
              </a:rPr>
            </a:br>
            <a:r>
              <a:rPr lang="zh-CN" altLang="zh-CN" sz="2000" dirty="0">
                <a:solidFill>
                  <a:srgbClr val="000000"/>
                </a:solidFill>
              </a:rPr>
              <a:t>    double total = 0.0;  Enumeration enum = components. elements();</a:t>
            </a:r>
            <a:br>
              <a:rPr lang="zh-CN" altLang="zh-CN" sz="2000" dirty="0">
                <a:solidFill>
                  <a:srgbClr val="000000"/>
                </a:solidFill>
              </a:rPr>
            </a:br>
            <a:r>
              <a:rPr lang="zh-CN" altLang="zh-CN" sz="2000" dirty="0">
                <a:solidFill>
                  <a:srgbClr val="000000"/>
                </a:solidFill>
              </a:rPr>
              <a:t>    while (enum.hasMoreElements()) { </a:t>
            </a:r>
            <a:br>
              <a:rPr lang="zh-CN" altLang="zh-CN" sz="2000" dirty="0">
                <a:solidFill>
                  <a:srgbClr val="000000"/>
                </a:solidFill>
              </a:rPr>
            </a:br>
            <a:r>
              <a:rPr lang="zh-CN" altLang="zh-CN" sz="2000" dirty="0">
                <a:solidFill>
                  <a:srgbClr val="000000"/>
                </a:solidFill>
              </a:rPr>
              <a:t>      total += ((Component)  enum.nextElement()).cost();}</a:t>
            </a:r>
            <a:br>
              <a:rPr lang="zh-CN" altLang="zh-CN" sz="2000" dirty="0">
                <a:solidFill>
                  <a:srgbClr val="000000"/>
                </a:solidFill>
              </a:rPr>
            </a:br>
            <a:r>
              <a:rPr lang="zh-CN" altLang="zh-CN" sz="2000" dirty="0">
                <a:solidFill>
                  <a:srgbClr val="000000"/>
                </a:solidFill>
              </a:rPr>
              <a:t>      return total;</a:t>
            </a:r>
            <a:br>
              <a:rPr lang="zh-CN" altLang="zh-CN" sz="2000" dirty="0">
                <a:solidFill>
                  <a:srgbClr val="000000"/>
                </a:solidFill>
              </a:rPr>
            </a:br>
            <a:r>
              <a:rPr lang="zh-CN" altLang="zh-CN" sz="2000" dirty="0">
                <a:solidFill>
                  <a:srgbClr val="000000"/>
                </a:solidFill>
              </a:rPr>
              <a:t>    }   </a:t>
            </a:r>
            <a:br>
              <a:rPr lang="zh-CN" altLang="zh-CN" sz="2000" dirty="0">
                <a:solidFill>
                  <a:srgbClr val="000000"/>
                </a:solidFill>
              </a:rPr>
            </a:br>
            <a:r>
              <a:rPr lang="zh-CN" altLang="zh-CN" sz="2000" dirty="0">
                <a:solidFill>
                  <a:srgbClr val="000000"/>
                </a:solidFill>
              </a:rPr>
              <a:t>}</a:t>
            </a:r>
          </a:p>
        </p:txBody>
      </p:sp>
    </p:spTree>
    <p:extLst>
      <p:ext uri="{BB962C8B-B14F-4D97-AF65-F5344CB8AC3E}">
        <p14:creationId xmlns:p14="http://schemas.microsoft.com/office/powerpoint/2010/main" val="209645514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a:xfrm>
            <a:off x="0" y="0"/>
            <a:ext cx="9075738" cy="714375"/>
          </a:xfrm>
        </p:spPr>
        <p:txBody>
          <a:bodyPr/>
          <a:lstStyle/>
          <a:p>
            <a:r>
              <a:rPr lang="en-US" altLang="zh-CN">
                <a:solidFill>
                  <a:srgbClr val="000000"/>
                </a:solidFill>
              </a:rPr>
              <a:t>Design Patterns - </a:t>
            </a:r>
            <a:r>
              <a:rPr lang="en-US" altLang="zh-CN" i="1">
                <a:solidFill>
                  <a:srgbClr val="000000"/>
                </a:solidFill>
              </a:rPr>
              <a:t>Composite Pattern</a:t>
            </a:r>
            <a:r>
              <a:rPr lang="zh-CN" altLang="zh-CN">
                <a:solidFill>
                  <a:srgbClr val="000000"/>
                </a:solidFill>
              </a:rPr>
              <a:t> </a:t>
            </a:r>
            <a:r>
              <a:rPr lang="zh-CN" altLang="en-US">
                <a:solidFill>
                  <a:srgbClr val="000000"/>
                </a:solidFill>
              </a:rPr>
              <a:t> </a:t>
            </a:r>
            <a:endParaRPr lang="en-US" altLang="zh-CN">
              <a:solidFill>
                <a:srgbClr val="000000"/>
              </a:solidFill>
            </a:endParaRPr>
          </a:p>
        </p:txBody>
      </p:sp>
      <p:pic>
        <p:nvPicPr>
          <p:cNvPr id="114690" name="Picture 5" descr="compo07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388" y="1989138"/>
            <a:ext cx="8642350" cy="4392612"/>
          </a:xfrm>
          <a:noFill/>
          <a:extLst>
            <a:ext uri="{909E8E84-426E-40DD-AFC4-6F175D3DCCD1}">
              <a14:hiddenFill xmlns:a14="http://schemas.microsoft.com/office/drawing/2010/main">
                <a:solidFill>
                  <a:srgbClr val="FFFFFF"/>
                </a:solidFill>
              </a14:hiddenFill>
            </a:ext>
          </a:extLst>
        </p:spPr>
      </p:pic>
      <p:sp>
        <p:nvSpPr>
          <p:cNvPr id="114691" name="Text Box 3"/>
          <p:cNvSpPr txBox="1">
            <a:spLocks noChangeArrowheads="1"/>
          </p:cNvSpPr>
          <p:nvPr/>
        </p:nvSpPr>
        <p:spPr bwMode="auto">
          <a:xfrm>
            <a:off x="0" y="620713"/>
            <a:ext cx="9144000"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2000">
                <a:solidFill>
                  <a:srgbClr val="000000"/>
                </a:solidFill>
                <a:latin typeface="Times New Roman" charset="0"/>
              </a:rPr>
              <a:t>                                                     </a:t>
            </a:r>
            <a:r>
              <a:rPr lang="en-US" altLang="zh-CN">
                <a:solidFill>
                  <a:srgbClr val="000000"/>
                </a:solidFill>
                <a:latin typeface="Times New Roman" charset="0"/>
              </a:rPr>
              <a:t>Intent: </a:t>
            </a:r>
            <a:br>
              <a:rPr lang="en-US" altLang="zh-CN">
                <a:solidFill>
                  <a:srgbClr val="000000"/>
                </a:solidFill>
                <a:latin typeface="Times New Roman" charset="0"/>
              </a:rPr>
            </a:br>
            <a:r>
              <a:rPr lang="en-US" altLang="zh-CN" sz="2000">
                <a:solidFill>
                  <a:srgbClr val="000000"/>
                </a:solidFill>
                <a:latin typeface="Times New Roman" charset="0"/>
              </a:rPr>
              <a:t>Compose objects into tree structures to represent part-whole hierarchies. Composite lets clients treat individual objects and compositions of objects uniformly.</a:t>
            </a:r>
            <a:endParaRPr lang="zh-CN" altLang="en-US" sz="2000">
              <a:solidFill>
                <a:srgbClr val="000000"/>
              </a:solidFill>
              <a:latin typeface="Times New Roman" charset="0"/>
            </a:endParaRPr>
          </a:p>
        </p:txBody>
      </p:sp>
      <p:sp>
        <p:nvSpPr>
          <p:cNvPr id="114692" name="Text Box 4"/>
          <p:cNvSpPr txBox="1">
            <a:spLocks noChangeArrowheads="1"/>
          </p:cNvSpPr>
          <p:nvPr/>
        </p:nvSpPr>
        <p:spPr bwMode="auto">
          <a:xfrm>
            <a:off x="250825" y="1557338"/>
            <a:ext cx="9144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2000">
                <a:solidFill>
                  <a:srgbClr val="000000"/>
                </a:solidFill>
                <a:latin typeface="Times New Roman" charset="0"/>
              </a:rPr>
              <a:t>                                                     Solution</a:t>
            </a:r>
            <a:r>
              <a:rPr lang="en-US" altLang="zh-CN">
                <a:solidFill>
                  <a:srgbClr val="000000"/>
                </a:solidFill>
                <a:latin typeface="Times New Roman" charset="0"/>
              </a:rPr>
              <a:t>: </a:t>
            </a:r>
            <a:endParaRPr lang="zh-CN" altLang="en-US" sz="2000">
              <a:solidFill>
                <a:srgbClr val="000000"/>
              </a:solidFill>
              <a:latin typeface="Times New Roman" charset="0"/>
            </a:endParaRPr>
          </a:p>
        </p:txBody>
      </p:sp>
    </p:spTree>
    <p:extLst>
      <p:ext uri="{BB962C8B-B14F-4D97-AF65-F5344CB8AC3E}">
        <p14:creationId xmlns:p14="http://schemas.microsoft.com/office/powerpoint/2010/main" val="12234627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a:xfrm>
            <a:off x="76200" y="0"/>
            <a:ext cx="8999538" cy="714375"/>
          </a:xfrm>
        </p:spPr>
        <p:txBody>
          <a:bodyPr/>
          <a:lstStyle/>
          <a:p>
            <a:r>
              <a:rPr lang="en-US" altLang="zh-CN">
                <a:solidFill>
                  <a:srgbClr val="000000"/>
                </a:solidFill>
              </a:rPr>
              <a:t>Design Patterns - </a:t>
            </a:r>
            <a:r>
              <a:rPr lang="en-US" altLang="zh-CN" i="1">
                <a:solidFill>
                  <a:srgbClr val="000000"/>
                </a:solidFill>
              </a:rPr>
              <a:t>Facade Pattern</a:t>
            </a:r>
          </a:p>
        </p:txBody>
      </p:sp>
      <p:sp>
        <p:nvSpPr>
          <p:cNvPr id="116738" name="Text Box 3"/>
          <p:cNvSpPr txBox="1">
            <a:spLocks noChangeArrowheads="1"/>
          </p:cNvSpPr>
          <p:nvPr/>
        </p:nvSpPr>
        <p:spPr bwMode="auto">
          <a:xfrm>
            <a:off x="0" y="620713"/>
            <a:ext cx="9144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i="1">
                <a:solidFill>
                  <a:srgbClr val="000000"/>
                </a:solidFill>
                <a:latin typeface="Times New Roman" charset="0"/>
              </a:rPr>
              <a:t>Facade Pattern</a:t>
            </a:r>
          </a:p>
          <a:p>
            <a:r>
              <a:rPr lang="en-US" altLang="zh-CN">
                <a:solidFill>
                  <a:srgbClr val="000000"/>
                </a:solidFill>
                <a:latin typeface="MonotypeSorts" charset="2"/>
              </a:rPr>
              <a:t>1) </a:t>
            </a:r>
            <a:r>
              <a:rPr lang="en-US" altLang="zh-CN">
                <a:solidFill>
                  <a:srgbClr val="000000"/>
                </a:solidFill>
                <a:latin typeface="Times New Roman" charset="0"/>
              </a:rPr>
              <a:t>Provides a unified interface to a set of objects in a subsystem.</a:t>
            </a:r>
          </a:p>
          <a:p>
            <a:r>
              <a:rPr lang="en-US" altLang="zh-CN">
                <a:solidFill>
                  <a:srgbClr val="000000"/>
                </a:solidFill>
                <a:latin typeface="Times New Roman" charset="0"/>
              </a:rPr>
              <a:t>A facade defines a higher-level interface that makes the</a:t>
            </a:r>
          </a:p>
          <a:p>
            <a:r>
              <a:rPr lang="en-US" altLang="zh-CN">
                <a:solidFill>
                  <a:srgbClr val="000000"/>
                </a:solidFill>
                <a:latin typeface="Times New Roman" charset="0"/>
              </a:rPr>
              <a:t>subsystem easier to use (i.e. it abstracts out the gory details)</a:t>
            </a:r>
          </a:p>
          <a:p>
            <a:r>
              <a:rPr lang="en-US" altLang="zh-CN">
                <a:solidFill>
                  <a:srgbClr val="000000"/>
                </a:solidFill>
                <a:latin typeface="MonotypeSorts" charset="2"/>
              </a:rPr>
              <a:t>2) </a:t>
            </a:r>
            <a:r>
              <a:rPr lang="en-US" altLang="zh-CN">
                <a:solidFill>
                  <a:srgbClr val="000000"/>
                </a:solidFill>
                <a:latin typeface="Times New Roman" charset="0"/>
              </a:rPr>
              <a:t>Facades allow us to provide a closed architecture</a:t>
            </a:r>
          </a:p>
        </p:txBody>
      </p:sp>
      <p:graphicFrame>
        <p:nvGraphicFramePr>
          <p:cNvPr id="116739" name="Object 4"/>
          <p:cNvGraphicFramePr>
            <a:graphicFrameLocks noChangeAspect="1"/>
          </p:cNvGraphicFramePr>
          <p:nvPr/>
        </p:nvGraphicFramePr>
        <p:xfrm>
          <a:off x="539750" y="2708275"/>
          <a:ext cx="8153400" cy="3352800"/>
        </p:xfrm>
        <a:graphic>
          <a:graphicData uri="http://schemas.openxmlformats.org/presentationml/2006/ole">
            <mc:AlternateContent xmlns:mc="http://schemas.openxmlformats.org/markup-compatibility/2006">
              <mc:Choice xmlns:v="urn:schemas-microsoft-com:vml" Requires="v">
                <p:oleObj spid="_x0000_s109588" name="位图图像" r:id="rId4" imgW="5420482" imgH="2133898" progId="Paint.Picture">
                  <p:embed/>
                </p:oleObj>
              </mc:Choice>
              <mc:Fallback>
                <p:oleObj name="位图图像" r:id="rId4" imgW="5420482" imgH="213389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2708275"/>
                        <a:ext cx="8153400" cy="335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14373549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a:xfrm>
            <a:off x="0" y="0"/>
            <a:ext cx="9144000" cy="714375"/>
          </a:xfrm>
        </p:spPr>
        <p:txBody>
          <a:bodyPr/>
          <a:lstStyle/>
          <a:p>
            <a:r>
              <a:rPr lang="en-US" altLang="zh-CN">
                <a:solidFill>
                  <a:srgbClr val="000000"/>
                </a:solidFill>
              </a:rPr>
              <a:t>Design Patterns - </a:t>
            </a:r>
            <a:r>
              <a:rPr lang="en-US" altLang="zh-CN" i="1">
                <a:solidFill>
                  <a:srgbClr val="000000"/>
                </a:solidFill>
              </a:rPr>
              <a:t>Open vs Closed Architecture</a:t>
            </a:r>
          </a:p>
        </p:txBody>
      </p:sp>
      <p:sp>
        <p:nvSpPr>
          <p:cNvPr id="118786" name="Text Box 3"/>
          <p:cNvSpPr txBox="1">
            <a:spLocks noChangeArrowheads="1"/>
          </p:cNvSpPr>
          <p:nvPr/>
        </p:nvSpPr>
        <p:spPr bwMode="auto">
          <a:xfrm>
            <a:off x="261457" y="1125538"/>
            <a:ext cx="56388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2000" i="1" dirty="0">
                <a:solidFill>
                  <a:srgbClr val="000000"/>
                </a:solidFill>
                <a:latin typeface="Times New Roman" charset="0"/>
              </a:rPr>
              <a:t>Open vs Closed Architecture</a:t>
            </a:r>
          </a:p>
          <a:p>
            <a:r>
              <a:rPr lang="en-US" altLang="zh-CN" sz="2000" dirty="0">
                <a:solidFill>
                  <a:srgbClr val="000000"/>
                </a:solidFill>
                <a:latin typeface="MonotypeSorts" charset="2"/>
              </a:rPr>
              <a:t>1) </a:t>
            </a:r>
            <a:r>
              <a:rPr lang="en-US" altLang="zh-CN" sz="2000" dirty="0">
                <a:solidFill>
                  <a:srgbClr val="000000"/>
                </a:solidFill>
                <a:latin typeface="Times New Roman" charset="0"/>
              </a:rPr>
              <a:t>Open architecture:</a:t>
            </a:r>
          </a:p>
          <a:p>
            <a:r>
              <a:rPr lang="en-US" altLang="zh-CN" sz="2000" dirty="0">
                <a:solidFill>
                  <a:srgbClr val="000000"/>
                </a:solidFill>
                <a:latin typeface="Wingdings" charset="2"/>
              </a:rPr>
              <a:t>w </a:t>
            </a:r>
            <a:r>
              <a:rPr lang="en-US" altLang="zh-CN" sz="2000" dirty="0">
                <a:solidFill>
                  <a:srgbClr val="000000"/>
                </a:solidFill>
                <a:latin typeface="Times New Roman" charset="0"/>
              </a:rPr>
              <a:t>Any dealer management system can call any component or class operation of the PAID databases.</a:t>
            </a:r>
          </a:p>
          <a:p>
            <a:r>
              <a:rPr lang="en-US" altLang="zh-CN" sz="2000" dirty="0">
                <a:solidFill>
                  <a:srgbClr val="000000"/>
                </a:solidFill>
                <a:latin typeface="MonotypeSorts" charset="2"/>
              </a:rPr>
              <a:t>2) </a:t>
            </a:r>
            <a:r>
              <a:rPr lang="en-US" altLang="zh-CN" sz="2000" dirty="0">
                <a:solidFill>
                  <a:srgbClr val="000000"/>
                </a:solidFill>
                <a:latin typeface="Times New Roman" charset="0"/>
              </a:rPr>
              <a:t>Why is this good?</a:t>
            </a:r>
          </a:p>
          <a:p>
            <a:r>
              <a:rPr lang="en-US" altLang="zh-CN" sz="2000" dirty="0">
                <a:solidFill>
                  <a:srgbClr val="000000"/>
                </a:solidFill>
                <a:latin typeface="Wingdings" charset="2"/>
              </a:rPr>
              <a:t>w </a:t>
            </a:r>
            <a:r>
              <a:rPr lang="en-US" altLang="zh-CN" sz="2000" dirty="0">
                <a:solidFill>
                  <a:srgbClr val="000000"/>
                </a:solidFill>
                <a:latin typeface="Times New Roman" charset="0"/>
              </a:rPr>
              <a:t>Efficiency</a:t>
            </a:r>
          </a:p>
          <a:p>
            <a:r>
              <a:rPr lang="en-US" altLang="zh-CN" sz="2000" dirty="0">
                <a:solidFill>
                  <a:srgbClr val="000000"/>
                </a:solidFill>
                <a:latin typeface="MonotypeSorts" charset="2"/>
              </a:rPr>
              <a:t>3) </a:t>
            </a:r>
            <a:r>
              <a:rPr lang="en-US" altLang="zh-CN" sz="2000" dirty="0">
                <a:solidFill>
                  <a:srgbClr val="000000"/>
                </a:solidFill>
                <a:latin typeface="Times New Roman" charset="0"/>
              </a:rPr>
              <a:t>Why is this bad?</a:t>
            </a:r>
          </a:p>
          <a:p>
            <a:r>
              <a:rPr lang="en-US" altLang="zh-CN" sz="2000" dirty="0">
                <a:solidFill>
                  <a:srgbClr val="000000"/>
                </a:solidFill>
                <a:latin typeface="Wingdings" charset="2"/>
              </a:rPr>
              <a:t>w </a:t>
            </a:r>
            <a:r>
              <a:rPr lang="en-US" altLang="zh-CN" sz="2000" dirty="0">
                <a:solidFill>
                  <a:srgbClr val="000000"/>
                </a:solidFill>
                <a:latin typeface="Times New Roman" charset="0"/>
              </a:rPr>
              <a:t>Can’t expect the client to understand how the subsystem works or any of the complex relationships that may exist within the subsystem.</a:t>
            </a:r>
          </a:p>
          <a:p>
            <a:r>
              <a:rPr lang="en-US" altLang="zh-CN" sz="2000" dirty="0">
                <a:solidFill>
                  <a:srgbClr val="000000"/>
                </a:solidFill>
                <a:latin typeface="Wingdings" charset="2"/>
              </a:rPr>
              <a:t>w </a:t>
            </a:r>
            <a:r>
              <a:rPr lang="en-US" altLang="zh-CN" sz="2000" dirty="0">
                <a:solidFill>
                  <a:srgbClr val="000000"/>
                </a:solidFill>
                <a:latin typeface="Times New Roman" charset="0"/>
              </a:rPr>
              <a:t>We can (pretty much) be assured that the subsystem will be</a:t>
            </a:r>
          </a:p>
          <a:p>
            <a:r>
              <a:rPr lang="en-US" altLang="zh-CN" sz="2000" dirty="0">
                <a:solidFill>
                  <a:srgbClr val="000000"/>
                </a:solidFill>
                <a:latin typeface="Times New Roman" charset="0"/>
              </a:rPr>
              <a:t>misused, leading to non-portable code</a:t>
            </a:r>
          </a:p>
        </p:txBody>
      </p:sp>
      <p:graphicFrame>
        <p:nvGraphicFramePr>
          <p:cNvPr id="118787" name="Object 4"/>
          <p:cNvGraphicFramePr>
            <a:graphicFrameLocks noChangeAspect="1"/>
          </p:cNvGraphicFramePr>
          <p:nvPr/>
        </p:nvGraphicFramePr>
        <p:xfrm>
          <a:off x="6084888" y="1125538"/>
          <a:ext cx="2895600" cy="4038600"/>
        </p:xfrm>
        <a:graphic>
          <a:graphicData uri="http://schemas.openxmlformats.org/presentationml/2006/ole">
            <mc:AlternateContent xmlns:mc="http://schemas.openxmlformats.org/markup-compatibility/2006">
              <mc:Choice xmlns:v="urn:schemas-microsoft-com:vml" Requires="v">
                <p:oleObj spid="_x0000_s111636" name="位图图像" r:id="rId4" imgW="2742857" imgH="3095238" progId="Paint.Picture">
                  <p:embed/>
                </p:oleObj>
              </mc:Choice>
              <mc:Fallback>
                <p:oleObj name="位图图像" r:id="rId4" imgW="2742857" imgH="309523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1125538"/>
                        <a:ext cx="2895600" cy="403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34806726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a:xfrm>
            <a:off x="0" y="0"/>
            <a:ext cx="9075738" cy="714375"/>
          </a:xfrm>
        </p:spPr>
        <p:txBody>
          <a:bodyPr/>
          <a:lstStyle/>
          <a:p>
            <a:r>
              <a:rPr lang="en-US" altLang="zh-CN" sz="2600" i="1">
                <a:solidFill>
                  <a:srgbClr val="000000"/>
                </a:solidFill>
              </a:rPr>
              <a:t>Realizing a Closed Architecture with a Facade</a:t>
            </a:r>
            <a:endParaRPr lang="en-US" altLang="zh-CN" i="1">
              <a:solidFill>
                <a:srgbClr val="000000"/>
              </a:solidFill>
            </a:endParaRPr>
          </a:p>
        </p:txBody>
      </p:sp>
      <p:sp>
        <p:nvSpPr>
          <p:cNvPr id="120834" name="Text Box 3"/>
          <p:cNvSpPr txBox="1">
            <a:spLocks noChangeArrowheads="1"/>
          </p:cNvSpPr>
          <p:nvPr/>
        </p:nvSpPr>
        <p:spPr bwMode="auto">
          <a:xfrm>
            <a:off x="214313" y="714375"/>
            <a:ext cx="51847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i="1">
                <a:solidFill>
                  <a:srgbClr val="000000"/>
                </a:solidFill>
                <a:latin typeface="Times New Roman" charset="0"/>
              </a:rPr>
              <a:t>Realizing a Closed Architecture with a Facade</a:t>
            </a:r>
          </a:p>
          <a:p>
            <a:r>
              <a:rPr lang="en-US" altLang="zh-CN">
                <a:solidFill>
                  <a:srgbClr val="000000"/>
                </a:solidFill>
                <a:latin typeface="Times New Roman" charset="0"/>
              </a:rPr>
              <a:t>1) The subsystem decides exactly how it is accessed.</a:t>
            </a:r>
          </a:p>
          <a:p>
            <a:r>
              <a:rPr lang="en-US" altLang="zh-CN">
                <a:solidFill>
                  <a:srgbClr val="000000"/>
                </a:solidFill>
                <a:latin typeface="Times New Roman" charset="0"/>
              </a:rPr>
              <a:t>2) No need to worry about misuse by clients</a:t>
            </a:r>
          </a:p>
          <a:p>
            <a:r>
              <a:rPr lang="en-US" altLang="zh-CN">
                <a:solidFill>
                  <a:srgbClr val="000000"/>
                </a:solidFill>
                <a:latin typeface="MonotypeSorts" charset="2"/>
              </a:rPr>
              <a:t>3) </a:t>
            </a:r>
            <a:r>
              <a:rPr lang="en-US" altLang="zh-CN">
                <a:solidFill>
                  <a:srgbClr val="000000"/>
                </a:solidFill>
                <a:latin typeface="Times New Roman" charset="0"/>
              </a:rPr>
              <a:t>If a façade is used the subsystem can be used in an early integration</a:t>
            </a:r>
          </a:p>
          <a:p>
            <a:r>
              <a:rPr lang="en-US" altLang="zh-CN">
                <a:solidFill>
                  <a:srgbClr val="000000"/>
                </a:solidFill>
                <a:latin typeface="Wingdings" charset="2"/>
              </a:rPr>
              <a:t>w </a:t>
            </a:r>
            <a:r>
              <a:rPr lang="en-US" altLang="zh-CN">
                <a:solidFill>
                  <a:srgbClr val="000000"/>
                </a:solidFill>
                <a:latin typeface="Times New Roman" charset="0"/>
              </a:rPr>
              <a:t>We need to write only a driver</a:t>
            </a:r>
          </a:p>
        </p:txBody>
      </p:sp>
      <p:graphicFrame>
        <p:nvGraphicFramePr>
          <p:cNvPr id="120835" name="Object 4"/>
          <p:cNvGraphicFramePr>
            <a:graphicFrameLocks noChangeAspect="1"/>
          </p:cNvGraphicFramePr>
          <p:nvPr/>
        </p:nvGraphicFramePr>
        <p:xfrm>
          <a:off x="5508625" y="981075"/>
          <a:ext cx="2828925" cy="3762375"/>
        </p:xfrm>
        <a:graphic>
          <a:graphicData uri="http://schemas.openxmlformats.org/presentationml/2006/ole">
            <mc:AlternateContent xmlns:mc="http://schemas.openxmlformats.org/markup-compatibility/2006">
              <mc:Choice xmlns:v="urn:schemas-microsoft-com:vml" Requires="v">
                <p:oleObj spid="_x0000_s113684" name="位图图像" r:id="rId4" imgW="2828571" imgH="3761905" progId="Paint.Picture">
                  <p:embed/>
                </p:oleObj>
              </mc:Choice>
              <mc:Fallback>
                <p:oleObj name="位图图像" r:id="rId4" imgW="2828571" imgH="3761905"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981075"/>
                        <a:ext cx="2828925" cy="376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9283994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ChangeArrowheads="1"/>
          </p:cNvSpPr>
          <p:nvPr>
            <p:ph type="title"/>
          </p:nvPr>
        </p:nvSpPr>
        <p:spPr>
          <a:xfrm>
            <a:off x="0" y="0"/>
            <a:ext cx="9075738" cy="714375"/>
          </a:xfrm>
        </p:spPr>
        <p:txBody>
          <a:bodyPr/>
          <a:lstStyle/>
          <a:p>
            <a:r>
              <a:rPr lang="zh-CN" altLang="en-US">
                <a:solidFill>
                  <a:srgbClr val="000000"/>
                </a:solidFill>
              </a:rPr>
              <a:t>D</a:t>
            </a:r>
            <a:r>
              <a:rPr lang="en-US" altLang="zh-CN">
                <a:solidFill>
                  <a:srgbClr val="000000"/>
                </a:solidFill>
              </a:rPr>
              <a:t>ecorator Pattern - Motivation</a:t>
            </a:r>
          </a:p>
        </p:txBody>
      </p:sp>
      <p:sp>
        <p:nvSpPr>
          <p:cNvPr id="122882" name="Rectangle 21"/>
          <p:cNvSpPr>
            <a:spLocks noGrp="1" noChangeArrowheads="1"/>
          </p:cNvSpPr>
          <p:nvPr>
            <p:ph idx="1"/>
          </p:nvPr>
        </p:nvSpPr>
        <p:spPr bwMode="auto">
          <a:xfrm>
            <a:off x="0" y="714375"/>
            <a:ext cx="9144000" cy="5761038"/>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800" b="1">
                <a:solidFill>
                  <a:srgbClr val="000000"/>
                </a:solidFill>
              </a:rPr>
              <a:t>Widget Example</a:t>
            </a:r>
            <a:endParaRPr lang="en-US" altLang="zh-CN" sz="2800">
              <a:solidFill>
                <a:srgbClr val="000000"/>
              </a:solidFill>
            </a:endParaRPr>
          </a:p>
          <a:p>
            <a:pPr marL="863600" lvl="1"/>
            <a:r>
              <a:rPr lang="en-US" altLang="zh-CN" sz="2400" b="1">
                <a:solidFill>
                  <a:srgbClr val="000000"/>
                </a:solidFill>
              </a:rPr>
              <a:t> </a:t>
            </a:r>
            <a:r>
              <a:rPr lang="en-US" altLang="zh-CN" b="1">
                <a:solidFill>
                  <a:srgbClr val="000000"/>
                </a:solidFill>
              </a:rPr>
              <a:t>Suppose you have a user interface toolkit and you wish to make a border or scrolling feature available to clients without defining new subclasses of all existing classes. </a:t>
            </a:r>
          </a:p>
          <a:p>
            <a:pPr marL="863600" lvl="1"/>
            <a:r>
              <a:rPr lang="en-US" altLang="zh-CN" b="1">
                <a:solidFill>
                  <a:srgbClr val="000000"/>
                </a:solidFill>
              </a:rPr>
              <a:t>The client "attaches" the border or scrolling responsibility to only those objects requiring these capabilities</a:t>
            </a:r>
            <a:r>
              <a:rPr lang="en-US" altLang="zh-CN">
                <a:solidFill>
                  <a:srgbClr val="000000"/>
                </a:solidFill>
              </a:rPr>
              <a:t>. </a:t>
            </a:r>
          </a:p>
          <a:p>
            <a:pPr marL="863600" lvl="1"/>
            <a:r>
              <a:rPr lang="en-US" altLang="zh-CN">
                <a:solidFill>
                  <a:srgbClr val="000000"/>
                </a:solidFill>
              </a:rPr>
              <a:t> </a:t>
            </a:r>
            <a:r>
              <a:rPr lang="en-US" altLang="zh-CN" sz="2000">
                <a:solidFill>
                  <a:srgbClr val="000000"/>
                </a:solidFill>
              </a:rPr>
              <a:t>Widget*  aWidget = new BorderDecorator(</a:t>
            </a:r>
            <a:br>
              <a:rPr lang="en-US" altLang="zh-CN" sz="2000">
                <a:solidFill>
                  <a:srgbClr val="000000"/>
                </a:solidFill>
              </a:rPr>
            </a:br>
            <a:r>
              <a:rPr lang="en-US" altLang="zh-CN" sz="2000">
                <a:solidFill>
                  <a:srgbClr val="000000"/>
                </a:solidFill>
              </a:rPr>
              <a:t>                                    new ScrollDecorator(new TextView), 1); </a:t>
            </a:r>
            <a:br>
              <a:rPr lang="en-US" altLang="zh-CN" sz="2000">
                <a:solidFill>
                  <a:srgbClr val="000000"/>
                </a:solidFill>
              </a:rPr>
            </a:br>
            <a:r>
              <a:rPr lang="en-US" altLang="zh-CN" sz="2000">
                <a:solidFill>
                  <a:srgbClr val="000000"/>
                </a:solidFill>
              </a:rPr>
              <a:t> aWidget-&gt;draw();</a:t>
            </a:r>
            <a:r>
              <a:rPr lang="en-US" altLang="zh-CN" sz="2400">
                <a:solidFill>
                  <a:srgbClr val="000000"/>
                </a:solidFill>
              </a:rPr>
              <a:t> </a:t>
            </a:r>
          </a:p>
          <a:p>
            <a:pPr marL="463550" indent="-463550"/>
            <a:r>
              <a:rPr lang="en-US" altLang="zh-CN" sz="2800" b="1">
                <a:solidFill>
                  <a:srgbClr val="000000"/>
                </a:solidFill>
              </a:rPr>
              <a:t>Stream Example</a:t>
            </a:r>
          </a:p>
          <a:p>
            <a:pPr marL="863600" lvl="1"/>
            <a:r>
              <a:rPr lang="en-US" altLang="zh-CN" sz="2400">
                <a:solidFill>
                  <a:srgbClr val="000000"/>
                </a:solidFill>
              </a:rPr>
              <a:t>cascading responsibilities on to an output stream </a:t>
            </a:r>
          </a:p>
          <a:p>
            <a:pPr marL="863600" lvl="1"/>
            <a:r>
              <a:rPr lang="en-US" altLang="zh-CN" sz="2000">
                <a:solidFill>
                  <a:srgbClr val="000000"/>
                </a:solidFill>
              </a:rPr>
              <a:t>Stream* aStream = new CompressingStream( </a:t>
            </a:r>
            <a:br>
              <a:rPr lang="en-US" altLang="zh-CN" sz="2000">
                <a:solidFill>
                  <a:srgbClr val="000000"/>
                </a:solidFill>
              </a:rPr>
            </a:br>
            <a:r>
              <a:rPr lang="en-US" altLang="zh-CN" sz="2000">
                <a:solidFill>
                  <a:srgbClr val="000000"/>
                </a:solidFill>
              </a:rPr>
              <a:t>                                   new ASCII7Stream(</a:t>
            </a:r>
            <a:br>
              <a:rPr lang="en-US" altLang="zh-CN" sz="2000">
                <a:solidFill>
                  <a:srgbClr val="000000"/>
                </a:solidFill>
              </a:rPr>
            </a:br>
            <a:r>
              <a:rPr lang="en-US" altLang="zh-CN" sz="2000">
                <a:solidFill>
                  <a:srgbClr val="000000"/>
                </a:solidFill>
              </a:rPr>
              <a:t>                                     new FileStream( "fileName.dat" ))); </a:t>
            </a:r>
            <a:br>
              <a:rPr lang="en-US" altLang="zh-CN" sz="2000">
                <a:solidFill>
                  <a:srgbClr val="000000"/>
                </a:solidFill>
              </a:rPr>
            </a:br>
            <a:r>
              <a:rPr lang="en-US" altLang="zh-CN" sz="2000">
                <a:solidFill>
                  <a:srgbClr val="000000"/>
                </a:solidFill>
              </a:rPr>
              <a:t>aStream-&gt;putString( "Hello world" ); </a:t>
            </a:r>
          </a:p>
        </p:txBody>
      </p:sp>
    </p:spTree>
    <p:extLst>
      <p:ext uri="{BB962C8B-B14F-4D97-AF65-F5344CB8AC3E}">
        <p14:creationId xmlns:p14="http://schemas.microsoft.com/office/powerpoint/2010/main" val="3571953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a:xfrm>
            <a:off x="0" y="0"/>
            <a:ext cx="8999538" cy="709613"/>
          </a:xfrm>
        </p:spPr>
        <p:txBody>
          <a:bodyPr/>
          <a:lstStyle/>
          <a:p>
            <a:r>
              <a:rPr lang="zh-CN" altLang="en-US">
                <a:solidFill>
                  <a:srgbClr val="000000"/>
                </a:solidFill>
              </a:rPr>
              <a:t>D</a:t>
            </a:r>
            <a:r>
              <a:rPr lang="en-US" altLang="zh-CN">
                <a:solidFill>
                  <a:srgbClr val="000000"/>
                </a:solidFill>
              </a:rPr>
              <a:t>ecorator Pattern - Motivation</a:t>
            </a:r>
          </a:p>
        </p:txBody>
      </p:sp>
      <p:sp>
        <p:nvSpPr>
          <p:cNvPr id="124930" name="Text Box 3"/>
          <p:cNvSpPr txBox="1">
            <a:spLocks noChangeArrowheads="1"/>
          </p:cNvSpPr>
          <p:nvPr/>
        </p:nvSpPr>
        <p:spPr bwMode="auto">
          <a:xfrm>
            <a:off x="250825" y="5084763"/>
            <a:ext cx="88931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2000">
                <a:solidFill>
                  <a:srgbClr val="000000"/>
                </a:solidFill>
                <a:latin typeface="Times New Roman" charset="0"/>
              </a:rPr>
              <a:t>Decorator subclasses are free to add operations for specific functionality. </a:t>
            </a:r>
            <a:br>
              <a:rPr lang="en-US" altLang="zh-CN" sz="2000">
                <a:solidFill>
                  <a:srgbClr val="000000"/>
                </a:solidFill>
                <a:latin typeface="Times New Roman" charset="0"/>
              </a:rPr>
            </a:br>
            <a:r>
              <a:rPr lang="en-US" altLang="zh-CN" sz="2000">
                <a:solidFill>
                  <a:srgbClr val="000000"/>
                </a:solidFill>
                <a:latin typeface="Times New Roman" charset="0"/>
              </a:rPr>
              <a:t>For example, ScrollDecorator's ScrollTo operation lets other objects scroll the interface </a:t>
            </a:r>
            <a:r>
              <a:rPr lang="en-US" altLang="zh-CN" sz="2000" i="1">
                <a:solidFill>
                  <a:srgbClr val="000000"/>
                </a:solidFill>
                <a:latin typeface="Times New Roman" charset="0"/>
              </a:rPr>
              <a:t>if</a:t>
            </a:r>
            <a:r>
              <a:rPr lang="en-US" altLang="zh-CN" sz="2000">
                <a:solidFill>
                  <a:srgbClr val="000000"/>
                </a:solidFill>
                <a:latin typeface="Times New Roman" charset="0"/>
              </a:rPr>
              <a:t> they know there happens to be a ScrollDecorator object in the interface. </a:t>
            </a:r>
            <a:endParaRPr lang="zh-CN" altLang="en-US" sz="2000">
              <a:solidFill>
                <a:srgbClr val="000000"/>
              </a:solidFill>
              <a:latin typeface="Times New Roman" charset="0"/>
            </a:endParaRPr>
          </a:p>
        </p:txBody>
      </p:sp>
      <p:grpSp>
        <p:nvGrpSpPr>
          <p:cNvPr id="124931" name="Group 4"/>
          <p:cNvGrpSpPr>
            <a:grpSpLocks noChangeAspect="1"/>
          </p:cNvGrpSpPr>
          <p:nvPr/>
        </p:nvGrpSpPr>
        <p:grpSpPr bwMode="auto">
          <a:xfrm>
            <a:off x="0" y="765175"/>
            <a:ext cx="8820150" cy="4243388"/>
            <a:chOff x="0" y="482"/>
            <a:chExt cx="5556" cy="2673"/>
          </a:xfrm>
        </p:grpSpPr>
        <p:sp>
          <p:nvSpPr>
            <p:cNvPr id="124933" name="AutoShape 5"/>
            <p:cNvSpPr>
              <a:spLocks noChangeAspect="1" noChangeArrowheads="1" noTextEdit="1"/>
            </p:cNvSpPr>
            <p:nvPr/>
          </p:nvSpPr>
          <p:spPr bwMode="auto">
            <a:xfrm>
              <a:off x="0" y="482"/>
              <a:ext cx="5556" cy="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934" name="Rectangle 6"/>
            <p:cNvSpPr>
              <a:spLocks noChangeArrowheads="1"/>
            </p:cNvSpPr>
            <p:nvPr/>
          </p:nvSpPr>
          <p:spPr bwMode="auto">
            <a:xfrm>
              <a:off x="251" y="1402"/>
              <a:ext cx="931" cy="373"/>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24935" name="Rectangle 7"/>
            <p:cNvSpPr>
              <a:spLocks noChangeArrowheads="1"/>
            </p:cNvSpPr>
            <p:nvPr/>
          </p:nvSpPr>
          <p:spPr bwMode="auto">
            <a:xfrm>
              <a:off x="377" y="1437"/>
              <a:ext cx="67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TextView</a:t>
              </a:r>
              <a:endParaRPr lang="en-US" altLang="zh-CN" sz="1200">
                <a:solidFill>
                  <a:srgbClr val="000000"/>
                </a:solidFill>
                <a:latin typeface="Times New Roman" charset="0"/>
              </a:endParaRPr>
            </a:p>
          </p:txBody>
        </p:sp>
        <p:sp>
          <p:nvSpPr>
            <p:cNvPr id="124936" name="Rectangle 8"/>
            <p:cNvSpPr>
              <a:spLocks noChangeArrowheads="1"/>
            </p:cNvSpPr>
            <p:nvPr/>
          </p:nvSpPr>
          <p:spPr bwMode="auto">
            <a:xfrm>
              <a:off x="251" y="1584"/>
              <a:ext cx="931" cy="191"/>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12493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 y="1602"/>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 y="1602"/>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 y="1602"/>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40" name="Rectangle 12"/>
            <p:cNvSpPr>
              <a:spLocks noChangeArrowheads="1"/>
            </p:cNvSpPr>
            <p:nvPr/>
          </p:nvSpPr>
          <p:spPr bwMode="auto">
            <a:xfrm>
              <a:off x="490" y="1602"/>
              <a:ext cx="477"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draw()</a:t>
              </a:r>
              <a:endParaRPr lang="en-US" altLang="zh-CN" sz="1200">
                <a:solidFill>
                  <a:srgbClr val="000000"/>
                </a:solidFill>
                <a:latin typeface="Times New Roman" charset="0"/>
              </a:endParaRPr>
            </a:p>
          </p:txBody>
        </p:sp>
        <p:sp>
          <p:nvSpPr>
            <p:cNvPr id="124941" name="Rectangle 13"/>
            <p:cNvSpPr>
              <a:spLocks noChangeArrowheads="1"/>
            </p:cNvSpPr>
            <p:nvPr/>
          </p:nvSpPr>
          <p:spPr bwMode="auto">
            <a:xfrm>
              <a:off x="1810" y="1411"/>
              <a:ext cx="893" cy="355"/>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endParaRPr lang="zh-CN" altLang="en-US" sz="1200">
                <a:solidFill>
                  <a:srgbClr val="000000"/>
                </a:solidFill>
                <a:latin typeface="Times New Roman" charset="0"/>
              </a:endParaRPr>
            </a:p>
          </p:txBody>
        </p:sp>
        <p:sp>
          <p:nvSpPr>
            <p:cNvPr id="124942" name="Rectangle 14"/>
            <p:cNvSpPr>
              <a:spLocks noChangeArrowheads="1"/>
            </p:cNvSpPr>
            <p:nvPr/>
          </p:nvSpPr>
          <p:spPr bwMode="auto">
            <a:xfrm>
              <a:off x="1911" y="1445"/>
              <a:ext cx="751"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i="1">
                  <a:solidFill>
                    <a:srgbClr val="000000"/>
                  </a:solidFill>
                </a:rPr>
                <a:t>Decorator</a:t>
              </a:r>
              <a:endParaRPr lang="en-US" altLang="zh-CN" sz="1200">
                <a:solidFill>
                  <a:srgbClr val="000000"/>
                </a:solidFill>
                <a:latin typeface="Times New Roman" charset="0"/>
              </a:endParaRPr>
            </a:p>
          </p:txBody>
        </p:sp>
        <p:sp>
          <p:nvSpPr>
            <p:cNvPr id="124943" name="Rectangle 15"/>
            <p:cNvSpPr>
              <a:spLocks noChangeArrowheads="1"/>
            </p:cNvSpPr>
            <p:nvPr/>
          </p:nvSpPr>
          <p:spPr bwMode="auto">
            <a:xfrm>
              <a:off x="1810" y="1602"/>
              <a:ext cx="893" cy="164"/>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24944" name="Rectangle 16"/>
            <p:cNvSpPr>
              <a:spLocks noChangeArrowheads="1"/>
            </p:cNvSpPr>
            <p:nvPr/>
          </p:nvSpPr>
          <p:spPr bwMode="auto">
            <a:xfrm>
              <a:off x="792" y="604"/>
              <a:ext cx="1521" cy="373"/>
            </a:xfrm>
            <a:prstGeom prst="rect">
              <a:avLst/>
            </a:prstGeom>
            <a:solidFill>
              <a:srgbClr val="FFFFCC"/>
            </a:solidFill>
            <a:ln w="0">
              <a:solidFill>
                <a:schemeClr val="tx1"/>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24945" name="Rectangle 17"/>
            <p:cNvSpPr>
              <a:spLocks noChangeArrowheads="1"/>
            </p:cNvSpPr>
            <p:nvPr/>
          </p:nvSpPr>
          <p:spPr bwMode="auto">
            <a:xfrm>
              <a:off x="905" y="638"/>
              <a:ext cx="134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i="1">
                  <a:solidFill>
                    <a:srgbClr val="000000"/>
                  </a:solidFill>
                </a:rPr>
                <a:t>VisualComponent</a:t>
              </a:r>
              <a:endParaRPr lang="en-US" altLang="zh-CN" sz="1200">
                <a:solidFill>
                  <a:srgbClr val="000000"/>
                </a:solidFill>
                <a:latin typeface="Times New Roman" charset="0"/>
              </a:endParaRPr>
            </a:p>
          </p:txBody>
        </p:sp>
        <p:sp>
          <p:nvSpPr>
            <p:cNvPr id="124946" name="Rectangle 18"/>
            <p:cNvSpPr>
              <a:spLocks noChangeArrowheads="1"/>
            </p:cNvSpPr>
            <p:nvPr/>
          </p:nvSpPr>
          <p:spPr bwMode="auto">
            <a:xfrm>
              <a:off x="792" y="786"/>
              <a:ext cx="1521" cy="191"/>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124947"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 y="803"/>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8"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 y="803"/>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 y="803"/>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0" name="Rectangle 22"/>
            <p:cNvSpPr>
              <a:spLocks noChangeArrowheads="1"/>
            </p:cNvSpPr>
            <p:nvPr/>
          </p:nvSpPr>
          <p:spPr bwMode="auto">
            <a:xfrm>
              <a:off x="1031" y="803"/>
              <a:ext cx="477"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i="1">
                  <a:solidFill>
                    <a:srgbClr val="000000"/>
                  </a:solidFill>
                </a:rPr>
                <a:t>draw()</a:t>
              </a:r>
              <a:endParaRPr lang="en-US" altLang="zh-CN" sz="1200">
                <a:solidFill>
                  <a:srgbClr val="000000"/>
                </a:solidFill>
                <a:latin typeface="Times New Roman" charset="0"/>
              </a:endParaRPr>
            </a:p>
          </p:txBody>
        </p:sp>
        <p:sp>
          <p:nvSpPr>
            <p:cNvPr id="124951" name="Line 23"/>
            <p:cNvSpPr>
              <a:spLocks noChangeShapeType="1"/>
            </p:cNvSpPr>
            <p:nvPr/>
          </p:nvSpPr>
          <p:spPr bwMode="auto">
            <a:xfrm flipV="1">
              <a:off x="1232" y="977"/>
              <a:ext cx="1" cy="295"/>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52" name="Line 24"/>
            <p:cNvSpPr>
              <a:spLocks noChangeShapeType="1"/>
            </p:cNvSpPr>
            <p:nvPr/>
          </p:nvSpPr>
          <p:spPr bwMode="auto">
            <a:xfrm>
              <a:off x="943" y="1272"/>
              <a:ext cx="1307"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53" name="Freeform 25"/>
            <p:cNvSpPr>
              <a:spLocks/>
            </p:cNvSpPr>
            <p:nvPr/>
          </p:nvSpPr>
          <p:spPr bwMode="auto">
            <a:xfrm>
              <a:off x="1144" y="977"/>
              <a:ext cx="176" cy="165"/>
            </a:xfrm>
            <a:custGeom>
              <a:avLst/>
              <a:gdLst>
                <a:gd name="T0" fmla="*/ 88 w 176"/>
                <a:gd name="T1" fmla="*/ 0 h 165"/>
                <a:gd name="T2" fmla="*/ 176 w 176"/>
                <a:gd name="T3" fmla="*/ 165 h 165"/>
                <a:gd name="T4" fmla="*/ 0 w 176"/>
                <a:gd name="T5" fmla="*/ 165 h 165"/>
                <a:gd name="T6" fmla="*/ 88 w 176"/>
                <a:gd name="T7" fmla="*/ 0 h 165"/>
                <a:gd name="T8" fmla="*/ 0 60000 65536"/>
                <a:gd name="T9" fmla="*/ 0 60000 65536"/>
                <a:gd name="T10" fmla="*/ 0 60000 65536"/>
                <a:gd name="T11" fmla="*/ 0 60000 65536"/>
                <a:gd name="T12" fmla="*/ 0 w 176"/>
                <a:gd name="T13" fmla="*/ 0 h 165"/>
                <a:gd name="T14" fmla="*/ 176 w 176"/>
                <a:gd name="T15" fmla="*/ 165 h 165"/>
              </a:gdLst>
              <a:ahLst/>
              <a:cxnLst>
                <a:cxn ang="T8">
                  <a:pos x="T0" y="T1"/>
                </a:cxn>
                <a:cxn ang="T9">
                  <a:pos x="T2" y="T3"/>
                </a:cxn>
                <a:cxn ang="T10">
                  <a:pos x="T4" y="T5"/>
                </a:cxn>
                <a:cxn ang="T11">
                  <a:pos x="T6" y="T7"/>
                </a:cxn>
              </a:cxnLst>
              <a:rect l="T12" t="T13" r="T14" b="T15"/>
              <a:pathLst>
                <a:path w="176" h="165">
                  <a:moveTo>
                    <a:pt x="88" y="0"/>
                  </a:moveTo>
                  <a:lnTo>
                    <a:pt x="176" y="165"/>
                  </a:lnTo>
                  <a:lnTo>
                    <a:pt x="0" y="165"/>
                  </a:lnTo>
                  <a:lnTo>
                    <a:pt x="88" y="0"/>
                  </a:lnTo>
                  <a:close/>
                </a:path>
              </a:pathLst>
            </a:custGeom>
            <a:solidFill>
              <a:srgbClr val="FFFFFF"/>
            </a:solidFill>
            <a:ln w="0">
              <a:solidFill>
                <a:schemeClr val="tx1"/>
              </a:solidFill>
              <a:round/>
              <a:headEnd/>
              <a:tailEnd/>
            </a:ln>
          </p:spPr>
          <p:txBody>
            <a:bodyPr/>
            <a:lstStyle/>
            <a:p>
              <a:endParaRPr lang="en-US"/>
            </a:p>
          </p:txBody>
        </p:sp>
        <p:sp>
          <p:nvSpPr>
            <p:cNvPr id="124954" name="Line 26"/>
            <p:cNvSpPr>
              <a:spLocks noChangeShapeType="1"/>
            </p:cNvSpPr>
            <p:nvPr/>
          </p:nvSpPr>
          <p:spPr bwMode="auto">
            <a:xfrm flipV="1">
              <a:off x="943" y="1272"/>
              <a:ext cx="1" cy="130"/>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55" name="Line 27"/>
            <p:cNvSpPr>
              <a:spLocks noChangeShapeType="1"/>
            </p:cNvSpPr>
            <p:nvPr/>
          </p:nvSpPr>
          <p:spPr bwMode="auto">
            <a:xfrm flipV="1">
              <a:off x="2250" y="1272"/>
              <a:ext cx="1" cy="139"/>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56" name="Freeform 28"/>
            <p:cNvSpPr>
              <a:spLocks/>
            </p:cNvSpPr>
            <p:nvPr/>
          </p:nvSpPr>
          <p:spPr bwMode="auto">
            <a:xfrm>
              <a:off x="2313" y="786"/>
              <a:ext cx="654" cy="269"/>
            </a:xfrm>
            <a:custGeom>
              <a:avLst/>
              <a:gdLst>
                <a:gd name="T0" fmla="*/ 103445 w 52"/>
                <a:gd name="T1" fmla="*/ 20253 h 31"/>
                <a:gd name="T2" fmla="*/ 103445 w 52"/>
                <a:gd name="T3" fmla="*/ 0 h 31"/>
                <a:gd name="T4" fmla="*/ 0 w 52"/>
                <a:gd name="T5" fmla="*/ 0 h 31"/>
                <a:gd name="T6" fmla="*/ 21834 w 52"/>
                <a:gd name="T7" fmla="*/ 2638 h 31"/>
                <a:gd name="T8" fmla="*/ 0 60000 65536"/>
                <a:gd name="T9" fmla="*/ 0 60000 65536"/>
                <a:gd name="T10" fmla="*/ 0 60000 65536"/>
                <a:gd name="T11" fmla="*/ 0 60000 65536"/>
                <a:gd name="T12" fmla="*/ 0 w 52"/>
                <a:gd name="T13" fmla="*/ 0 h 31"/>
                <a:gd name="T14" fmla="*/ 52 w 52"/>
                <a:gd name="T15" fmla="*/ 31 h 31"/>
              </a:gdLst>
              <a:ahLst/>
              <a:cxnLst>
                <a:cxn ang="T8">
                  <a:pos x="T0" y="T1"/>
                </a:cxn>
                <a:cxn ang="T9">
                  <a:pos x="T2" y="T3"/>
                </a:cxn>
                <a:cxn ang="T10">
                  <a:pos x="T4" y="T5"/>
                </a:cxn>
                <a:cxn ang="T11">
                  <a:pos x="T6" y="T7"/>
                </a:cxn>
              </a:cxnLst>
              <a:rect l="T12" t="T13" r="T14" b="T15"/>
              <a:pathLst>
                <a:path w="52" h="31">
                  <a:moveTo>
                    <a:pt x="52" y="31"/>
                  </a:moveTo>
                  <a:lnTo>
                    <a:pt x="52" y="0"/>
                  </a:lnTo>
                  <a:lnTo>
                    <a:pt x="0" y="0"/>
                  </a:lnTo>
                  <a:lnTo>
                    <a:pt x="11" y="4"/>
                  </a:ln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957" name="Line 29"/>
            <p:cNvSpPr>
              <a:spLocks noChangeShapeType="1"/>
            </p:cNvSpPr>
            <p:nvPr/>
          </p:nvSpPr>
          <p:spPr bwMode="auto">
            <a:xfrm flipV="1">
              <a:off x="2313" y="742"/>
              <a:ext cx="138" cy="44"/>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58" name="Freeform 30"/>
            <p:cNvSpPr>
              <a:spLocks/>
            </p:cNvSpPr>
            <p:nvPr/>
          </p:nvSpPr>
          <p:spPr bwMode="auto">
            <a:xfrm>
              <a:off x="2703" y="1055"/>
              <a:ext cx="264" cy="538"/>
            </a:xfrm>
            <a:custGeom>
              <a:avLst/>
              <a:gdLst>
                <a:gd name="T0" fmla="*/ 41725 w 21"/>
                <a:gd name="T1" fmla="*/ 0 h 62"/>
                <a:gd name="T2" fmla="*/ 41725 w 21"/>
                <a:gd name="T3" fmla="*/ 40506 h 62"/>
                <a:gd name="T4" fmla="*/ 0 w 21"/>
                <a:gd name="T5" fmla="*/ 40506 h 62"/>
                <a:gd name="T6" fmla="*/ 0 60000 65536"/>
                <a:gd name="T7" fmla="*/ 0 60000 65536"/>
                <a:gd name="T8" fmla="*/ 0 60000 65536"/>
                <a:gd name="T9" fmla="*/ 0 w 21"/>
                <a:gd name="T10" fmla="*/ 0 h 62"/>
                <a:gd name="T11" fmla="*/ 21 w 21"/>
                <a:gd name="T12" fmla="*/ 62 h 62"/>
              </a:gdLst>
              <a:ahLst/>
              <a:cxnLst>
                <a:cxn ang="T6">
                  <a:pos x="T0" y="T1"/>
                </a:cxn>
                <a:cxn ang="T7">
                  <a:pos x="T2" y="T3"/>
                </a:cxn>
                <a:cxn ang="T8">
                  <a:pos x="T4" y="T5"/>
                </a:cxn>
              </a:cxnLst>
              <a:rect l="T9" t="T10" r="T11" b="T12"/>
              <a:pathLst>
                <a:path w="21" h="62">
                  <a:moveTo>
                    <a:pt x="21" y="0"/>
                  </a:moveTo>
                  <a:lnTo>
                    <a:pt x="21" y="62"/>
                  </a:lnTo>
                  <a:lnTo>
                    <a:pt x="0" y="62"/>
                  </a:ln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959" name="Freeform 31"/>
            <p:cNvSpPr>
              <a:spLocks/>
            </p:cNvSpPr>
            <p:nvPr/>
          </p:nvSpPr>
          <p:spPr bwMode="auto">
            <a:xfrm>
              <a:off x="2703" y="1549"/>
              <a:ext cx="226" cy="79"/>
            </a:xfrm>
            <a:custGeom>
              <a:avLst/>
              <a:gdLst>
                <a:gd name="T0" fmla="*/ 0 w 226"/>
                <a:gd name="T1" fmla="*/ 44 h 79"/>
                <a:gd name="T2" fmla="*/ 113 w 226"/>
                <a:gd name="T3" fmla="*/ 79 h 79"/>
                <a:gd name="T4" fmla="*/ 226 w 226"/>
                <a:gd name="T5" fmla="*/ 44 h 79"/>
                <a:gd name="T6" fmla="*/ 113 w 226"/>
                <a:gd name="T7" fmla="*/ 0 h 79"/>
                <a:gd name="T8" fmla="*/ 0 w 226"/>
                <a:gd name="T9" fmla="*/ 44 h 79"/>
                <a:gd name="T10" fmla="*/ 0 60000 65536"/>
                <a:gd name="T11" fmla="*/ 0 60000 65536"/>
                <a:gd name="T12" fmla="*/ 0 60000 65536"/>
                <a:gd name="T13" fmla="*/ 0 60000 65536"/>
                <a:gd name="T14" fmla="*/ 0 60000 65536"/>
                <a:gd name="T15" fmla="*/ 0 w 226"/>
                <a:gd name="T16" fmla="*/ 0 h 79"/>
                <a:gd name="T17" fmla="*/ 226 w 226"/>
                <a:gd name="T18" fmla="*/ 79 h 79"/>
              </a:gdLst>
              <a:ahLst/>
              <a:cxnLst>
                <a:cxn ang="T10">
                  <a:pos x="T0" y="T1"/>
                </a:cxn>
                <a:cxn ang="T11">
                  <a:pos x="T2" y="T3"/>
                </a:cxn>
                <a:cxn ang="T12">
                  <a:pos x="T4" y="T5"/>
                </a:cxn>
                <a:cxn ang="T13">
                  <a:pos x="T6" y="T7"/>
                </a:cxn>
                <a:cxn ang="T14">
                  <a:pos x="T8" y="T9"/>
                </a:cxn>
              </a:cxnLst>
              <a:rect l="T15" t="T16" r="T17" b="T18"/>
              <a:pathLst>
                <a:path w="226" h="79">
                  <a:moveTo>
                    <a:pt x="0" y="44"/>
                  </a:moveTo>
                  <a:lnTo>
                    <a:pt x="113" y="79"/>
                  </a:lnTo>
                  <a:lnTo>
                    <a:pt x="226" y="44"/>
                  </a:lnTo>
                  <a:lnTo>
                    <a:pt x="113" y="0"/>
                  </a:lnTo>
                  <a:lnTo>
                    <a:pt x="0" y="44"/>
                  </a:lnTo>
                  <a:close/>
                </a:path>
              </a:pathLst>
            </a:custGeom>
            <a:solidFill>
              <a:srgbClr val="FFFFFF"/>
            </a:solidFill>
            <a:ln w="0">
              <a:solidFill>
                <a:schemeClr val="tx1"/>
              </a:solidFill>
              <a:round/>
              <a:headEnd/>
              <a:tailEnd/>
            </a:ln>
          </p:spPr>
          <p:txBody>
            <a:bodyPr/>
            <a:lstStyle/>
            <a:p>
              <a:endParaRPr lang="en-US"/>
            </a:p>
          </p:txBody>
        </p:sp>
        <p:sp>
          <p:nvSpPr>
            <p:cNvPr id="124960" name="Rectangle 32"/>
            <p:cNvSpPr>
              <a:spLocks noChangeArrowheads="1"/>
            </p:cNvSpPr>
            <p:nvPr/>
          </p:nvSpPr>
          <p:spPr bwMode="auto">
            <a:xfrm>
              <a:off x="3261" y="1463"/>
              <a:ext cx="94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+component</a:t>
              </a:r>
              <a:endParaRPr lang="en-US" altLang="zh-CN" sz="1200">
                <a:solidFill>
                  <a:srgbClr val="000000"/>
                </a:solidFill>
                <a:latin typeface="Times New Roman" charset="0"/>
              </a:endParaRPr>
            </a:p>
          </p:txBody>
        </p:sp>
        <p:sp>
          <p:nvSpPr>
            <p:cNvPr id="124961" name="Freeform 33"/>
            <p:cNvSpPr>
              <a:spLocks/>
            </p:cNvSpPr>
            <p:nvPr/>
          </p:nvSpPr>
          <p:spPr bwMode="auto">
            <a:xfrm>
              <a:off x="3017" y="1680"/>
              <a:ext cx="1546" cy="338"/>
            </a:xfrm>
            <a:custGeom>
              <a:avLst/>
              <a:gdLst>
                <a:gd name="T0" fmla="*/ 0 w 1546"/>
                <a:gd name="T1" fmla="*/ 0 h 338"/>
                <a:gd name="T2" fmla="*/ 1408 w 1546"/>
                <a:gd name="T3" fmla="*/ 0 h 338"/>
                <a:gd name="T4" fmla="*/ 1546 w 1546"/>
                <a:gd name="T5" fmla="*/ 95 h 338"/>
                <a:gd name="T6" fmla="*/ 1546 w 1546"/>
                <a:gd name="T7" fmla="*/ 338 h 338"/>
                <a:gd name="T8" fmla="*/ 0 w 1546"/>
                <a:gd name="T9" fmla="*/ 338 h 338"/>
                <a:gd name="T10" fmla="*/ 0 w 1546"/>
                <a:gd name="T11" fmla="*/ 0 h 338"/>
                <a:gd name="T12" fmla="*/ 0 60000 65536"/>
                <a:gd name="T13" fmla="*/ 0 60000 65536"/>
                <a:gd name="T14" fmla="*/ 0 60000 65536"/>
                <a:gd name="T15" fmla="*/ 0 60000 65536"/>
                <a:gd name="T16" fmla="*/ 0 60000 65536"/>
                <a:gd name="T17" fmla="*/ 0 60000 65536"/>
                <a:gd name="T18" fmla="*/ 0 w 1546"/>
                <a:gd name="T19" fmla="*/ 0 h 338"/>
                <a:gd name="T20" fmla="*/ 1546 w 1546"/>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1546" h="338">
                  <a:moveTo>
                    <a:pt x="0" y="0"/>
                  </a:moveTo>
                  <a:lnTo>
                    <a:pt x="1408" y="0"/>
                  </a:lnTo>
                  <a:lnTo>
                    <a:pt x="1546" y="95"/>
                  </a:lnTo>
                  <a:lnTo>
                    <a:pt x="1546" y="338"/>
                  </a:lnTo>
                  <a:lnTo>
                    <a:pt x="0" y="338"/>
                  </a:lnTo>
                  <a:lnTo>
                    <a:pt x="0" y="0"/>
                  </a:lnTo>
                  <a:close/>
                </a:path>
              </a:pathLst>
            </a:custGeom>
            <a:solidFill>
              <a:srgbClr val="FFFFCC"/>
            </a:solidFill>
            <a:ln w="0">
              <a:solidFill>
                <a:srgbClr val="990033"/>
              </a:solidFill>
              <a:round/>
              <a:headEnd/>
              <a:tailEnd/>
            </a:ln>
          </p:spPr>
          <p:txBody>
            <a:bodyPr/>
            <a:lstStyle/>
            <a:p>
              <a:endParaRPr lang="en-US"/>
            </a:p>
          </p:txBody>
        </p:sp>
        <p:sp>
          <p:nvSpPr>
            <p:cNvPr id="124962" name="Freeform 34"/>
            <p:cNvSpPr>
              <a:spLocks/>
            </p:cNvSpPr>
            <p:nvPr/>
          </p:nvSpPr>
          <p:spPr bwMode="auto">
            <a:xfrm>
              <a:off x="3017" y="1680"/>
              <a:ext cx="1546" cy="338"/>
            </a:xfrm>
            <a:custGeom>
              <a:avLst/>
              <a:gdLst>
                <a:gd name="T0" fmla="*/ 0 w 123"/>
                <a:gd name="T1" fmla="*/ 0 h 39"/>
                <a:gd name="T2" fmla="*/ 222435 w 123"/>
                <a:gd name="T3" fmla="*/ 0 h 39"/>
                <a:gd name="T4" fmla="*/ 244243 w 123"/>
                <a:gd name="T5" fmla="*/ 7133 h 39"/>
                <a:gd name="T6" fmla="*/ 244243 w 123"/>
                <a:gd name="T7" fmla="*/ 25385 h 39"/>
                <a:gd name="T8" fmla="*/ 0 w 123"/>
                <a:gd name="T9" fmla="*/ 25385 h 39"/>
                <a:gd name="T10" fmla="*/ 0 w 123"/>
                <a:gd name="T11" fmla="*/ 0 h 39"/>
                <a:gd name="T12" fmla="*/ 0 60000 65536"/>
                <a:gd name="T13" fmla="*/ 0 60000 65536"/>
                <a:gd name="T14" fmla="*/ 0 60000 65536"/>
                <a:gd name="T15" fmla="*/ 0 60000 65536"/>
                <a:gd name="T16" fmla="*/ 0 60000 65536"/>
                <a:gd name="T17" fmla="*/ 0 60000 65536"/>
                <a:gd name="T18" fmla="*/ 0 w 123"/>
                <a:gd name="T19" fmla="*/ 0 h 39"/>
                <a:gd name="T20" fmla="*/ 123 w 123"/>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123" h="39">
                  <a:moveTo>
                    <a:pt x="0" y="0"/>
                  </a:moveTo>
                  <a:lnTo>
                    <a:pt x="112" y="0"/>
                  </a:lnTo>
                  <a:lnTo>
                    <a:pt x="123" y="11"/>
                  </a:lnTo>
                  <a:lnTo>
                    <a:pt x="123" y="39"/>
                  </a:lnTo>
                  <a:lnTo>
                    <a:pt x="0" y="39"/>
                  </a:lnTo>
                  <a:lnTo>
                    <a:pt x="0" y="0"/>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963" name="Freeform 35"/>
            <p:cNvSpPr>
              <a:spLocks/>
            </p:cNvSpPr>
            <p:nvPr/>
          </p:nvSpPr>
          <p:spPr bwMode="auto">
            <a:xfrm>
              <a:off x="4425" y="1680"/>
              <a:ext cx="138" cy="95"/>
            </a:xfrm>
            <a:custGeom>
              <a:avLst/>
              <a:gdLst>
                <a:gd name="T0" fmla="*/ 0 w 11"/>
                <a:gd name="T1" fmla="*/ 0 h 11"/>
                <a:gd name="T2" fmla="*/ 0 w 11"/>
                <a:gd name="T3" fmla="*/ 7082 h 11"/>
                <a:gd name="T4" fmla="*/ 21716 w 11"/>
                <a:gd name="T5" fmla="*/ 7082 h 11"/>
                <a:gd name="T6" fmla="*/ 0 60000 65536"/>
                <a:gd name="T7" fmla="*/ 0 60000 65536"/>
                <a:gd name="T8" fmla="*/ 0 60000 65536"/>
                <a:gd name="T9" fmla="*/ 0 w 11"/>
                <a:gd name="T10" fmla="*/ 0 h 11"/>
                <a:gd name="T11" fmla="*/ 11 w 11"/>
                <a:gd name="T12" fmla="*/ 11 h 11"/>
              </a:gdLst>
              <a:ahLst/>
              <a:cxnLst>
                <a:cxn ang="T6">
                  <a:pos x="T0" y="T1"/>
                </a:cxn>
                <a:cxn ang="T7">
                  <a:pos x="T2" y="T3"/>
                </a:cxn>
                <a:cxn ang="T8">
                  <a:pos x="T4" y="T5"/>
                </a:cxn>
              </a:cxnLst>
              <a:rect l="T9" t="T10" r="T11" b="T12"/>
              <a:pathLst>
                <a:path w="11" h="11">
                  <a:moveTo>
                    <a:pt x="0" y="0"/>
                  </a:moveTo>
                  <a:lnTo>
                    <a:pt x="0" y="11"/>
                  </a:lnTo>
                  <a:lnTo>
                    <a:pt x="11" y="11"/>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964" name="Rectangle 36"/>
            <p:cNvSpPr>
              <a:spLocks noChangeArrowheads="1"/>
            </p:cNvSpPr>
            <p:nvPr/>
          </p:nvSpPr>
          <p:spPr bwMode="auto">
            <a:xfrm>
              <a:off x="3067" y="1688"/>
              <a:ext cx="1377"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component.draw()</a:t>
              </a:r>
              <a:endParaRPr lang="en-US" altLang="zh-CN" sz="1200">
                <a:solidFill>
                  <a:srgbClr val="000000"/>
                </a:solidFill>
                <a:latin typeface="Times New Roman" charset="0"/>
              </a:endParaRPr>
            </a:p>
          </p:txBody>
        </p:sp>
        <p:sp>
          <p:nvSpPr>
            <p:cNvPr id="124965" name="Rectangle 37"/>
            <p:cNvSpPr>
              <a:spLocks noChangeArrowheads="1"/>
            </p:cNvSpPr>
            <p:nvPr/>
          </p:nvSpPr>
          <p:spPr bwMode="auto">
            <a:xfrm>
              <a:off x="314" y="2166"/>
              <a:ext cx="1320" cy="798"/>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24966" name="Rectangle 38"/>
            <p:cNvSpPr>
              <a:spLocks noChangeArrowheads="1"/>
            </p:cNvSpPr>
            <p:nvPr/>
          </p:nvSpPr>
          <p:spPr bwMode="auto">
            <a:xfrm>
              <a:off x="415" y="2200"/>
              <a:ext cx="1194"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ScrollDecorator</a:t>
              </a:r>
              <a:endParaRPr lang="en-US" altLang="zh-CN" sz="1200">
                <a:solidFill>
                  <a:srgbClr val="000000"/>
                </a:solidFill>
                <a:latin typeface="Times New Roman" charset="0"/>
              </a:endParaRPr>
            </a:p>
          </p:txBody>
        </p:sp>
        <p:sp>
          <p:nvSpPr>
            <p:cNvPr id="124967" name="Rectangle 39"/>
            <p:cNvSpPr>
              <a:spLocks noChangeArrowheads="1"/>
            </p:cNvSpPr>
            <p:nvPr/>
          </p:nvSpPr>
          <p:spPr bwMode="auto">
            <a:xfrm>
              <a:off x="314" y="2357"/>
              <a:ext cx="1320" cy="607"/>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24968" name="Rectangle 40"/>
            <p:cNvSpPr>
              <a:spLocks noChangeArrowheads="1"/>
            </p:cNvSpPr>
            <p:nvPr/>
          </p:nvSpPr>
          <p:spPr bwMode="auto">
            <a:xfrm>
              <a:off x="314" y="2565"/>
              <a:ext cx="1320" cy="399"/>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124969"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 y="2374"/>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70"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 y="2374"/>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71"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 y="2374"/>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72" name="Rectangle 44"/>
            <p:cNvSpPr>
              <a:spLocks noChangeArrowheads="1"/>
            </p:cNvSpPr>
            <p:nvPr/>
          </p:nvSpPr>
          <p:spPr bwMode="auto">
            <a:xfrm>
              <a:off x="553" y="2374"/>
              <a:ext cx="1052"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scrollPosition</a:t>
              </a:r>
              <a:endParaRPr lang="en-US" altLang="zh-CN" sz="1200">
                <a:solidFill>
                  <a:srgbClr val="000000"/>
                </a:solidFill>
                <a:latin typeface="Times New Roman" charset="0"/>
              </a:endParaRPr>
            </a:p>
          </p:txBody>
        </p:sp>
        <p:pic>
          <p:nvPicPr>
            <p:cNvPr id="124973"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 y="2652"/>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74"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 y="2652"/>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75"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 y="2652"/>
              <a:ext cx="20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76" name="Rectangle 48"/>
            <p:cNvSpPr>
              <a:spLocks noChangeArrowheads="1"/>
            </p:cNvSpPr>
            <p:nvPr/>
          </p:nvSpPr>
          <p:spPr bwMode="auto">
            <a:xfrm>
              <a:off x="553" y="2652"/>
              <a:ext cx="477"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draw()</a:t>
              </a:r>
              <a:endParaRPr lang="en-US" altLang="zh-CN" sz="1200">
                <a:solidFill>
                  <a:srgbClr val="000000"/>
                </a:solidFill>
                <a:latin typeface="Times New Roman" charset="0"/>
              </a:endParaRPr>
            </a:p>
          </p:txBody>
        </p:sp>
        <p:pic>
          <p:nvPicPr>
            <p:cNvPr id="124977" name="Picture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 y="2791"/>
              <a:ext cx="20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78" name="Picture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 y="2791"/>
              <a:ext cx="20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79" name="Picture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 y="2791"/>
              <a:ext cx="20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80" name="Rectangle 52"/>
            <p:cNvSpPr>
              <a:spLocks noChangeArrowheads="1"/>
            </p:cNvSpPr>
            <p:nvPr/>
          </p:nvSpPr>
          <p:spPr bwMode="auto">
            <a:xfrm>
              <a:off x="553" y="2791"/>
              <a:ext cx="680"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scrollto()</a:t>
              </a:r>
              <a:endParaRPr lang="en-US" altLang="zh-CN" sz="1200">
                <a:solidFill>
                  <a:srgbClr val="000000"/>
                </a:solidFill>
                <a:latin typeface="Times New Roman" charset="0"/>
              </a:endParaRPr>
            </a:p>
          </p:txBody>
        </p:sp>
        <p:sp>
          <p:nvSpPr>
            <p:cNvPr id="124981" name="Rectangle 53"/>
            <p:cNvSpPr>
              <a:spLocks noChangeArrowheads="1"/>
            </p:cNvSpPr>
            <p:nvPr/>
          </p:nvSpPr>
          <p:spPr bwMode="auto">
            <a:xfrm>
              <a:off x="1760" y="2183"/>
              <a:ext cx="2288" cy="851"/>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24982" name="Rectangle 54"/>
            <p:cNvSpPr>
              <a:spLocks noChangeArrowheads="1"/>
            </p:cNvSpPr>
            <p:nvPr/>
          </p:nvSpPr>
          <p:spPr bwMode="auto">
            <a:xfrm>
              <a:off x="2313" y="2218"/>
              <a:ext cx="1272"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BorderDecorator</a:t>
              </a:r>
              <a:endParaRPr lang="en-US" altLang="zh-CN" sz="1200">
                <a:solidFill>
                  <a:srgbClr val="000000"/>
                </a:solidFill>
                <a:latin typeface="Times New Roman" charset="0"/>
              </a:endParaRPr>
            </a:p>
          </p:txBody>
        </p:sp>
        <p:sp>
          <p:nvSpPr>
            <p:cNvPr id="124983" name="Rectangle 55"/>
            <p:cNvSpPr>
              <a:spLocks noChangeArrowheads="1"/>
            </p:cNvSpPr>
            <p:nvPr/>
          </p:nvSpPr>
          <p:spPr bwMode="auto">
            <a:xfrm>
              <a:off x="1760" y="2374"/>
              <a:ext cx="2288" cy="660"/>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24984" name="Rectangle 56"/>
            <p:cNvSpPr>
              <a:spLocks noChangeArrowheads="1"/>
            </p:cNvSpPr>
            <p:nvPr/>
          </p:nvSpPr>
          <p:spPr bwMode="auto">
            <a:xfrm>
              <a:off x="1760" y="2582"/>
              <a:ext cx="2288" cy="452"/>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124985" name="Picture 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8" y="2391"/>
              <a:ext cx="20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86" name="Picture 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8" y="2391"/>
              <a:ext cx="20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87" name="Picture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8" y="2391"/>
              <a:ext cx="20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88" name="Rectangle 60"/>
            <p:cNvSpPr>
              <a:spLocks noChangeArrowheads="1"/>
            </p:cNvSpPr>
            <p:nvPr/>
          </p:nvSpPr>
          <p:spPr bwMode="auto">
            <a:xfrm>
              <a:off x="1999" y="2391"/>
              <a:ext cx="943"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borderWidth</a:t>
              </a:r>
              <a:endParaRPr lang="en-US" altLang="zh-CN" sz="1200">
                <a:solidFill>
                  <a:srgbClr val="000000"/>
                </a:solidFill>
                <a:latin typeface="Times New Roman" charset="0"/>
              </a:endParaRPr>
            </a:p>
          </p:txBody>
        </p:sp>
        <p:pic>
          <p:nvPicPr>
            <p:cNvPr id="124989" name="Picture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8" y="2669"/>
              <a:ext cx="20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90" name="Picture 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8" y="2669"/>
              <a:ext cx="20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91" name="Picture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8" y="2669"/>
              <a:ext cx="20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92" name="Rectangle 64"/>
            <p:cNvSpPr>
              <a:spLocks noChangeArrowheads="1"/>
            </p:cNvSpPr>
            <p:nvPr/>
          </p:nvSpPr>
          <p:spPr bwMode="auto">
            <a:xfrm>
              <a:off x="1999" y="2669"/>
              <a:ext cx="477"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draw()</a:t>
              </a:r>
              <a:endParaRPr lang="en-US" altLang="zh-CN" sz="1200">
                <a:solidFill>
                  <a:srgbClr val="000000"/>
                </a:solidFill>
                <a:latin typeface="Times New Roman" charset="0"/>
              </a:endParaRPr>
            </a:p>
          </p:txBody>
        </p:sp>
        <p:pic>
          <p:nvPicPr>
            <p:cNvPr id="124993" name="Picture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8" y="2808"/>
              <a:ext cx="20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94"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8" y="2808"/>
              <a:ext cx="20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95" name="Picture 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8" y="2808"/>
              <a:ext cx="20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96" name="Rectangle 68"/>
            <p:cNvSpPr>
              <a:spLocks noChangeArrowheads="1"/>
            </p:cNvSpPr>
            <p:nvPr/>
          </p:nvSpPr>
          <p:spPr bwMode="auto">
            <a:xfrm>
              <a:off x="1999" y="2808"/>
              <a:ext cx="998"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drawBorder()</a:t>
              </a:r>
              <a:endParaRPr lang="en-US" altLang="zh-CN" sz="1200">
                <a:solidFill>
                  <a:srgbClr val="000000"/>
                </a:solidFill>
                <a:latin typeface="Times New Roman" charset="0"/>
              </a:endParaRPr>
            </a:p>
          </p:txBody>
        </p:sp>
        <p:sp>
          <p:nvSpPr>
            <p:cNvPr id="124997" name="Freeform 69"/>
            <p:cNvSpPr>
              <a:spLocks/>
            </p:cNvSpPr>
            <p:nvPr/>
          </p:nvSpPr>
          <p:spPr bwMode="auto">
            <a:xfrm>
              <a:off x="4098" y="2634"/>
              <a:ext cx="1181" cy="382"/>
            </a:xfrm>
            <a:custGeom>
              <a:avLst/>
              <a:gdLst>
                <a:gd name="T0" fmla="*/ 0 w 1181"/>
                <a:gd name="T1" fmla="*/ 0 h 382"/>
                <a:gd name="T2" fmla="*/ 1043 w 1181"/>
                <a:gd name="T3" fmla="*/ 0 h 382"/>
                <a:gd name="T4" fmla="*/ 1181 w 1181"/>
                <a:gd name="T5" fmla="*/ 104 h 382"/>
                <a:gd name="T6" fmla="*/ 1181 w 1181"/>
                <a:gd name="T7" fmla="*/ 382 h 382"/>
                <a:gd name="T8" fmla="*/ 0 w 1181"/>
                <a:gd name="T9" fmla="*/ 382 h 382"/>
                <a:gd name="T10" fmla="*/ 0 w 1181"/>
                <a:gd name="T11" fmla="*/ 0 h 382"/>
                <a:gd name="T12" fmla="*/ 0 60000 65536"/>
                <a:gd name="T13" fmla="*/ 0 60000 65536"/>
                <a:gd name="T14" fmla="*/ 0 60000 65536"/>
                <a:gd name="T15" fmla="*/ 0 60000 65536"/>
                <a:gd name="T16" fmla="*/ 0 60000 65536"/>
                <a:gd name="T17" fmla="*/ 0 60000 65536"/>
                <a:gd name="T18" fmla="*/ 0 w 1181"/>
                <a:gd name="T19" fmla="*/ 0 h 382"/>
                <a:gd name="T20" fmla="*/ 1181 w 1181"/>
                <a:gd name="T21" fmla="*/ 382 h 382"/>
              </a:gdLst>
              <a:ahLst/>
              <a:cxnLst>
                <a:cxn ang="T12">
                  <a:pos x="T0" y="T1"/>
                </a:cxn>
                <a:cxn ang="T13">
                  <a:pos x="T2" y="T3"/>
                </a:cxn>
                <a:cxn ang="T14">
                  <a:pos x="T4" y="T5"/>
                </a:cxn>
                <a:cxn ang="T15">
                  <a:pos x="T6" y="T7"/>
                </a:cxn>
                <a:cxn ang="T16">
                  <a:pos x="T8" y="T9"/>
                </a:cxn>
                <a:cxn ang="T17">
                  <a:pos x="T10" y="T11"/>
                </a:cxn>
              </a:cxnLst>
              <a:rect l="T18" t="T19" r="T20" b="T21"/>
              <a:pathLst>
                <a:path w="1181" h="382">
                  <a:moveTo>
                    <a:pt x="0" y="0"/>
                  </a:moveTo>
                  <a:lnTo>
                    <a:pt x="1043" y="0"/>
                  </a:lnTo>
                  <a:lnTo>
                    <a:pt x="1181" y="104"/>
                  </a:lnTo>
                  <a:lnTo>
                    <a:pt x="1181" y="382"/>
                  </a:lnTo>
                  <a:lnTo>
                    <a:pt x="0" y="382"/>
                  </a:lnTo>
                  <a:lnTo>
                    <a:pt x="0" y="0"/>
                  </a:lnTo>
                  <a:close/>
                </a:path>
              </a:pathLst>
            </a:custGeom>
            <a:solidFill>
              <a:srgbClr val="FFFFCC"/>
            </a:solidFill>
            <a:ln w="0">
              <a:solidFill>
                <a:srgbClr val="990033"/>
              </a:solidFill>
              <a:round/>
              <a:headEnd/>
              <a:tailEnd/>
            </a:ln>
          </p:spPr>
          <p:txBody>
            <a:bodyPr/>
            <a:lstStyle/>
            <a:p>
              <a:endParaRPr lang="en-US"/>
            </a:p>
          </p:txBody>
        </p:sp>
        <p:sp>
          <p:nvSpPr>
            <p:cNvPr id="124998" name="Freeform 70"/>
            <p:cNvSpPr>
              <a:spLocks/>
            </p:cNvSpPr>
            <p:nvPr/>
          </p:nvSpPr>
          <p:spPr bwMode="auto">
            <a:xfrm>
              <a:off x="4098" y="2634"/>
              <a:ext cx="1181" cy="382"/>
            </a:xfrm>
            <a:custGeom>
              <a:avLst/>
              <a:gdLst>
                <a:gd name="T0" fmla="*/ 0 w 94"/>
                <a:gd name="T1" fmla="*/ 0 h 44"/>
                <a:gd name="T2" fmla="*/ 164636 w 94"/>
                <a:gd name="T3" fmla="*/ 0 h 44"/>
                <a:gd name="T4" fmla="*/ 186422 w 94"/>
                <a:gd name="T5" fmla="*/ 7840 h 44"/>
                <a:gd name="T6" fmla="*/ 186422 w 94"/>
                <a:gd name="T7" fmla="*/ 28789 h 44"/>
                <a:gd name="T8" fmla="*/ 0 w 94"/>
                <a:gd name="T9" fmla="*/ 28789 h 44"/>
                <a:gd name="T10" fmla="*/ 0 w 94"/>
                <a:gd name="T11" fmla="*/ 0 h 44"/>
                <a:gd name="T12" fmla="*/ 0 60000 65536"/>
                <a:gd name="T13" fmla="*/ 0 60000 65536"/>
                <a:gd name="T14" fmla="*/ 0 60000 65536"/>
                <a:gd name="T15" fmla="*/ 0 60000 65536"/>
                <a:gd name="T16" fmla="*/ 0 60000 65536"/>
                <a:gd name="T17" fmla="*/ 0 60000 65536"/>
                <a:gd name="T18" fmla="*/ 0 w 94"/>
                <a:gd name="T19" fmla="*/ 0 h 44"/>
                <a:gd name="T20" fmla="*/ 94 w 94"/>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94" h="44">
                  <a:moveTo>
                    <a:pt x="0" y="0"/>
                  </a:moveTo>
                  <a:lnTo>
                    <a:pt x="83" y="0"/>
                  </a:lnTo>
                  <a:lnTo>
                    <a:pt x="94" y="12"/>
                  </a:lnTo>
                  <a:lnTo>
                    <a:pt x="94" y="44"/>
                  </a:lnTo>
                  <a:lnTo>
                    <a:pt x="0" y="44"/>
                  </a:lnTo>
                  <a:lnTo>
                    <a:pt x="0" y="0"/>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999" name="Freeform 71"/>
            <p:cNvSpPr>
              <a:spLocks/>
            </p:cNvSpPr>
            <p:nvPr/>
          </p:nvSpPr>
          <p:spPr bwMode="auto">
            <a:xfrm>
              <a:off x="5141" y="2634"/>
              <a:ext cx="138" cy="104"/>
            </a:xfrm>
            <a:custGeom>
              <a:avLst/>
              <a:gdLst>
                <a:gd name="T0" fmla="*/ 0 w 11"/>
                <a:gd name="T1" fmla="*/ 0 h 12"/>
                <a:gd name="T2" fmla="*/ 0 w 11"/>
                <a:gd name="T3" fmla="*/ 7809 h 12"/>
                <a:gd name="T4" fmla="*/ 21716 w 11"/>
                <a:gd name="T5" fmla="*/ 7809 h 12"/>
                <a:gd name="T6" fmla="*/ 0 60000 65536"/>
                <a:gd name="T7" fmla="*/ 0 60000 65536"/>
                <a:gd name="T8" fmla="*/ 0 60000 65536"/>
                <a:gd name="T9" fmla="*/ 0 w 11"/>
                <a:gd name="T10" fmla="*/ 0 h 12"/>
                <a:gd name="T11" fmla="*/ 11 w 11"/>
                <a:gd name="T12" fmla="*/ 12 h 12"/>
              </a:gdLst>
              <a:ahLst/>
              <a:cxnLst>
                <a:cxn ang="T6">
                  <a:pos x="T0" y="T1"/>
                </a:cxn>
                <a:cxn ang="T7">
                  <a:pos x="T2" y="T3"/>
                </a:cxn>
                <a:cxn ang="T8">
                  <a:pos x="T4" y="T5"/>
                </a:cxn>
              </a:cxnLst>
              <a:rect l="T9" t="T10" r="T11" b="T12"/>
              <a:pathLst>
                <a:path w="11" h="12">
                  <a:moveTo>
                    <a:pt x="0" y="0"/>
                  </a:moveTo>
                  <a:lnTo>
                    <a:pt x="0" y="12"/>
                  </a:lnTo>
                  <a:lnTo>
                    <a:pt x="11" y="12"/>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000" name="Rectangle 72"/>
            <p:cNvSpPr>
              <a:spLocks noChangeArrowheads="1"/>
            </p:cNvSpPr>
            <p:nvPr/>
          </p:nvSpPr>
          <p:spPr bwMode="auto">
            <a:xfrm>
              <a:off x="4148" y="2652"/>
              <a:ext cx="94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super.draw()</a:t>
              </a:r>
              <a:endParaRPr lang="en-US" altLang="zh-CN" sz="1200">
                <a:solidFill>
                  <a:srgbClr val="000000"/>
                </a:solidFill>
                <a:latin typeface="Times New Roman" charset="0"/>
              </a:endParaRPr>
            </a:p>
          </p:txBody>
        </p:sp>
        <p:sp>
          <p:nvSpPr>
            <p:cNvPr id="125001" name="Rectangle 73"/>
            <p:cNvSpPr>
              <a:spLocks noChangeArrowheads="1"/>
            </p:cNvSpPr>
            <p:nvPr/>
          </p:nvSpPr>
          <p:spPr bwMode="auto">
            <a:xfrm>
              <a:off x="4148" y="2791"/>
              <a:ext cx="998"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rPr>
                <a:t>drawBorder()</a:t>
              </a:r>
              <a:endParaRPr lang="en-US" altLang="zh-CN" sz="1200">
                <a:solidFill>
                  <a:srgbClr val="000000"/>
                </a:solidFill>
                <a:latin typeface="Times New Roman" charset="0"/>
              </a:endParaRPr>
            </a:p>
          </p:txBody>
        </p:sp>
        <p:sp>
          <p:nvSpPr>
            <p:cNvPr id="125002" name="Line 74"/>
            <p:cNvSpPr>
              <a:spLocks noChangeShapeType="1"/>
            </p:cNvSpPr>
            <p:nvPr/>
          </p:nvSpPr>
          <p:spPr bwMode="auto">
            <a:xfrm flipH="1" flipV="1">
              <a:off x="2703" y="1662"/>
              <a:ext cx="314" cy="52"/>
            </a:xfrm>
            <a:prstGeom prst="line">
              <a:avLst/>
            </a:prstGeom>
            <a:noFill/>
            <a:ln w="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003" name="Line 75"/>
            <p:cNvSpPr>
              <a:spLocks noChangeShapeType="1"/>
            </p:cNvSpPr>
            <p:nvPr/>
          </p:nvSpPr>
          <p:spPr bwMode="auto">
            <a:xfrm flipV="1">
              <a:off x="1936" y="1766"/>
              <a:ext cx="1" cy="252"/>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04" name="Line 76"/>
            <p:cNvSpPr>
              <a:spLocks noChangeShapeType="1"/>
            </p:cNvSpPr>
            <p:nvPr/>
          </p:nvSpPr>
          <p:spPr bwMode="auto">
            <a:xfrm>
              <a:off x="1433" y="2018"/>
              <a:ext cx="1508" cy="1"/>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05" name="Freeform 77"/>
            <p:cNvSpPr>
              <a:spLocks/>
            </p:cNvSpPr>
            <p:nvPr/>
          </p:nvSpPr>
          <p:spPr bwMode="auto">
            <a:xfrm>
              <a:off x="1848" y="1766"/>
              <a:ext cx="188" cy="165"/>
            </a:xfrm>
            <a:custGeom>
              <a:avLst/>
              <a:gdLst>
                <a:gd name="T0" fmla="*/ 88 w 188"/>
                <a:gd name="T1" fmla="*/ 0 h 165"/>
                <a:gd name="T2" fmla="*/ 188 w 188"/>
                <a:gd name="T3" fmla="*/ 165 h 165"/>
                <a:gd name="T4" fmla="*/ 0 w 188"/>
                <a:gd name="T5" fmla="*/ 165 h 165"/>
                <a:gd name="T6" fmla="*/ 88 w 188"/>
                <a:gd name="T7" fmla="*/ 0 h 165"/>
                <a:gd name="T8" fmla="*/ 0 60000 65536"/>
                <a:gd name="T9" fmla="*/ 0 60000 65536"/>
                <a:gd name="T10" fmla="*/ 0 60000 65536"/>
                <a:gd name="T11" fmla="*/ 0 60000 65536"/>
                <a:gd name="T12" fmla="*/ 0 w 188"/>
                <a:gd name="T13" fmla="*/ 0 h 165"/>
                <a:gd name="T14" fmla="*/ 188 w 188"/>
                <a:gd name="T15" fmla="*/ 165 h 165"/>
              </a:gdLst>
              <a:ahLst/>
              <a:cxnLst>
                <a:cxn ang="T8">
                  <a:pos x="T0" y="T1"/>
                </a:cxn>
                <a:cxn ang="T9">
                  <a:pos x="T2" y="T3"/>
                </a:cxn>
                <a:cxn ang="T10">
                  <a:pos x="T4" y="T5"/>
                </a:cxn>
                <a:cxn ang="T11">
                  <a:pos x="T6" y="T7"/>
                </a:cxn>
              </a:cxnLst>
              <a:rect l="T12" t="T13" r="T14" b="T15"/>
              <a:pathLst>
                <a:path w="188" h="165">
                  <a:moveTo>
                    <a:pt x="88" y="0"/>
                  </a:moveTo>
                  <a:lnTo>
                    <a:pt x="188" y="165"/>
                  </a:lnTo>
                  <a:lnTo>
                    <a:pt x="0" y="165"/>
                  </a:lnTo>
                  <a:lnTo>
                    <a:pt x="88" y="0"/>
                  </a:lnTo>
                  <a:close/>
                </a:path>
              </a:pathLst>
            </a:custGeom>
            <a:solidFill>
              <a:srgbClr val="FFFFFF"/>
            </a:solidFill>
            <a:ln w="0">
              <a:solidFill>
                <a:schemeClr val="tx1"/>
              </a:solidFill>
              <a:round/>
              <a:headEnd/>
              <a:tailEnd/>
            </a:ln>
          </p:spPr>
          <p:txBody>
            <a:bodyPr/>
            <a:lstStyle/>
            <a:p>
              <a:endParaRPr lang="en-US"/>
            </a:p>
          </p:txBody>
        </p:sp>
        <p:sp>
          <p:nvSpPr>
            <p:cNvPr id="125006" name="Line 78"/>
            <p:cNvSpPr>
              <a:spLocks noChangeShapeType="1"/>
            </p:cNvSpPr>
            <p:nvPr/>
          </p:nvSpPr>
          <p:spPr bwMode="auto">
            <a:xfrm flipV="1">
              <a:off x="1433" y="2018"/>
              <a:ext cx="1" cy="14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07" name="Line 79"/>
            <p:cNvSpPr>
              <a:spLocks noChangeShapeType="1"/>
            </p:cNvSpPr>
            <p:nvPr/>
          </p:nvSpPr>
          <p:spPr bwMode="auto">
            <a:xfrm flipV="1">
              <a:off x="2941" y="2018"/>
              <a:ext cx="1" cy="165"/>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08" name="Line 80"/>
            <p:cNvSpPr>
              <a:spLocks noChangeShapeType="1"/>
            </p:cNvSpPr>
            <p:nvPr/>
          </p:nvSpPr>
          <p:spPr bwMode="auto">
            <a:xfrm flipH="1" flipV="1">
              <a:off x="2904" y="2608"/>
              <a:ext cx="1797" cy="226"/>
            </a:xfrm>
            <a:prstGeom prst="line">
              <a:avLst/>
            </a:prstGeom>
            <a:noFill/>
            <a:ln w="0">
              <a:solidFill>
                <a:srgbClr val="990033"/>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4932" name="Text Box 81"/>
          <p:cNvSpPr txBox="1">
            <a:spLocks noChangeArrowheads="1"/>
          </p:cNvSpPr>
          <p:nvPr/>
        </p:nvSpPr>
        <p:spPr bwMode="auto">
          <a:xfrm>
            <a:off x="3276600" y="2492375"/>
            <a:ext cx="7778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600">
                <a:solidFill>
                  <a:srgbClr val="000000"/>
                </a:solidFill>
                <a:latin typeface="Times New Roman" charset="0"/>
              </a:rPr>
              <a:t>draw()</a:t>
            </a:r>
          </a:p>
        </p:txBody>
      </p:sp>
    </p:spTree>
    <p:extLst>
      <p:ext uri="{BB962C8B-B14F-4D97-AF65-F5344CB8AC3E}">
        <p14:creationId xmlns:p14="http://schemas.microsoft.com/office/powerpoint/2010/main" val="4727851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a:xfrm>
            <a:off x="0" y="0"/>
            <a:ext cx="9075738" cy="714375"/>
          </a:xfrm>
        </p:spPr>
        <p:txBody>
          <a:bodyPr/>
          <a:lstStyle/>
          <a:p>
            <a:r>
              <a:rPr lang="zh-CN" altLang="en-US" dirty="0">
                <a:solidFill>
                  <a:srgbClr val="000000"/>
                </a:solidFill>
              </a:rPr>
              <a:t>D</a:t>
            </a:r>
            <a:r>
              <a:rPr lang="en-US" altLang="zh-CN" dirty="0" err="1">
                <a:solidFill>
                  <a:srgbClr val="000000"/>
                </a:solidFill>
              </a:rPr>
              <a:t>ecorator</a:t>
            </a:r>
            <a:r>
              <a:rPr lang="en-US" altLang="zh-CN" dirty="0">
                <a:solidFill>
                  <a:srgbClr val="000000"/>
                </a:solidFill>
              </a:rPr>
              <a:t> Pattern - Motivation</a:t>
            </a:r>
          </a:p>
        </p:txBody>
      </p:sp>
      <p:sp>
        <p:nvSpPr>
          <p:cNvPr id="126978" name="Rectangle 3"/>
          <p:cNvSpPr>
            <a:spLocks noGrp="1" noChangeArrowheads="1"/>
          </p:cNvSpPr>
          <p:nvPr>
            <p:ph type="body" sz="half" idx="1"/>
          </p:nvPr>
        </p:nvSpPr>
        <p:spPr bwMode="auto">
          <a:xfrm>
            <a:off x="0" y="692150"/>
            <a:ext cx="5358809" cy="4900576"/>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800" b="1" dirty="0">
                <a:solidFill>
                  <a:srgbClr val="000000"/>
                </a:solidFill>
              </a:rPr>
              <a:t>Painting Example</a:t>
            </a:r>
            <a:endParaRPr lang="en-US" altLang="zh-CN" sz="2800" dirty="0">
              <a:solidFill>
                <a:srgbClr val="000000"/>
              </a:solidFill>
            </a:endParaRPr>
          </a:p>
          <a:p>
            <a:pPr marL="863600" lvl="1"/>
            <a:r>
              <a:rPr lang="en-US" altLang="zh-CN" sz="2000" dirty="0">
                <a:solidFill>
                  <a:srgbClr val="000000"/>
                </a:solidFill>
              </a:rPr>
              <a:t>Although paintings can be hung on a wall with or without frames, frames are often added, and it is the frame which is actually hung on the wall. </a:t>
            </a:r>
          </a:p>
          <a:p>
            <a:pPr marL="863600" lvl="1"/>
            <a:r>
              <a:rPr lang="en-US" altLang="zh-CN" sz="2000" dirty="0">
                <a:solidFill>
                  <a:srgbClr val="000000"/>
                </a:solidFill>
              </a:rPr>
              <a:t>Prior to hanging, the paintings may be matted and framed, with the painting, matting, and frame forming a single visual  </a:t>
            </a:r>
          </a:p>
        </p:txBody>
      </p:sp>
      <p:pic>
        <p:nvPicPr>
          <p:cNvPr id="126979" name="Picture 5" descr="pateximg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525128" y="2492375"/>
            <a:ext cx="3550610" cy="355061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22781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a:xfrm>
            <a:off x="0" y="0"/>
            <a:ext cx="9075738" cy="714375"/>
          </a:xfrm>
        </p:spPr>
        <p:txBody>
          <a:bodyPr/>
          <a:lstStyle/>
          <a:p>
            <a:r>
              <a:rPr lang="zh-CN" altLang="en-US">
                <a:solidFill>
                  <a:srgbClr val="000000"/>
                </a:solidFill>
              </a:rPr>
              <a:t>D</a:t>
            </a:r>
            <a:r>
              <a:rPr lang="en-US" altLang="zh-CN">
                <a:solidFill>
                  <a:srgbClr val="000000"/>
                </a:solidFill>
              </a:rPr>
              <a:t>ecorator Pattern - Structure</a:t>
            </a:r>
          </a:p>
        </p:txBody>
      </p:sp>
      <p:sp>
        <p:nvSpPr>
          <p:cNvPr id="72707" name="Rectangle 3">
            <a:extLst>
              <a:ext uri="{FF2B5EF4-FFF2-40B4-BE49-F238E27FC236}">
                <a16:creationId xmlns:a16="http://schemas.microsoft.com/office/drawing/2014/main" id="{2BAD1377-29B7-574C-A5E8-9C04A5CBDD00}"/>
              </a:ext>
            </a:extLst>
          </p:cNvPr>
          <p:cNvSpPr>
            <a:spLocks noGrp="1" noChangeArrowheads="1"/>
          </p:cNvSpPr>
          <p:nvPr>
            <p:ph type="body" sz="half" idx="1"/>
          </p:nvPr>
        </p:nvSpPr>
        <p:spPr>
          <a:xfrm>
            <a:off x="0" y="714375"/>
            <a:ext cx="8964613" cy="1501775"/>
          </a:xfrm>
        </p:spPr>
        <p:txBody>
          <a:bodyPr>
            <a:normAutofit fontScale="92500" lnSpcReduction="20000"/>
          </a:bodyPr>
          <a:lstStyle/>
          <a:p>
            <a:pPr marL="463550" indent="-463550" fontAlgn="auto">
              <a:spcAft>
                <a:spcPts val="0"/>
              </a:spcAft>
              <a:buFont typeface="Arial" panose="020B0604020202020204" pitchFamily="34" charset="0"/>
              <a:buChar char="•"/>
              <a:defRPr/>
            </a:pPr>
            <a:r>
              <a:rPr lang="en-US" altLang="zh-CN" sz="2400">
                <a:solidFill>
                  <a:srgbClr val="000000"/>
                </a:solidFill>
              </a:rPr>
              <a:t>Intent</a:t>
            </a:r>
            <a:r>
              <a:rPr lang="en-US" altLang="zh-CN" sz="2800">
                <a:solidFill>
                  <a:srgbClr val="000000"/>
                </a:solidFill>
              </a:rPr>
              <a:t> </a:t>
            </a:r>
            <a:endParaRPr lang="en-US" altLang="zh-CN" sz="2600">
              <a:solidFill>
                <a:srgbClr val="000000"/>
              </a:solidFill>
            </a:endParaRPr>
          </a:p>
          <a:p>
            <a:pPr marL="863600" lvl="1" fontAlgn="auto">
              <a:lnSpc>
                <a:spcPct val="80000"/>
              </a:lnSpc>
              <a:spcAft>
                <a:spcPts val="0"/>
              </a:spcAft>
              <a:buFont typeface="Arial" panose="020B0604020202020204" pitchFamily="34" charset="0"/>
              <a:buChar char="•"/>
              <a:defRPr/>
            </a:pPr>
            <a:r>
              <a:rPr lang="en-US" altLang="zh-CN" sz="2000">
                <a:solidFill>
                  <a:srgbClr val="000000"/>
                </a:solidFill>
              </a:rPr>
              <a:t>Attach additional responsibilities to an object dynamically. </a:t>
            </a:r>
          </a:p>
          <a:p>
            <a:pPr marL="863600" lvl="1" fontAlgn="auto">
              <a:lnSpc>
                <a:spcPct val="80000"/>
              </a:lnSpc>
              <a:spcAft>
                <a:spcPts val="0"/>
              </a:spcAft>
              <a:buFont typeface="Arial" panose="020B0604020202020204" pitchFamily="34" charset="0"/>
              <a:buChar char="•"/>
              <a:defRPr/>
            </a:pPr>
            <a:r>
              <a:rPr lang="en-US" altLang="zh-CN" sz="2000">
                <a:solidFill>
                  <a:srgbClr val="000000"/>
                </a:solidFill>
              </a:rPr>
              <a:t>Decorators provide a flexible alternative to subclassing for extending functionality.</a:t>
            </a:r>
          </a:p>
          <a:p>
            <a:pPr marL="463550" indent="-463550" fontAlgn="auto">
              <a:spcAft>
                <a:spcPts val="0"/>
              </a:spcAft>
              <a:buFont typeface="Arial" panose="020B0604020202020204" pitchFamily="34" charset="0"/>
              <a:buChar char="•"/>
              <a:defRPr/>
            </a:pPr>
            <a:r>
              <a:rPr lang="zh-CN" altLang="en-US" sz="2400">
                <a:solidFill>
                  <a:srgbClr val="000000"/>
                </a:solidFill>
              </a:rPr>
              <a:t>S</a:t>
            </a:r>
            <a:r>
              <a:rPr lang="en-US" altLang="zh-CN" sz="2400">
                <a:solidFill>
                  <a:srgbClr val="000000"/>
                </a:solidFill>
              </a:rPr>
              <a:t>tructure</a:t>
            </a:r>
            <a:endParaRPr lang="zh-CN" altLang="zh-CN" sz="2400">
              <a:solidFill>
                <a:srgbClr val="000000"/>
              </a:solidFill>
            </a:endParaRPr>
          </a:p>
        </p:txBody>
      </p:sp>
      <p:pic>
        <p:nvPicPr>
          <p:cNvPr id="129027" name="Picture 5" descr="decor06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2420938"/>
            <a:ext cx="9144000" cy="4214812"/>
          </a:xfrm>
          <a:noFill/>
          <a:extLst>
            <a:ext uri="{909E8E84-426E-40DD-AFC4-6F175D3DCCD1}">
              <a14:hiddenFill xmlns:a14="http://schemas.microsoft.com/office/drawing/2010/main">
                <a:solidFill>
                  <a:srgbClr val="FFFFFF"/>
                </a:solidFill>
              </a14:hiddenFill>
            </a:ext>
          </a:extLst>
        </p:spPr>
      </p:pic>
      <p:sp>
        <p:nvSpPr>
          <p:cNvPr id="129028" name="Rectangle 4"/>
          <p:cNvSpPr>
            <a:spLocks noChangeArrowheads="1"/>
          </p:cNvSpPr>
          <p:nvPr/>
        </p:nvSpPr>
        <p:spPr bwMode="auto">
          <a:xfrm>
            <a:off x="457200" y="2276475"/>
            <a:ext cx="8686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lnSpc>
                <a:spcPct val="80000"/>
              </a:lnSpc>
              <a:spcBef>
                <a:spcPct val="20000"/>
              </a:spcBef>
              <a:buFont typeface="Wingdings" charset="2"/>
              <a:buChar char="q"/>
            </a:pPr>
            <a:r>
              <a:rPr lang="en-US" altLang="zh-CN" sz="2600">
                <a:solidFill>
                  <a:srgbClr val="000000"/>
                </a:solidFill>
              </a:rPr>
              <a:t>Structure</a:t>
            </a:r>
            <a:r>
              <a:rPr lang="en-US" altLang="zh-CN" sz="2800">
                <a:solidFill>
                  <a:srgbClr val="000000"/>
                </a:solidFill>
              </a:rPr>
              <a:t> </a:t>
            </a:r>
            <a:endParaRPr lang="zh-CN" altLang="zh-CN" sz="2800">
              <a:solidFill>
                <a:srgbClr val="000000"/>
              </a:solidFill>
            </a:endParaRPr>
          </a:p>
        </p:txBody>
      </p:sp>
    </p:spTree>
    <p:extLst>
      <p:ext uri="{BB962C8B-B14F-4D97-AF65-F5344CB8AC3E}">
        <p14:creationId xmlns:p14="http://schemas.microsoft.com/office/powerpoint/2010/main" val="209700769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p:nvPr>
        </p:nvSpPr>
        <p:spPr>
          <a:xfrm>
            <a:off x="0" y="0"/>
            <a:ext cx="9075738" cy="714375"/>
          </a:xfrm>
        </p:spPr>
        <p:txBody>
          <a:bodyPr/>
          <a:lstStyle/>
          <a:p>
            <a:r>
              <a:rPr lang="zh-CN" altLang="en-US">
                <a:solidFill>
                  <a:srgbClr val="000000"/>
                </a:solidFill>
              </a:rPr>
              <a:t>D</a:t>
            </a:r>
            <a:r>
              <a:rPr lang="en-US" altLang="zh-CN">
                <a:solidFill>
                  <a:srgbClr val="000000"/>
                </a:solidFill>
              </a:rPr>
              <a:t>ecorator Pattern – Example (TestEoF.java)</a:t>
            </a:r>
          </a:p>
        </p:txBody>
      </p:sp>
      <p:sp>
        <p:nvSpPr>
          <p:cNvPr id="131074" name="Text Box 3"/>
          <p:cNvSpPr txBox="1">
            <a:spLocks noChangeArrowheads="1"/>
          </p:cNvSpPr>
          <p:nvPr/>
        </p:nvSpPr>
        <p:spPr bwMode="auto">
          <a:xfrm>
            <a:off x="250825" y="765175"/>
            <a:ext cx="8424863" cy="554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latin typeface="Times New Roman" charset="0"/>
              </a:rPr>
              <a:t>import java.io.*;</a:t>
            </a:r>
          </a:p>
          <a:p>
            <a:pPr>
              <a:lnSpc>
                <a:spcPct val="90000"/>
              </a:lnSpc>
              <a:spcBef>
                <a:spcPct val="50000"/>
              </a:spcBef>
            </a:pPr>
            <a:r>
              <a:rPr lang="en-US" altLang="zh-CN">
                <a:solidFill>
                  <a:srgbClr val="000000"/>
                </a:solidFill>
                <a:latin typeface="Times New Roman" charset="0"/>
              </a:rPr>
              <a:t>public class TestEOF {</a:t>
            </a:r>
          </a:p>
          <a:p>
            <a:pPr>
              <a:lnSpc>
                <a:spcPct val="90000"/>
              </a:lnSpc>
              <a:spcBef>
                <a:spcPct val="50000"/>
              </a:spcBef>
            </a:pPr>
            <a:r>
              <a:rPr lang="en-US" altLang="zh-CN">
                <a:solidFill>
                  <a:srgbClr val="000000"/>
                </a:solidFill>
                <a:latin typeface="Times New Roman" charset="0"/>
              </a:rPr>
              <a:t>public static void main(String[] args)  throws IOException {</a:t>
            </a:r>
          </a:p>
          <a:p>
            <a:pPr>
              <a:lnSpc>
                <a:spcPct val="90000"/>
              </a:lnSpc>
              <a:spcBef>
                <a:spcPct val="50000"/>
              </a:spcBef>
            </a:pPr>
            <a:r>
              <a:rPr lang="en-US" altLang="zh-CN">
                <a:solidFill>
                  <a:srgbClr val="000000"/>
                </a:solidFill>
                <a:latin typeface="Times New Roman" charset="0"/>
              </a:rPr>
              <a:t>    DataInputStream in = </a:t>
            </a:r>
          </a:p>
          <a:p>
            <a:pPr>
              <a:lnSpc>
                <a:spcPct val="90000"/>
              </a:lnSpc>
              <a:spcBef>
                <a:spcPct val="50000"/>
              </a:spcBef>
            </a:pPr>
            <a:r>
              <a:rPr lang="en-US" altLang="zh-CN">
                <a:solidFill>
                  <a:srgbClr val="000000"/>
                </a:solidFill>
                <a:latin typeface="Times New Roman" charset="0"/>
              </a:rPr>
              <a:t>      new DataInputStream(</a:t>
            </a:r>
          </a:p>
          <a:p>
            <a:pPr>
              <a:lnSpc>
                <a:spcPct val="90000"/>
              </a:lnSpc>
              <a:spcBef>
                <a:spcPct val="50000"/>
              </a:spcBef>
            </a:pPr>
            <a:r>
              <a:rPr lang="en-US" altLang="zh-CN">
                <a:solidFill>
                  <a:srgbClr val="000000"/>
                </a:solidFill>
                <a:latin typeface="Times New Roman" charset="0"/>
              </a:rPr>
              <a:t>       new BufferedInputStream(</a:t>
            </a:r>
          </a:p>
          <a:p>
            <a:pPr>
              <a:lnSpc>
                <a:spcPct val="90000"/>
              </a:lnSpc>
              <a:spcBef>
                <a:spcPct val="50000"/>
              </a:spcBef>
            </a:pPr>
            <a:r>
              <a:rPr lang="en-US" altLang="zh-CN">
                <a:solidFill>
                  <a:srgbClr val="000000"/>
                </a:solidFill>
                <a:latin typeface="Times New Roman" charset="0"/>
              </a:rPr>
              <a:t>        new FileInputStream("TestEof.java")));</a:t>
            </a:r>
          </a:p>
          <a:p>
            <a:pPr>
              <a:lnSpc>
                <a:spcPct val="90000"/>
              </a:lnSpc>
              <a:spcBef>
                <a:spcPct val="50000"/>
              </a:spcBef>
            </a:pPr>
            <a:r>
              <a:rPr lang="en-US" altLang="zh-CN">
                <a:solidFill>
                  <a:srgbClr val="000000"/>
                </a:solidFill>
                <a:latin typeface="Times New Roman" charset="0"/>
              </a:rPr>
              <a:t>    while(in.available() != 0)</a:t>
            </a:r>
          </a:p>
          <a:p>
            <a:pPr>
              <a:lnSpc>
                <a:spcPct val="90000"/>
              </a:lnSpc>
              <a:spcBef>
                <a:spcPct val="50000"/>
              </a:spcBef>
            </a:pPr>
            <a:r>
              <a:rPr lang="en-US" altLang="zh-CN">
                <a:solidFill>
                  <a:srgbClr val="000000"/>
                </a:solidFill>
                <a:latin typeface="Times New Roman" charset="0"/>
              </a:rPr>
              <a:t>      System.out.print((char)in.readByte());</a:t>
            </a:r>
          </a:p>
          <a:p>
            <a:pPr>
              <a:lnSpc>
                <a:spcPct val="90000"/>
              </a:lnSpc>
              <a:spcBef>
                <a:spcPct val="50000"/>
              </a:spcBef>
            </a:pPr>
            <a:r>
              <a:rPr lang="en-US" altLang="zh-CN">
                <a:solidFill>
                  <a:srgbClr val="000000"/>
                </a:solidFill>
                <a:latin typeface="Times New Roman" charset="0"/>
              </a:rPr>
              <a:t>  }</a:t>
            </a:r>
          </a:p>
          <a:p>
            <a:pPr>
              <a:lnSpc>
                <a:spcPct val="90000"/>
              </a:lnSpc>
              <a:spcBef>
                <a:spcPct val="50000"/>
              </a:spcBef>
            </a:pPr>
            <a:r>
              <a:rPr lang="en-US" altLang="zh-CN">
                <a:solidFill>
                  <a:srgbClr val="000000"/>
                </a:solidFill>
                <a:latin typeface="Times New Roman" charset="0"/>
              </a:rPr>
              <a:t>}</a:t>
            </a:r>
            <a:endParaRPr lang="en-US" altLang="en-US">
              <a:solidFill>
                <a:srgbClr val="000000"/>
              </a:solidFill>
              <a:latin typeface="Times New Roman" charset="0"/>
            </a:endParaRPr>
          </a:p>
        </p:txBody>
      </p:sp>
    </p:spTree>
    <p:extLst>
      <p:ext uri="{BB962C8B-B14F-4D97-AF65-F5344CB8AC3E}">
        <p14:creationId xmlns:p14="http://schemas.microsoft.com/office/powerpoint/2010/main" val="10960146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7</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800"/>
            <a:ext cx="9144000" cy="6488459"/>
          </a:xfrm>
          <a:prstGeom prst="rect">
            <a:avLst/>
          </a:prstGeom>
        </p:spPr>
      </p:pic>
    </p:spTree>
    <p:extLst>
      <p:ext uri="{BB962C8B-B14F-4D97-AF65-F5344CB8AC3E}">
        <p14:creationId xmlns:p14="http://schemas.microsoft.com/office/powerpoint/2010/main" val="1758006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title"/>
          </p:nvPr>
        </p:nvSpPr>
        <p:spPr>
          <a:xfrm>
            <a:off x="0" y="0"/>
            <a:ext cx="9075738" cy="714375"/>
          </a:xfrm>
        </p:spPr>
        <p:txBody>
          <a:bodyPr/>
          <a:lstStyle/>
          <a:p>
            <a:r>
              <a:rPr lang="zh-CN" altLang="en-US">
                <a:solidFill>
                  <a:srgbClr val="000000"/>
                </a:solidFill>
              </a:rPr>
              <a:t>D</a:t>
            </a:r>
            <a:r>
              <a:rPr lang="en-US" altLang="zh-CN">
                <a:solidFill>
                  <a:srgbClr val="000000"/>
                </a:solidFill>
              </a:rPr>
              <a:t>ecorator Pattern – Example(TestEoF.java)</a:t>
            </a:r>
          </a:p>
        </p:txBody>
      </p:sp>
      <p:pic>
        <p:nvPicPr>
          <p:cNvPr id="133122"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850" y="981075"/>
            <a:ext cx="8496300" cy="4824413"/>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96613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title"/>
          </p:nvPr>
        </p:nvSpPr>
        <p:spPr>
          <a:xfrm>
            <a:off x="0" y="0"/>
            <a:ext cx="9144000" cy="642938"/>
          </a:xfrm>
        </p:spPr>
        <p:txBody>
          <a:bodyPr/>
          <a:lstStyle/>
          <a:p>
            <a:r>
              <a:rPr lang="zh-CN" altLang="en-US">
                <a:solidFill>
                  <a:srgbClr val="000000"/>
                </a:solidFill>
              </a:rPr>
              <a:t>D</a:t>
            </a:r>
            <a:r>
              <a:rPr lang="en-US" altLang="zh-CN">
                <a:solidFill>
                  <a:srgbClr val="000000"/>
                </a:solidFill>
              </a:rPr>
              <a:t>ecorator Pattern – Example (java.io.*)</a:t>
            </a:r>
          </a:p>
        </p:txBody>
      </p:sp>
      <p:sp>
        <p:nvSpPr>
          <p:cNvPr id="135170" name="Text Box 3"/>
          <p:cNvSpPr txBox="1">
            <a:spLocks noChangeArrowheads="1"/>
          </p:cNvSpPr>
          <p:nvPr/>
        </p:nvSpPr>
        <p:spPr bwMode="auto">
          <a:xfrm>
            <a:off x="0" y="620713"/>
            <a:ext cx="8893175" cy="1568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java.io.FilterInputStream Code:</a:t>
            </a:r>
            <a:br>
              <a:rPr lang="en-US" altLang="zh-CN" sz="1600">
                <a:solidFill>
                  <a:srgbClr val="000000"/>
                </a:solidFill>
              </a:rPr>
            </a:br>
            <a:r>
              <a:rPr lang="en-US" altLang="zh-CN" sz="1600">
                <a:solidFill>
                  <a:srgbClr val="000000"/>
                </a:solidFill>
                <a:latin typeface="Times New Roman" charset="0"/>
              </a:rPr>
              <a:t>public class FilterInputStream extends InputStream {</a:t>
            </a:r>
            <a:br>
              <a:rPr lang="en-US" altLang="zh-CN" sz="1600">
                <a:solidFill>
                  <a:srgbClr val="000000"/>
                </a:solidFill>
                <a:latin typeface="Times New Roman" charset="0"/>
              </a:rPr>
            </a:br>
            <a:r>
              <a:rPr lang="en-US" altLang="zh-CN" sz="1600">
                <a:solidFill>
                  <a:srgbClr val="000000"/>
                </a:solidFill>
                <a:latin typeface="Times New Roman" charset="0"/>
              </a:rPr>
              <a:t>    protected InputStream in;</a:t>
            </a:r>
            <a:br>
              <a:rPr lang="en-US" altLang="zh-CN" sz="1600">
                <a:solidFill>
                  <a:srgbClr val="000000"/>
                </a:solidFill>
                <a:latin typeface="Times New Roman" charset="0"/>
              </a:rPr>
            </a:br>
            <a:r>
              <a:rPr lang="en-US" altLang="zh-CN" sz="1600">
                <a:solidFill>
                  <a:srgbClr val="000000"/>
                </a:solidFill>
                <a:latin typeface="Times New Roman" charset="0"/>
              </a:rPr>
              <a:t>    protected FilterInputStream(InputStream in) {this.in = in;}</a:t>
            </a:r>
            <a:br>
              <a:rPr lang="en-US" altLang="zh-CN" sz="1600">
                <a:solidFill>
                  <a:srgbClr val="000000"/>
                </a:solidFill>
                <a:latin typeface="Times New Roman" charset="0"/>
              </a:rPr>
            </a:br>
            <a:r>
              <a:rPr lang="en-US" altLang="zh-CN" sz="1600">
                <a:solidFill>
                  <a:srgbClr val="000000"/>
                </a:solidFill>
                <a:latin typeface="Times New Roman" charset="0"/>
              </a:rPr>
              <a:t>    public int read() throws IOException {return in.read();}</a:t>
            </a:r>
            <a:br>
              <a:rPr lang="en-US" altLang="zh-CN" sz="1600">
                <a:solidFill>
                  <a:srgbClr val="000000"/>
                </a:solidFill>
                <a:latin typeface="Times New Roman" charset="0"/>
              </a:rPr>
            </a:br>
            <a:r>
              <a:rPr lang="en-US" altLang="zh-CN" sz="1600">
                <a:solidFill>
                  <a:srgbClr val="000000"/>
                </a:solidFill>
                <a:latin typeface="Times New Roman" charset="0"/>
              </a:rPr>
              <a:t>    ……}</a:t>
            </a:r>
          </a:p>
        </p:txBody>
      </p:sp>
      <p:sp>
        <p:nvSpPr>
          <p:cNvPr id="135171" name="Text Box 4"/>
          <p:cNvSpPr txBox="1">
            <a:spLocks noChangeArrowheads="1"/>
          </p:cNvSpPr>
          <p:nvPr/>
        </p:nvSpPr>
        <p:spPr bwMode="auto">
          <a:xfrm>
            <a:off x="0" y="2286000"/>
            <a:ext cx="9144000" cy="4278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java.io. BufferedInputStream Code:</a:t>
            </a:r>
            <a:br>
              <a:rPr lang="en-US" altLang="zh-CN" sz="1600">
                <a:solidFill>
                  <a:srgbClr val="000000"/>
                </a:solidFill>
              </a:rPr>
            </a:br>
            <a:r>
              <a:rPr lang="en-US" altLang="zh-CN" sz="1600">
                <a:solidFill>
                  <a:srgbClr val="000000"/>
                </a:solidFill>
              </a:rPr>
              <a:t>public class BufferedInputStream extends FilterInputStream {</a:t>
            </a:r>
            <a:br>
              <a:rPr lang="en-US" altLang="zh-CN" sz="1600">
                <a:solidFill>
                  <a:srgbClr val="000000"/>
                </a:solidFill>
              </a:rPr>
            </a:br>
            <a:r>
              <a:rPr lang="en-US" altLang="zh-CN" sz="1600">
                <a:solidFill>
                  <a:srgbClr val="000000"/>
                </a:solidFill>
              </a:rPr>
              <a:t>  protected byte buf[];  protected int count;  protected int pos;  protected int markpos = -1; </a:t>
            </a:r>
            <a:br>
              <a:rPr lang="en-US" altLang="zh-CN" sz="1600">
                <a:solidFill>
                  <a:srgbClr val="000000"/>
                </a:solidFill>
              </a:rPr>
            </a:br>
            <a:r>
              <a:rPr lang="en-US" altLang="zh-CN" sz="1600">
                <a:solidFill>
                  <a:srgbClr val="000000"/>
                </a:solidFill>
              </a:rPr>
              <a:t>  public BufferedInputStream(InputStream in) {this(in, defaultBufferSize); }</a:t>
            </a:r>
            <a:br>
              <a:rPr lang="en-US" altLang="zh-CN" sz="1600">
                <a:solidFill>
                  <a:srgbClr val="000000"/>
                </a:solidFill>
              </a:rPr>
            </a:br>
            <a:r>
              <a:rPr lang="en-US" altLang="zh-CN" sz="1600">
                <a:solidFill>
                  <a:srgbClr val="000000"/>
                </a:solidFill>
              </a:rPr>
              <a:t>  public synchronized int read() throws IOException {</a:t>
            </a:r>
            <a:br>
              <a:rPr lang="en-US" altLang="zh-CN" sz="1600">
                <a:solidFill>
                  <a:srgbClr val="000000"/>
                </a:solidFill>
              </a:rPr>
            </a:br>
            <a:r>
              <a:rPr lang="en-US" altLang="zh-CN" sz="1600">
                <a:solidFill>
                  <a:srgbClr val="000000"/>
                </a:solidFill>
              </a:rPr>
              <a:t>     ensureOpen(); if (pos &gt;= count) {fill(); if (pos &gt;= count) return -1;}</a:t>
            </a:r>
            <a:br>
              <a:rPr lang="en-US" altLang="zh-CN" sz="1600">
                <a:solidFill>
                  <a:srgbClr val="000000"/>
                </a:solidFill>
              </a:rPr>
            </a:br>
            <a:r>
              <a:rPr lang="en-US" altLang="zh-CN" sz="1600">
                <a:solidFill>
                  <a:srgbClr val="000000"/>
                </a:solidFill>
              </a:rPr>
              <a:t>     return buf[pos++] &amp; 0xff;}</a:t>
            </a:r>
            <a:br>
              <a:rPr lang="en-US" altLang="zh-CN" sz="1600">
                <a:solidFill>
                  <a:srgbClr val="000000"/>
                </a:solidFill>
              </a:rPr>
            </a:br>
            <a:r>
              <a:rPr lang="en-US" altLang="zh-CN" sz="1600">
                <a:solidFill>
                  <a:srgbClr val="000000"/>
                </a:solidFill>
              </a:rPr>
              <a:t> private void ensureOpen() throws IOException {if (in == null)  throw new IOException("Stream closed");}</a:t>
            </a:r>
          </a:p>
          <a:p>
            <a:pPr eaLnBrk="1" hangingPunct="1"/>
            <a:r>
              <a:rPr lang="en-US" altLang="zh-CN" sz="1600">
                <a:solidFill>
                  <a:srgbClr val="000000"/>
                </a:solidFill>
              </a:rPr>
              <a:t> private void fill() throws IOException {if (markpos &lt; 0)   pos = 0; else if (pos &gt;= buf.length) if (markpos &gt; 0) {</a:t>
            </a:r>
          </a:p>
          <a:p>
            <a:pPr eaLnBrk="1" hangingPunct="1"/>
            <a:r>
              <a:rPr lang="en-US" altLang="zh-CN" sz="1600">
                <a:solidFill>
                  <a:srgbClr val="000000"/>
                </a:solidFill>
              </a:rPr>
              <a:t>      int sz = pos - markpos; System.arraycopy(buf, markpos, buf, 0, sz); pos = sz; markpos = 0;}</a:t>
            </a:r>
            <a:br>
              <a:rPr lang="en-US" altLang="zh-CN" sz="1600">
                <a:solidFill>
                  <a:srgbClr val="000000"/>
                </a:solidFill>
              </a:rPr>
            </a:br>
            <a:r>
              <a:rPr lang="en-US" altLang="zh-CN" sz="1600">
                <a:solidFill>
                  <a:srgbClr val="000000"/>
                </a:solidFill>
              </a:rPr>
              <a:t>    else if (buf.length &gt;= marklimit) {markpos = -1;  pos = 0; } </a:t>
            </a:r>
            <a:br>
              <a:rPr lang="en-US" altLang="zh-CN" sz="1600">
                <a:solidFill>
                  <a:srgbClr val="000000"/>
                </a:solidFill>
              </a:rPr>
            </a:br>
            <a:r>
              <a:rPr lang="en-US" altLang="zh-CN" sz="1600">
                <a:solidFill>
                  <a:srgbClr val="000000"/>
                </a:solidFill>
              </a:rPr>
              <a:t>       else {int nsz = pos * 2;if (nsz &gt; marklimit)  nsz = marklimit; byte nbuf[] = new byte[nsz];</a:t>
            </a:r>
            <a:br>
              <a:rPr lang="en-US" altLang="zh-CN" sz="1600">
                <a:solidFill>
                  <a:srgbClr val="000000"/>
                </a:solidFill>
              </a:rPr>
            </a:br>
            <a:r>
              <a:rPr lang="en-US" altLang="zh-CN" sz="1600">
                <a:solidFill>
                  <a:srgbClr val="000000"/>
                </a:solidFill>
              </a:rPr>
              <a:t>                System.arraycopy(buf, 0, nbuf, 0, pos); buf = nbuf;}</a:t>
            </a:r>
          </a:p>
          <a:p>
            <a:pPr eaLnBrk="1" hangingPunct="1"/>
            <a:r>
              <a:rPr lang="en-US" altLang="zh-CN" sz="1600">
                <a:solidFill>
                  <a:srgbClr val="000000"/>
                </a:solidFill>
              </a:rPr>
              <a:t>        count = pos; int n = in.read(buf, pos, buf.length - pos);</a:t>
            </a:r>
          </a:p>
          <a:p>
            <a:pPr eaLnBrk="1" hangingPunct="1"/>
            <a:r>
              <a:rPr lang="en-US" altLang="zh-CN" sz="1600">
                <a:solidFill>
                  <a:srgbClr val="000000"/>
                </a:solidFill>
              </a:rPr>
              <a:t>        if (n &gt; 0) count = n + pos;}</a:t>
            </a:r>
          </a:p>
          <a:p>
            <a:pPr eaLnBrk="1" hangingPunct="1"/>
            <a:r>
              <a:rPr lang="en-US" altLang="zh-CN" sz="1600">
                <a:solidFill>
                  <a:srgbClr val="000000"/>
                </a:solidFill>
              </a:rPr>
              <a:t> …….</a:t>
            </a:r>
            <a:br>
              <a:rPr lang="en-US" altLang="zh-CN" sz="1600">
                <a:solidFill>
                  <a:srgbClr val="000000"/>
                </a:solidFill>
              </a:rPr>
            </a:br>
            <a:r>
              <a:rPr lang="en-US" altLang="zh-CN" sz="1600">
                <a:solidFill>
                  <a:srgbClr val="000000"/>
                </a:solidFill>
              </a:rPr>
              <a:t>}</a:t>
            </a:r>
          </a:p>
        </p:txBody>
      </p:sp>
    </p:spTree>
    <p:extLst>
      <p:ext uri="{BB962C8B-B14F-4D97-AF65-F5344CB8AC3E}">
        <p14:creationId xmlns:p14="http://schemas.microsoft.com/office/powerpoint/2010/main" val="180367890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ChangeArrowheads="1"/>
          </p:cNvSpPr>
          <p:nvPr>
            <p:ph type="title"/>
          </p:nvPr>
        </p:nvSpPr>
        <p:spPr>
          <a:xfrm>
            <a:off x="0" y="0"/>
            <a:ext cx="9144000" cy="714375"/>
          </a:xfrm>
        </p:spPr>
        <p:txBody>
          <a:bodyPr/>
          <a:lstStyle/>
          <a:p>
            <a:r>
              <a:rPr lang="zh-CN" altLang="en-US">
                <a:solidFill>
                  <a:srgbClr val="000000"/>
                </a:solidFill>
              </a:rPr>
              <a:t>D</a:t>
            </a:r>
            <a:r>
              <a:rPr lang="en-US" altLang="zh-CN">
                <a:solidFill>
                  <a:srgbClr val="000000"/>
                </a:solidFill>
              </a:rPr>
              <a:t>ecorator Pattern - Example (java.io.*)</a:t>
            </a:r>
          </a:p>
        </p:txBody>
      </p:sp>
      <p:sp>
        <p:nvSpPr>
          <p:cNvPr id="137218" name="Text Box 4"/>
          <p:cNvSpPr txBox="1">
            <a:spLocks noChangeArrowheads="1"/>
          </p:cNvSpPr>
          <p:nvPr/>
        </p:nvSpPr>
        <p:spPr bwMode="auto">
          <a:xfrm>
            <a:off x="0" y="692150"/>
            <a:ext cx="9144000" cy="3078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java.io. DataInputStream Code:</a:t>
            </a:r>
            <a:br>
              <a:rPr lang="en-US" altLang="zh-CN" sz="2000">
                <a:solidFill>
                  <a:srgbClr val="000000"/>
                </a:solidFill>
              </a:rPr>
            </a:br>
            <a:r>
              <a:rPr lang="en-US" altLang="zh-CN" sz="1800">
                <a:solidFill>
                  <a:srgbClr val="000000"/>
                </a:solidFill>
              </a:rPr>
              <a:t>public class DataInputStream extends FilterInputStream implements DataInput {</a:t>
            </a:r>
          </a:p>
          <a:p>
            <a:pPr eaLnBrk="1" hangingPunct="1"/>
            <a:r>
              <a:rPr lang="en-US" altLang="zh-CN" sz="1800">
                <a:solidFill>
                  <a:srgbClr val="000000"/>
                </a:solidFill>
              </a:rPr>
              <a:t>public DataInputStream(InputStream in) {super(in); }</a:t>
            </a:r>
          </a:p>
          <a:p>
            <a:pPr eaLnBrk="1" hangingPunct="1"/>
            <a:r>
              <a:rPr lang="en-US" altLang="zh-CN">
                <a:solidFill>
                  <a:srgbClr val="000000"/>
                </a:solidFill>
              </a:rPr>
              <a:t>  </a:t>
            </a:r>
            <a:r>
              <a:rPr lang="en-US" altLang="zh-CN" sz="1800">
                <a:solidFill>
                  <a:srgbClr val="000000"/>
                </a:solidFill>
              </a:rPr>
              <a:t>public final byte readByte() throws IOException {</a:t>
            </a:r>
          </a:p>
          <a:p>
            <a:pPr eaLnBrk="1" hangingPunct="1"/>
            <a:r>
              <a:rPr lang="en-US" altLang="zh-CN" sz="1800">
                <a:solidFill>
                  <a:srgbClr val="000000"/>
                </a:solidFill>
              </a:rPr>
              <a:t>    int ch = in.read();</a:t>
            </a:r>
          </a:p>
          <a:p>
            <a:pPr eaLnBrk="1" hangingPunct="1"/>
            <a:r>
              <a:rPr lang="en-US" altLang="zh-CN" sz="1800">
                <a:solidFill>
                  <a:srgbClr val="000000"/>
                </a:solidFill>
              </a:rPr>
              <a:t>    if (ch &lt; 0) throw new EOFException();</a:t>
            </a:r>
          </a:p>
          <a:p>
            <a:pPr eaLnBrk="1" hangingPunct="1"/>
            <a:r>
              <a:rPr lang="en-US" altLang="zh-CN" sz="1800">
                <a:solidFill>
                  <a:srgbClr val="000000"/>
                </a:solidFill>
              </a:rPr>
              <a:t>    return (byte)(ch);</a:t>
            </a:r>
          </a:p>
          <a:p>
            <a:pPr eaLnBrk="1" hangingPunct="1"/>
            <a:r>
              <a:rPr lang="en-US" altLang="zh-CN" sz="1800">
                <a:solidFill>
                  <a:srgbClr val="000000"/>
                </a:solidFill>
              </a:rPr>
              <a:t>  }</a:t>
            </a:r>
          </a:p>
          <a:p>
            <a:pPr eaLnBrk="1" hangingPunct="1"/>
            <a:r>
              <a:rPr lang="en-US" altLang="zh-CN">
                <a:solidFill>
                  <a:srgbClr val="000000"/>
                </a:solidFill>
              </a:rPr>
              <a:t> </a:t>
            </a:r>
            <a:r>
              <a:rPr lang="en-US" altLang="zh-CN" sz="1800">
                <a:solidFill>
                  <a:srgbClr val="000000"/>
                </a:solidFill>
              </a:rPr>
              <a:t>…….</a:t>
            </a:r>
            <a:br>
              <a:rPr lang="en-US" altLang="zh-CN" sz="1800">
                <a:solidFill>
                  <a:srgbClr val="000000"/>
                </a:solidFill>
              </a:rPr>
            </a:br>
            <a:r>
              <a:rPr lang="en-US" altLang="zh-CN" sz="1800">
                <a:solidFill>
                  <a:srgbClr val="000000"/>
                </a:solidFill>
              </a:rPr>
              <a:t>}</a:t>
            </a:r>
          </a:p>
        </p:txBody>
      </p:sp>
    </p:spTree>
    <p:extLst>
      <p:ext uri="{BB962C8B-B14F-4D97-AF65-F5344CB8AC3E}">
        <p14:creationId xmlns:p14="http://schemas.microsoft.com/office/powerpoint/2010/main" val="17517579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ChangeArrowheads="1"/>
          </p:cNvSpPr>
          <p:nvPr>
            <p:ph type="title"/>
          </p:nvPr>
        </p:nvSpPr>
        <p:spPr>
          <a:xfrm>
            <a:off x="0" y="0"/>
            <a:ext cx="9075738" cy="714375"/>
          </a:xfrm>
        </p:spPr>
        <p:txBody>
          <a:bodyPr/>
          <a:lstStyle/>
          <a:p>
            <a:r>
              <a:rPr lang="en-US" altLang="zh-CN">
                <a:solidFill>
                  <a:srgbClr val="000000"/>
                </a:solidFill>
              </a:rPr>
              <a:t>Proxy Pattern - Motivation</a:t>
            </a:r>
          </a:p>
        </p:txBody>
      </p:sp>
      <p:sp>
        <p:nvSpPr>
          <p:cNvPr id="139266" name="Rectangle 4"/>
          <p:cNvSpPr>
            <a:spLocks noGrp="1" noChangeArrowheads="1"/>
          </p:cNvSpPr>
          <p:nvPr>
            <p:ph idx="1"/>
          </p:nvPr>
        </p:nvSpPr>
        <p:spPr bwMode="auto">
          <a:xfrm>
            <a:off x="0" y="692150"/>
            <a:ext cx="9144000" cy="3744913"/>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800" b="1">
                <a:solidFill>
                  <a:srgbClr val="000000"/>
                </a:solidFill>
              </a:rPr>
              <a:t>What is expensive?</a:t>
            </a:r>
            <a:endParaRPr lang="en-US" altLang="zh-CN" sz="2800">
              <a:solidFill>
                <a:srgbClr val="000000"/>
              </a:solidFill>
            </a:endParaRPr>
          </a:p>
          <a:p>
            <a:pPr marL="863600" lvl="1">
              <a:lnSpc>
                <a:spcPct val="80000"/>
              </a:lnSpc>
            </a:pPr>
            <a:r>
              <a:rPr lang="en-US" altLang="zh-CN" sz="2400">
                <a:solidFill>
                  <a:srgbClr val="000000"/>
                </a:solidFill>
              </a:rPr>
              <a:t>Object Creation</a:t>
            </a:r>
          </a:p>
          <a:p>
            <a:pPr marL="863600" lvl="1">
              <a:lnSpc>
                <a:spcPct val="80000"/>
              </a:lnSpc>
            </a:pPr>
            <a:r>
              <a:rPr lang="en-US" altLang="zh-CN" sz="2400">
                <a:solidFill>
                  <a:srgbClr val="000000"/>
                </a:solidFill>
              </a:rPr>
              <a:t>Object Initialization</a:t>
            </a:r>
          </a:p>
          <a:p>
            <a:pPr marL="463550" indent="-463550"/>
            <a:r>
              <a:rPr lang="en-US" altLang="zh-CN" sz="2800" b="1">
                <a:solidFill>
                  <a:srgbClr val="000000"/>
                </a:solidFill>
              </a:rPr>
              <a:t>Defer creation and initialization to the time you need the object</a:t>
            </a:r>
          </a:p>
          <a:p>
            <a:pPr marL="463550" indent="-463550"/>
            <a:r>
              <a:rPr lang="en-US" altLang="zh-CN" sz="2800" b="1">
                <a:solidFill>
                  <a:srgbClr val="000000"/>
                </a:solidFill>
              </a:rPr>
              <a:t>Reduce the cost of access to objects</a:t>
            </a:r>
          </a:p>
          <a:p>
            <a:pPr marL="863600" lvl="1">
              <a:lnSpc>
                <a:spcPct val="80000"/>
              </a:lnSpc>
            </a:pPr>
            <a:r>
              <a:rPr lang="en-US" altLang="zh-CN" sz="2400">
                <a:solidFill>
                  <a:srgbClr val="000000"/>
                </a:solidFill>
              </a:rPr>
              <a:t>Use another object (“the proxy”) that acts as a stand-in for the real object</a:t>
            </a:r>
          </a:p>
          <a:p>
            <a:pPr marL="863600" lvl="1">
              <a:lnSpc>
                <a:spcPct val="80000"/>
              </a:lnSpc>
            </a:pPr>
            <a:r>
              <a:rPr lang="en-US" altLang="zh-CN" sz="2400">
                <a:solidFill>
                  <a:srgbClr val="000000"/>
                </a:solidFill>
              </a:rPr>
              <a:t>The proxy creates the real object only if the user asks for it</a:t>
            </a:r>
          </a:p>
          <a:p>
            <a:pPr marL="863600" lvl="1">
              <a:lnSpc>
                <a:spcPct val="80000"/>
              </a:lnSpc>
            </a:pPr>
            <a:endParaRPr lang="en-US" altLang="zh-CN" sz="2400">
              <a:solidFill>
                <a:srgbClr val="000000"/>
              </a:solidFill>
            </a:endParaRPr>
          </a:p>
        </p:txBody>
      </p:sp>
    </p:spTree>
    <p:extLst>
      <p:ext uri="{BB962C8B-B14F-4D97-AF65-F5344CB8AC3E}">
        <p14:creationId xmlns:p14="http://schemas.microsoft.com/office/powerpoint/2010/main" val="39608765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ChangeArrowheads="1"/>
          </p:cNvSpPr>
          <p:nvPr>
            <p:ph type="title"/>
          </p:nvPr>
        </p:nvSpPr>
        <p:spPr>
          <a:xfrm>
            <a:off x="0" y="0"/>
            <a:ext cx="9075738" cy="714375"/>
          </a:xfrm>
        </p:spPr>
        <p:txBody>
          <a:bodyPr/>
          <a:lstStyle/>
          <a:p>
            <a:r>
              <a:rPr lang="en-US" altLang="zh-CN">
                <a:solidFill>
                  <a:srgbClr val="000000"/>
                </a:solidFill>
              </a:rPr>
              <a:t>Proxy Pattern - Motivation</a:t>
            </a:r>
          </a:p>
        </p:txBody>
      </p:sp>
      <p:sp>
        <p:nvSpPr>
          <p:cNvPr id="141314" name="Rectangle 3"/>
          <p:cNvSpPr>
            <a:spLocks noGrp="1" noChangeArrowheads="1"/>
          </p:cNvSpPr>
          <p:nvPr>
            <p:ph type="body" sz="half" idx="1"/>
          </p:nvPr>
        </p:nvSpPr>
        <p:spPr bwMode="auto">
          <a:xfrm>
            <a:off x="0" y="692150"/>
            <a:ext cx="9144000" cy="1800225"/>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400" b="1">
                <a:solidFill>
                  <a:srgbClr val="000000"/>
                </a:solidFill>
              </a:rPr>
              <a:t>Example</a:t>
            </a:r>
            <a:endParaRPr lang="en-US" altLang="zh-CN" sz="2400">
              <a:solidFill>
                <a:srgbClr val="000000"/>
              </a:solidFill>
            </a:endParaRPr>
          </a:p>
          <a:p>
            <a:pPr marL="863600" lvl="1">
              <a:lnSpc>
                <a:spcPct val="80000"/>
              </a:lnSpc>
            </a:pPr>
            <a:r>
              <a:rPr lang="en-US" altLang="zh-CN" sz="2000">
                <a:solidFill>
                  <a:srgbClr val="000000"/>
                </a:solidFill>
              </a:rPr>
              <a:t>The Proxy provides a surrogate or place holder to provide access to an object. </a:t>
            </a:r>
          </a:p>
          <a:p>
            <a:pPr marL="863600" lvl="1">
              <a:lnSpc>
                <a:spcPct val="80000"/>
              </a:lnSpc>
            </a:pPr>
            <a:r>
              <a:rPr lang="en-US" altLang="zh-CN" sz="2000">
                <a:solidFill>
                  <a:srgbClr val="000000"/>
                </a:solidFill>
              </a:rPr>
              <a:t>A check or bank draft is a proxy for funds in an account. </a:t>
            </a:r>
          </a:p>
          <a:p>
            <a:pPr marL="863600" lvl="1">
              <a:lnSpc>
                <a:spcPct val="80000"/>
              </a:lnSpc>
            </a:pPr>
            <a:r>
              <a:rPr lang="en-US" altLang="zh-CN" sz="2000">
                <a:solidFill>
                  <a:srgbClr val="000000"/>
                </a:solidFill>
              </a:rPr>
              <a:t>A check can be used in place of cash for making purchases and ultimately controls access to cash in the issuer's account. </a:t>
            </a:r>
          </a:p>
        </p:txBody>
      </p:sp>
      <p:pic>
        <p:nvPicPr>
          <p:cNvPr id="141315" name="Picture 7" descr="pateximg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4213" y="2636838"/>
            <a:ext cx="7488237" cy="3960812"/>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38737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a:xfrm>
            <a:off x="0" y="0"/>
            <a:ext cx="9075738" cy="714375"/>
          </a:xfrm>
        </p:spPr>
        <p:txBody>
          <a:bodyPr/>
          <a:lstStyle/>
          <a:p>
            <a:r>
              <a:rPr lang="en-US" altLang="zh-CN">
                <a:solidFill>
                  <a:srgbClr val="000000"/>
                </a:solidFill>
              </a:rPr>
              <a:t>Proxy Pattern - Structure</a:t>
            </a:r>
          </a:p>
        </p:txBody>
      </p:sp>
      <p:sp>
        <p:nvSpPr>
          <p:cNvPr id="79875" name="Rectangle 3">
            <a:extLst>
              <a:ext uri="{FF2B5EF4-FFF2-40B4-BE49-F238E27FC236}">
                <a16:creationId xmlns:a16="http://schemas.microsoft.com/office/drawing/2014/main" id="{97043DED-018C-2246-A6E5-41FA606B75A1}"/>
              </a:ext>
            </a:extLst>
          </p:cNvPr>
          <p:cNvSpPr>
            <a:spLocks noGrp="1" noChangeArrowheads="1"/>
          </p:cNvSpPr>
          <p:nvPr>
            <p:ph type="body" sz="half" idx="1"/>
          </p:nvPr>
        </p:nvSpPr>
        <p:spPr>
          <a:xfrm>
            <a:off x="0" y="714375"/>
            <a:ext cx="8964613" cy="1501775"/>
          </a:xfrm>
        </p:spPr>
        <p:txBody>
          <a:bodyPr>
            <a:normAutofit fontScale="70000" lnSpcReduction="20000"/>
          </a:bodyPr>
          <a:lstStyle/>
          <a:p>
            <a:pPr marL="463550" indent="-463550" fontAlgn="auto">
              <a:spcAft>
                <a:spcPts val="0"/>
              </a:spcAft>
              <a:buFont typeface="Arial" panose="020B0604020202020204" pitchFamily="34" charset="0"/>
              <a:buChar char="•"/>
              <a:defRPr/>
            </a:pPr>
            <a:r>
              <a:rPr lang="en-US" altLang="zh-CN" sz="2400">
                <a:solidFill>
                  <a:srgbClr val="000000"/>
                </a:solidFill>
              </a:rPr>
              <a:t>Intent</a:t>
            </a:r>
            <a:r>
              <a:rPr lang="en-US" altLang="zh-CN" sz="2800">
                <a:solidFill>
                  <a:srgbClr val="000000"/>
                </a:solidFill>
              </a:rPr>
              <a:t> </a:t>
            </a:r>
            <a:endParaRPr lang="en-US" altLang="zh-CN" sz="2600">
              <a:solidFill>
                <a:srgbClr val="000000"/>
              </a:solidFill>
            </a:endParaRPr>
          </a:p>
          <a:p>
            <a:pPr marL="863600" lvl="1" fontAlgn="auto">
              <a:lnSpc>
                <a:spcPct val="80000"/>
              </a:lnSpc>
              <a:spcAft>
                <a:spcPts val="0"/>
              </a:spcAft>
              <a:buFont typeface="Arial" panose="020B0604020202020204" pitchFamily="34" charset="0"/>
              <a:buChar char="•"/>
              <a:defRPr/>
            </a:pPr>
            <a:r>
              <a:rPr lang="en-US" altLang="zh-CN" sz="2000">
                <a:solidFill>
                  <a:srgbClr val="000000"/>
                </a:solidFill>
              </a:rPr>
              <a:t>Provide a surrogate or placeholder for another object to control access to it.</a:t>
            </a:r>
          </a:p>
          <a:p>
            <a:pPr marL="463550" indent="-463550" fontAlgn="auto">
              <a:spcAft>
                <a:spcPts val="0"/>
              </a:spcAft>
              <a:buFont typeface="Arial" panose="020B0604020202020204" pitchFamily="34" charset="0"/>
              <a:buChar char="•"/>
              <a:defRPr/>
            </a:pPr>
            <a:r>
              <a:rPr lang="en-US" altLang="zh-CN" sz="2400">
                <a:solidFill>
                  <a:srgbClr val="000000"/>
                </a:solidFill>
              </a:rPr>
              <a:t>Problem</a:t>
            </a:r>
          </a:p>
          <a:p>
            <a:pPr marL="863600" lvl="1" fontAlgn="auto">
              <a:lnSpc>
                <a:spcPct val="80000"/>
              </a:lnSpc>
              <a:spcAft>
                <a:spcPts val="0"/>
              </a:spcAft>
              <a:buFont typeface="Arial" panose="020B0604020202020204" pitchFamily="34" charset="0"/>
              <a:buChar char="•"/>
              <a:defRPr/>
            </a:pPr>
            <a:r>
              <a:rPr lang="en-US" altLang="zh-CN" sz="2000">
                <a:solidFill>
                  <a:srgbClr val="000000"/>
                </a:solidFill>
              </a:rPr>
              <a:t>You need to support resource-hungry objects, and you do not want to instantiate such objects unless and until they are actually requested by the client.</a:t>
            </a:r>
            <a:r>
              <a:rPr lang="en-US" altLang="zh-CN" sz="2400">
                <a:solidFill>
                  <a:srgbClr val="000000"/>
                </a:solidFill>
              </a:rPr>
              <a:t> </a:t>
            </a:r>
            <a:endParaRPr lang="en-US" altLang="zh-CN" sz="2000">
              <a:solidFill>
                <a:srgbClr val="000000"/>
              </a:solidFill>
            </a:endParaRPr>
          </a:p>
          <a:p>
            <a:pPr marL="463550" indent="-463550" fontAlgn="auto">
              <a:spcAft>
                <a:spcPts val="0"/>
              </a:spcAft>
              <a:buFont typeface="Arial" panose="020B0604020202020204" pitchFamily="34" charset="0"/>
              <a:buChar char="•"/>
              <a:defRPr/>
            </a:pPr>
            <a:r>
              <a:rPr lang="zh-CN" altLang="en-US" sz="2400">
                <a:solidFill>
                  <a:srgbClr val="000000"/>
                </a:solidFill>
              </a:rPr>
              <a:t>S</a:t>
            </a:r>
            <a:r>
              <a:rPr lang="en-US" altLang="zh-CN" sz="2400">
                <a:solidFill>
                  <a:srgbClr val="000000"/>
                </a:solidFill>
              </a:rPr>
              <a:t>tructure</a:t>
            </a:r>
            <a:endParaRPr lang="zh-CN" altLang="zh-CN" sz="2400">
              <a:solidFill>
                <a:srgbClr val="000000"/>
              </a:solidFill>
            </a:endParaRPr>
          </a:p>
        </p:txBody>
      </p:sp>
      <p:pic>
        <p:nvPicPr>
          <p:cNvPr id="143363" name="Picture 12" descr="Proxy_660-27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8313" y="2368734"/>
            <a:ext cx="8064500" cy="3311525"/>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43452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a:xfrm>
            <a:off x="0" y="0"/>
            <a:ext cx="9144000" cy="785813"/>
          </a:xfrm>
        </p:spPr>
        <p:txBody>
          <a:bodyPr/>
          <a:lstStyle/>
          <a:p>
            <a:r>
              <a:rPr lang="en-US" altLang="zh-CN" sz="2800" dirty="0">
                <a:solidFill>
                  <a:srgbClr val="000000"/>
                </a:solidFill>
              </a:rPr>
              <a:t>Proxy Pattern – Simple Example (</a:t>
            </a:r>
            <a:r>
              <a:rPr lang="en-US" altLang="zh-CN" sz="2800" dirty="0" err="1">
                <a:solidFill>
                  <a:srgbClr val="000000"/>
                </a:solidFill>
              </a:rPr>
              <a:t>ProxyDemo.java</a:t>
            </a:r>
            <a:r>
              <a:rPr lang="en-US" altLang="zh-CN" sz="2800" dirty="0">
                <a:solidFill>
                  <a:srgbClr val="000000"/>
                </a:solidFill>
              </a:rPr>
              <a:t>) </a:t>
            </a:r>
          </a:p>
        </p:txBody>
      </p:sp>
      <p:sp>
        <p:nvSpPr>
          <p:cNvPr id="145410" name="Text Box 3"/>
          <p:cNvSpPr txBox="1">
            <a:spLocks noChangeArrowheads="1"/>
          </p:cNvSpPr>
          <p:nvPr/>
        </p:nvSpPr>
        <p:spPr bwMode="auto">
          <a:xfrm>
            <a:off x="179388" y="765175"/>
            <a:ext cx="7129462" cy="101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dirty="0">
                <a:solidFill>
                  <a:srgbClr val="000000"/>
                </a:solidFill>
              </a:rPr>
              <a:t>Client Code:</a:t>
            </a:r>
            <a:br>
              <a:rPr lang="en-US" altLang="zh-CN" sz="2000" dirty="0">
                <a:solidFill>
                  <a:srgbClr val="000000"/>
                </a:solidFill>
              </a:rPr>
            </a:br>
            <a:r>
              <a:rPr lang="en-US" altLang="zh-CN" sz="2000" dirty="0">
                <a:solidFill>
                  <a:srgbClr val="000000"/>
                </a:solidFill>
              </a:rPr>
              <a:t>  Proxy p = new Proxy();</a:t>
            </a:r>
          </a:p>
          <a:p>
            <a:pPr eaLnBrk="1" hangingPunct="1"/>
            <a:r>
              <a:rPr lang="en-US" altLang="zh-CN" sz="2000" dirty="0">
                <a:solidFill>
                  <a:srgbClr val="000000"/>
                </a:solidFill>
              </a:rPr>
              <a:t>  public void test() { </a:t>
            </a:r>
            <a:r>
              <a:rPr lang="en-US" altLang="zh-CN" sz="2000" dirty="0" err="1">
                <a:solidFill>
                  <a:srgbClr val="000000"/>
                </a:solidFill>
              </a:rPr>
              <a:t>p.f</a:t>
            </a:r>
            <a:r>
              <a:rPr lang="en-US" altLang="zh-CN" sz="2000" dirty="0">
                <a:solidFill>
                  <a:srgbClr val="000000"/>
                </a:solidFill>
              </a:rPr>
              <a:t>();   </a:t>
            </a:r>
            <a:r>
              <a:rPr lang="en-US" altLang="zh-CN" sz="2000" dirty="0" err="1">
                <a:solidFill>
                  <a:srgbClr val="000000"/>
                </a:solidFill>
              </a:rPr>
              <a:t>p.g</a:t>
            </a:r>
            <a:r>
              <a:rPr lang="en-US" altLang="zh-CN" sz="2000" dirty="0">
                <a:solidFill>
                  <a:srgbClr val="000000"/>
                </a:solidFill>
              </a:rPr>
              <a:t>();   </a:t>
            </a:r>
            <a:r>
              <a:rPr lang="en-US" altLang="zh-CN" sz="2000" dirty="0" err="1">
                <a:solidFill>
                  <a:srgbClr val="000000"/>
                </a:solidFill>
              </a:rPr>
              <a:t>p.h</a:t>
            </a:r>
            <a:r>
              <a:rPr lang="en-US" altLang="zh-CN" sz="2000" dirty="0">
                <a:solidFill>
                  <a:srgbClr val="000000"/>
                </a:solidFill>
              </a:rPr>
              <a:t>(); }  </a:t>
            </a:r>
          </a:p>
        </p:txBody>
      </p:sp>
      <p:sp>
        <p:nvSpPr>
          <p:cNvPr id="145411" name="Text Box 4"/>
          <p:cNvSpPr txBox="1">
            <a:spLocks noChangeArrowheads="1"/>
          </p:cNvSpPr>
          <p:nvPr/>
        </p:nvSpPr>
        <p:spPr bwMode="auto">
          <a:xfrm>
            <a:off x="179388" y="1844675"/>
            <a:ext cx="7164387" cy="467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Proxy and ProxyBase Code: </a:t>
            </a:r>
          </a:p>
          <a:p>
            <a:pPr eaLnBrk="1" hangingPunct="1"/>
            <a:r>
              <a:rPr lang="en-US" altLang="zh-CN" sz="2000">
                <a:solidFill>
                  <a:srgbClr val="000000"/>
                </a:solidFill>
              </a:rPr>
              <a:t>interface ProxyBase { void f();  void g();  void h();}</a:t>
            </a:r>
          </a:p>
          <a:p>
            <a:pPr eaLnBrk="1" hangingPunct="1"/>
            <a:r>
              <a:rPr lang="en-US" altLang="zh-CN" sz="2000">
                <a:solidFill>
                  <a:srgbClr val="000000"/>
                </a:solidFill>
              </a:rPr>
              <a:t>class Proxy implements ProxyBase {</a:t>
            </a:r>
          </a:p>
          <a:p>
            <a:pPr eaLnBrk="1" hangingPunct="1"/>
            <a:r>
              <a:rPr lang="en-US" altLang="zh-CN" sz="2000">
                <a:solidFill>
                  <a:srgbClr val="000000"/>
                </a:solidFill>
              </a:rPr>
              <a:t>  private ProxyBase implementation;</a:t>
            </a:r>
          </a:p>
          <a:p>
            <a:pPr eaLnBrk="1" hangingPunct="1"/>
            <a:r>
              <a:rPr lang="en-US" altLang="zh-CN" sz="2000">
                <a:solidFill>
                  <a:srgbClr val="000000"/>
                </a:solidFill>
              </a:rPr>
              <a:t>  public Proxy() { implementation = new Implementation(); }</a:t>
            </a:r>
          </a:p>
          <a:p>
            <a:pPr eaLnBrk="1" hangingPunct="1"/>
            <a:r>
              <a:rPr lang="en-US" altLang="zh-CN" sz="2000">
                <a:solidFill>
                  <a:srgbClr val="000000"/>
                </a:solidFill>
              </a:rPr>
              <a:t>  public void f() {implementation.f();}  </a:t>
            </a:r>
            <a:br>
              <a:rPr lang="en-US" altLang="zh-CN" sz="2000">
                <a:solidFill>
                  <a:srgbClr val="000000"/>
                </a:solidFill>
              </a:rPr>
            </a:br>
            <a:r>
              <a:rPr lang="en-US" altLang="zh-CN" sz="2000">
                <a:solidFill>
                  <a:srgbClr val="000000"/>
                </a:solidFill>
              </a:rPr>
              <a:t>  public void g() {implementation.g();}  </a:t>
            </a:r>
            <a:br>
              <a:rPr lang="en-US" altLang="zh-CN" sz="2000">
                <a:solidFill>
                  <a:srgbClr val="000000"/>
                </a:solidFill>
              </a:rPr>
            </a:br>
            <a:r>
              <a:rPr lang="en-US" altLang="zh-CN" sz="2000">
                <a:solidFill>
                  <a:srgbClr val="000000"/>
                </a:solidFill>
              </a:rPr>
              <a:t>  public void h() {implementation.h();}</a:t>
            </a:r>
          </a:p>
          <a:p>
            <a:pPr eaLnBrk="1" hangingPunct="1"/>
            <a:r>
              <a:rPr lang="en-US" altLang="zh-CN" sz="2000">
                <a:solidFill>
                  <a:srgbClr val="000000"/>
                </a:solidFill>
              </a:rPr>
              <a:t>}</a:t>
            </a:r>
          </a:p>
          <a:p>
            <a:pPr eaLnBrk="1" hangingPunct="1"/>
            <a:endParaRPr lang="en-US" altLang="zh-CN" sz="2000">
              <a:solidFill>
                <a:srgbClr val="000000"/>
              </a:solidFill>
            </a:endParaRPr>
          </a:p>
          <a:p>
            <a:pPr eaLnBrk="1" hangingPunct="1"/>
            <a:r>
              <a:rPr lang="en-US" altLang="zh-CN" sz="2000">
                <a:solidFill>
                  <a:srgbClr val="000000"/>
                </a:solidFill>
              </a:rPr>
              <a:t>class Implementation implements ProxyBase {</a:t>
            </a:r>
          </a:p>
          <a:p>
            <a:pPr eaLnBrk="1" hangingPunct="1"/>
            <a:r>
              <a:rPr lang="en-US" altLang="zh-CN" sz="2000">
                <a:solidFill>
                  <a:srgbClr val="000000"/>
                </a:solidFill>
              </a:rPr>
              <a:t>  public void f() {System.out.println("Implementation.f()");}</a:t>
            </a:r>
          </a:p>
          <a:p>
            <a:pPr eaLnBrk="1" hangingPunct="1"/>
            <a:r>
              <a:rPr lang="en-US" altLang="zh-CN" sz="2000">
                <a:solidFill>
                  <a:srgbClr val="000000"/>
                </a:solidFill>
              </a:rPr>
              <a:t>  public void g() {System.out.println("Implementation.g()");}</a:t>
            </a:r>
          </a:p>
          <a:p>
            <a:pPr eaLnBrk="1" hangingPunct="1"/>
            <a:r>
              <a:rPr lang="en-US" altLang="zh-CN" sz="2000">
                <a:solidFill>
                  <a:srgbClr val="000000"/>
                </a:solidFill>
              </a:rPr>
              <a:t>  public void h() {System.out.println("Implementation.h()");}</a:t>
            </a:r>
          </a:p>
          <a:p>
            <a:pPr eaLnBrk="1" hangingPunct="1"/>
            <a:r>
              <a:rPr lang="en-US" altLang="zh-CN" sz="2000">
                <a:solidFill>
                  <a:srgbClr val="000000"/>
                </a:solidFill>
              </a:rPr>
              <a:t>}</a:t>
            </a:r>
          </a:p>
        </p:txBody>
      </p:sp>
    </p:spTree>
    <p:extLst>
      <p:ext uri="{BB962C8B-B14F-4D97-AF65-F5344CB8AC3E}">
        <p14:creationId xmlns:p14="http://schemas.microsoft.com/office/powerpoint/2010/main" val="214001858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a:xfrm>
            <a:off x="0" y="0"/>
            <a:ext cx="9144000" cy="714375"/>
          </a:xfrm>
        </p:spPr>
        <p:txBody>
          <a:bodyPr/>
          <a:lstStyle/>
          <a:p>
            <a:r>
              <a:rPr lang="en-US" altLang="zh-CN" sz="2800" dirty="0">
                <a:solidFill>
                  <a:srgbClr val="000000"/>
                </a:solidFill>
              </a:rPr>
              <a:t>Proxy  – Example (</a:t>
            </a:r>
            <a:r>
              <a:rPr lang="en-US" altLang="zh-CN" sz="2800" dirty="0" err="1">
                <a:solidFill>
                  <a:srgbClr val="000000"/>
                </a:solidFill>
              </a:rPr>
              <a:t>ConnectionPoolProxyDemo.java</a:t>
            </a:r>
            <a:r>
              <a:rPr lang="en-US" altLang="zh-CN" sz="2800" dirty="0">
                <a:solidFill>
                  <a:srgbClr val="000000"/>
                </a:solidFill>
              </a:rPr>
              <a:t>)</a:t>
            </a:r>
          </a:p>
        </p:txBody>
      </p:sp>
      <p:sp>
        <p:nvSpPr>
          <p:cNvPr id="147458" name="Text Box 3"/>
          <p:cNvSpPr txBox="1">
            <a:spLocks noChangeArrowheads="1"/>
          </p:cNvSpPr>
          <p:nvPr/>
        </p:nvSpPr>
        <p:spPr bwMode="auto">
          <a:xfrm>
            <a:off x="179388" y="692150"/>
            <a:ext cx="8785225" cy="4525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dirty="0">
                <a:solidFill>
                  <a:srgbClr val="000000"/>
                </a:solidFill>
              </a:rPr>
              <a:t>Client Code:</a:t>
            </a:r>
            <a:br>
              <a:rPr lang="en-US" altLang="zh-CN" sz="2000" dirty="0">
                <a:solidFill>
                  <a:srgbClr val="000000"/>
                </a:solidFill>
              </a:rPr>
            </a:br>
            <a:r>
              <a:rPr lang="en-US" altLang="zh-CN" sz="1800" dirty="0">
                <a:solidFill>
                  <a:srgbClr val="000000"/>
                </a:solidFill>
              </a:rPr>
              <a:t>public class </a:t>
            </a:r>
            <a:r>
              <a:rPr lang="en-US" altLang="zh-CN" sz="1800" dirty="0" err="1">
                <a:solidFill>
                  <a:srgbClr val="000000"/>
                </a:solidFill>
              </a:rPr>
              <a:t>ConnectionPoolProxyDemo</a:t>
            </a:r>
            <a:r>
              <a:rPr lang="en-US" altLang="zh-CN" sz="1800" dirty="0">
                <a:solidFill>
                  <a:srgbClr val="000000"/>
                </a:solidFill>
              </a:rPr>
              <a:t> extends </a:t>
            </a:r>
            <a:r>
              <a:rPr lang="en-US" altLang="zh-CN" sz="1800" dirty="0" err="1">
                <a:solidFill>
                  <a:srgbClr val="000000"/>
                </a:solidFill>
              </a:rPr>
              <a:t>TestCase</a:t>
            </a:r>
            <a:r>
              <a:rPr lang="en-US" altLang="zh-CN" sz="1800" dirty="0">
                <a:solidFill>
                  <a:srgbClr val="000000"/>
                </a:solidFill>
              </a:rPr>
              <a:t> {</a:t>
            </a:r>
          </a:p>
          <a:p>
            <a:pPr eaLnBrk="1" hangingPunct="1"/>
            <a:r>
              <a:rPr lang="en-US" altLang="zh-CN" sz="1800" dirty="0">
                <a:solidFill>
                  <a:srgbClr val="000000"/>
                </a:solidFill>
              </a:rPr>
              <a:t> static {</a:t>
            </a:r>
            <a:r>
              <a:rPr lang="en-US" altLang="zh-CN" sz="1800" dirty="0" err="1">
                <a:solidFill>
                  <a:srgbClr val="000000"/>
                </a:solidFill>
              </a:rPr>
              <a:t>ConnectionPool.addConnections</a:t>
            </a:r>
            <a:r>
              <a:rPr lang="en-US" altLang="zh-CN" sz="1800" dirty="0">
                <a:solidFill>
                  <a:srgbClr val="000000"/>
                </a:solidFill>
              </a:rPr>
              <a:t>(5);}</a:t>
            </a:r>
          </a:p>
          <a:p>
            <a:pPr eaLnBrk="1" hangingPunct="1"/>
            <a:r>
              <a:rPr lang="en-US" altLang="zh-CN" sz="1800" dirty="0">
                <a:solidFill>
                  <a:srgbClr val="000000"/>
                </a:solidFill>
              </a:rPr>
              <a:t> public void test() {</a:t>
            </a:r>
            <a:br>
              <a:rPr lang="en-US" altLang="zh-CN" sz="1800" dirty="0">
                <a:solidFill>
                  <a:srgbClr val="000000"/>
                </a:solidFill>
              </a:rPr>
            </a:br>
            <a:r>
              <a:rPr lang="en-US" altLang="zh-CN" sz="1800" dirty="0">
                <a:solidFill>
                  <a:srgbClr val="000000"/>
                </a:solidFill>
              </a:rPr>
              <a:t>    Connection c = </a:t>
            </a:r>
            <a:r>
              <a:rPr lang="en-US" altLang="zh-CN" sz="1800" dirty="0" err="1">
                <a:solidFill>
                  <a:srgbClr val="000000"/>
                </a:solidFill>
              </a:rPr>
              <a:t>ConnectionPool.getConnection</a:t>
            </a:r>
            <a:r>
              <a:rPr lang="en-US" altLang="zh-CN" sz="1800" dirty="0">
                <a:solidFill>
                  <a:srgbClr val="000000"/>
                </a:solidFill>
              </a:rPr>
              <a:t>(); </a:t>
            </a:r>
            <a:br>
              <a:rPr lang="en-US" altLang="zh-CN" sz="1800" dirty="0">
                <a:solidFill>
                  <a:srgbClr val="000000"/>
                </a:solidFill>
              </a:rPr>
            </a:br>
            <a:r>
              <a:rPr lang="en-US" altLang="zh-CN" sz="1800" dirty="0">
                <a:solidFill>
                  <a:srgbClr val="000000"/>
                </a:solidFill>
              </a:rPr>
              <a:t>    </a:t>
            </a:r>
            <a:r>
              <a:rPr lang="en-US" altLang="zh-CN" sz="1800" dirty="0" err="1">
                <a:solidFill>
                  <a:srgbClr val="000000"/>
                </a:solidFill>
              </a:rPr>
              <a:t>c.set</a:t>
            </a:r>
            <a:r>
              <a:rPr lang="en-US" altLang="zh-CN" sz="1800" dirty="0">
                <a:solidFill>
                  <a:srgbClr val="000000"/>
                </a:solidFill>
              </a:rPr>
              <a:t>(new Object());  </a:t>
            </a:r>
            <a:r>
              <a:rPr lang="en-US" altLang="zh-CN" sz="1800" dirty="0" err="1">
                <a:solidFill>
                  <a:srgbClr val="000000"/>
                </a:solidFill>
              </a:rPr>
              <a:t>c.get</a:t>
            </a:r>
            <a:r>
              <a:rPr lang="en-US" altLang="zh-CN" sz="1800" dirty="0">
                <a:solidFill>
                  <a:srgbClr val="000000"/>
                </a:solidFill>
              </a:rPr>
              <a:t>(); </a:t>
            </a:r>
            <a:r>
              <a:rPr lang="en-US" altLang="zh-CN" sz="1800" dirty="0" err="1">
                <a:solidFill>
                  <a:srgbClr val="000000"/>
                </a:solidFill>
              </a:rPr>
              <a:t>c.release</a:t>
            </a:r>
            <a:r>
              <a:rPr lang="en-US" altLang="zh-CN" sz="1800" dirty="0">
                <a:solidFill>
                  <a:srgbClr val="000000"/>
                </a:solidFill>
              </a:rPr>
              <a:t>();</a:t>
            </a:r>
            <a:br>
              <a:rPr lang="en-US" altLang="zh-CN" sz="1800" dirty="0">
                <a:solidFill>
                  <a:srgbClr val="000000"/>
                </a:solidFill>
              </a:rPr>
            </a:br>
            <a:r>
              <a:rPr lang="en-US" altLang="zh-CN" sz="1800" dirty="0">
                <a:solidFill>
                  <a:srgbClr val="000000"/>
                </a:solidFill>
              </a:rPr>
              <a:t> }</a:t>
            </a:r>
          </a:p>
          <a:p>
            <a:pPr eaLnBrk="1" hangingPunct="1"/>
            <a:r>
              <a:rPr lang="en-US" altLang="zh-CN" sz="1800" dirty="0">
                <a:solidFill>
                  <a:srgbClr val="000000"/>
                </a:solidFill>
              </a:rPr>
              <a:t> public void </a:t>
            </a:r>
            <a:r>
              <a:rPr lang="en-US" altLang="zh-CN" sz="1800" dirty="0" err="1">
                <a:solidFill>
                  <a:srgbClr val="000000"/>
                </a:solidFill>
              </a:rPr>
              <a:t>testDisable</a:t>
            </a:r>
            <a:r>
              <a:rPr lang="en-US" altLang="zh-CN" sz="1800" dirty="0">
                <a:solidFill>
                  <a:srgbClr val="000000"/>
                </a:solidFill>
              </a:rPr>
              <a:t>() {</a:t>
            </a:r>
            <a:br>
              <a:rPr lang="en-US" altLang="zh-CN" sz="1800" dirty="0">
                <a:solidFill>
                  <a:srgbClr val="000000"/>
                </a:solidFill>
              </a:rPr>
            </a:br>
            <a:r>
              <a:rPr lang="en-US" altLang="zh-CN" sz="1800" dirty="0">
                <a:solidFill>
                  <a:srgbClr val="000000"/>
                </a:solidFill>
              </a:rPr>
              <a:t>    Connection c = </a:t>
            </a:r>
            <a:r>
              <a:rPr lang="en-US" altLang="zh-CN" sz="1800" dirty="0" err="1">
                <a:solidFill>
                  <a:srgbClr val="000000"/>
                </a:solidFill>
              </a:rPr>
              <a:t>ConnectionPool.getConnection</a:t>
            </a:r>
            <a:r>
              <a:rPr lang="en-US" altLang="zh-CN" sz="1800" dirty="0">
                <a:solidFill>
                  <a:srgbClr val="000000"/>
                </a:solidFill>
              </a:rPr>
              <a:t>();</a:t>
            </a:r>
          </a:p>
          <a:p>
            <a:pPr eaLnBrk="1" hangingPunct="1"/>
            <a:r>
              <a:rPr lang="en-US" altLang="zh-CN" sz="1800" dirty="0">
                <a:solidFill>
                  <a:srgbClr val="000000"/>
                </a:solidFill>
              </a:rPr>
              <a:t>    String s = null; </a:t>
            </a:r>
            <a:r>
              <a:rPr lang="en-US" altLang="zh-CN" sz="1800" dirty="0" err="1">
                <a:solidFill>
                  <a:srgbClr val="000000"/>
                </a:solidFill>
              </a:rPr>
              <a:t>c.set</a:t>
            </a:r>
            <a:r>
              <a:rPr lang="en-US" altLang="zh-CN" sz="1800" dirty="0">
                <a:solidFill>
                  <a:srgbClr val="000000"/>
                </a:solidFill>
              </a:rPr>
              <a:t>(new Object()); </a:t>
            </a:r>
            <a:r>
              <a:rPr lang="en-US" altLang="zh-CN" sz="1800" dirty="0" err="1">
                <a:solidFill>
                  <a:srgbClr val="000000"/>
                </a:solidFill>
              </a:rPr>
              <a:t>c.get</a:t>
            </a:r>
            <a:r>
              <a:rPr lang="en-US" altLang="zh-CN" sz="1800" dirty="0">
                <a:solidFill>
                  <a:srgbClr val="000000"/>
                </a:solidFill>
              </a:rPr>
              <a:t>(); </a:t>
            </a:r>
            <a:r>
              <a:rPr lang="en-US" altLang="zh-CN" sz="1800" dirty="0" err="1">
                <a:solidFill>
                  <a:srgbClr val="000000"/>
                </a:solidFill>
              </a:rPr>
              <a:t>c.release</a:t>
            </a:r>
            <a:r>
              <a:rPr lang="en-US" altLang="zh-CN" sz="1800" dirty="0">
                <a:solidFill>
                  <a:srgbClr val="000000"/>
                </a:solidFill>
              </a:rPr>
              <a:t>();</a:t>
            </a:r>
          </a:p>
          <a:p>
            <a:pPr eaLnBrk="1" hangingPunct="1"/>
            <a:r>
              <a:rPr lang="en-US" altLang="zh-CN" sz="1800" dirty="0">
                <a:solidFill>
                  <a:srgbClr val="000000"/>
                </a:solidFill>
              </a:rPr>
              <a:t>    try {</a:t>
            </a:r>
            <a:r>
              <a:rPr lang="en-US" altLang="zh-CN" sz="1800" dirty="0" err="1">
                <a:solidFill>
                  <a:srgbClr val="000000"/>
                </a:solidFill>
              </a:rPr>
              <a:t>c.get</a:t>
            </a:r>
            <a:r>
              <a:rPr lang="en-US" altLang="zh-CN" sz="1800" dirty="0">
                <a:solidFill>
                  <a:srgbClr val="000000"/>
                </a:solidFill>
              </a:rPr>
              <a:t>();} catch(Exception e) {s = </a:t>
            </a:r>
            <a:r>
              <a:rPr lang="en-US" altLang="zh-CN" sz="1800" dirty="0" err="1">
                <a:solidFill>
                  <a:srgbClr val="000000"/>
                </a:solidFill>
              </a:rPr>
              <a:t>e.getMessage</a:t>
            </a:r>
            <a:r>
              <a:rPr lang="en-US" altLang="zh-CN" sz="1800" dirty="0">
                <a:solidFill>
                  <a:srgbClr val="000000"/>
                </a:solidFill>
              </a:rPr>
              <a:t>();</a:t>
            </a:r>
            <a:r>
              <a:rPr lang="en-US" altLang="zh-CN" sz="1800" dirty="0" err="1">
                <a:solidFill>
                  <a:srgbClr val="000000"/>
                </a:solidFill>
              </a:rPr>
              <a:t>System.out.println</a:t>
            </a:r>
            <a:r>
              <a:rPr lang="en-US" altLang="zh-CN" sz="1800" dirty="0">
                <a:solidFill>
                  <a:srgbClr val="000000"/>
                </a:solidFill>
              </a:rPr>
              <a:t>(s);}</a:t>
            </a:r>
          </a:p>
          <a:p>
            <a:pPr eaLnBrk="1" hangingPunct="1"/>
            <a:r>
              <a:rPr lang="en-US" altLang="zh-CN" sz="1800" dirty="0">
                <a:solidFill>
                  <a:srgbClr val="000000"/>
                </a:solidFill>
              </a:rPr>
              <a:t>    </a:t>
            </a:r>
            <a:r>
              <a:rPr lang="en-US" altLang="zh-CN" sz="1800" dirty="0" err="1">
                <a:solidFill>
                  <a:srgbClr val="000000"/>
                </a:solidFill>
              </a:rPr>
              <a:t>assertEquals</a:t>
            </a:r>
            <a:r>
              <a:rPr lang="en-US" altLang="zh-CN" sz="1800" dirty="0">
                <a:solidFill>
                  <a:srgbClr val="000000"/>
                </a:solidFill>
              </a:rPr>
              <a:t>(s, "Tried to use reference after it was released");}</a:t>
            </a:r>
          </a:p>
          <a:p>
            <a:pPr eaLnBrk="1" hangingPunct="1"/>
            <a:r>
              <a:rPr lang="en-US" altLang="zh-CN" sz="1800" dirty="0">
                <a:solidFill>
                  <a:srgbClr val="000000"/>
                </a:solidFill>
              </a:rPr>
              <a:t> public static void main(String </a:t>
            </a:r>
            <a:r>
              <a:rPr lang="en-US" altLang="zh-CN" sz="1800" dirty="0" err="1">
                <a:solidFill>
                  <a:srgbClr val="000000"/>
                </a:solidFill>
              </a:rPr>
              <a:t>args</a:t>
            </a:r>
            <a:r>
              <a:rPr lang="en-US" altLang="zh-CN" sz="1800" dirty="0">
                <a:solidFill>
                  <a:srgbClr val="000000"/>
                </a:solidFill>
              </a:rPr>
              <a:t>[]) {</a:t>
            </a:r>
          </a:p>
          <a:p>
            <a:pPr eaLnBrk="1" hangingPunct="1"/>
            <a:r>
              <a:rPr lang="en-US" altLang="zh-CN" sz="1800" dirty="0">
                <a:solidFill>
                  <a:srgbClr val="000000"/>
                </a:solidFill>
              </a:rPr>
              <a:t>     </a:t>
            </a:r>
            <a:r>
              <a:rPr lang="en-US" altLang="zh-CN" sz="1800" dirty="0" err="1">
                <a:solidFill>
                  <a:srgbClr val="000000"/>
                </a:solidFill>
              </a:rPr>
              <a:t>junit.textui.TestRunner.run</a:t>
            </a:r>
            <a:r>
              <a:rPr lang="en-US" altLang="zh-CN" sz="1800" dirty="0">
                <a:solidFill>
                  <a:srgbClr val="000000"/>
                </a:solidFill>
              </a:rPr>
              <a:t>(</a:t>
            </a:r>
            <a:r>
              <a:rPr lang="en-US" altLang="zh-CN" sz="1800" dirty="0" err="1">
                <a:solidFill>
                  <a:srgbClr val="000000"/>
                </a:solidFill>
              </a:rPr>
              <a:t>ConnectionPoolProxyDemo.class</a:t>
            </a:r>
            <a:r>
              <a:rPr lang="en-US" altLang="zh-CN" sz="1800" dirty="0">
                <a:solidFill>
                  <a:srgbClr val="000000"/>
                </a:solidFill>
              </a:rPr>
              <a:t>);</a:t>
            </a:r>
          </a:p>
          <a:p>
            <a:pPr eaLnBrk="1" hangingPunct="1"/>
            <a:r>
              <a:rPr lang="en-US" altLang="zh-CN" sz="1800" dirty="0">
                <a:solidFill>
                  <a:srgbClr val="000000"/>
                </a:solidFill>
              </a:rPr>
              <a:t> }</a:t>
            </a:r>
            <a:br>
              <a:rPr lang="en-US" altLang="zh-CN" sz="1800" dirty="0">
                <a:solidFill>
                  <a:srgbClr val="000000"/>
                </a:solidFill>
              </a:rPr>
            </a:br>
            <a:r>
              <a:rPr lang="en-US" altLang="zh-CN" sz="1800" dirty="0">
                <a:solidFill>
                  <a:srgbClr val="000000"/>
                </a:solidFill>
              </a:rPr>
              <a:t>}</a:t>
            </a:r>
          </a:p>
        </p:txBody>
      </p:sp>
    </p:spTree>
    <p:extLst>
      <p:ext uri="{BB962C8B-B14F-4D97-AF65-F5344CB8AC3E}">
        <p14:creationId xmlns:p14="http://schemas.microsoft.com/office/powerpoint/2010/main" val="156770009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a:xfrm>
            <a:off x="0" y="0"/>
            <a:ext cx="9144000" cy="714375"/>
          </a:xfrm>
        </p:spPr>
        <p:txBody>
          <a:bodyPr/>
          <a:lstStyle/>
          <a:p>
            <a:r>
              <a:rPr lang="en-US" altLang="zh-CN" sz="2800" dirty="0">
                <a:solidFill>
                  <a:srgbClr val="000000"/>
                </a:solidFill>
              </a:rPr>
              <a:t>Proxy  – Example (</a:t>
            </a:r>
            <a:r>
              <a:rPr lang="en-US" altLang="zh-CN" sz="2800" dirty="0" err="1">
                <a:solidFill>
                  <a:srgbClr val="000000"/>
                </a:solidFill>
              </a:rPr>
              <a:t>ConnectionPoolProxyDemo.java</a:t>
            </a:r>
            <a:r>
              <a:rPr lang="en-US" altLang="zh-CN" sz="2800" dirty="0">
                <a:solidFill>
                  <a:srgbClr val="000000"/>
                </a:solidFill>
              </a:rPr>
              <a:t>)</a:t>
            </a:r>
          </a:p>
        </p:txBody>
      </p:sp>
      <p:sp>
        <p:nvSpPr>
          <p:cNvPr id="149506" name="Text Box 3"/>
          <p:cNvSpPr txBox="1">
            <a:spLocks noChangeArrowheads="1"/>
          </p:cNvSpPr>
          <p:nvPr/>
        </p:nvSpPr>
        <p:spPr bwMode="auto">
          <a:xfrm>
            <a:off x="179388" y="765175"/>
            <a:ext cx="8785225" cy="56848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Connection,</a:t>
            </a:r>
            <a:r>
              <a:rPr lang="en-US" altLang="zh-CN">
                <a:solidFill>
                  <a:srgbClr val="000000"/>
                </a:solidFill>
              </a:rPr>
              <a:t> </a:t>
            </a:r>
            <a:r>
              <a:rPr lang="en-US" altLang="zh-CN" sz="2000">
                <a:solidFill>
                  <a:srgbClr val="000000"/>
                </a:solidFill>
              </a:rPr>
              <a:t>ConnectionImplementation</a:t>
            </a:r>
            <a:r>
              <a:rPr lang="en-US" altLang="zh-CN">
                <a:solidFill>
                  <a:srgbClr val="000000"/>
                </a:solidFill>
              </a:rPr>
              <a:t> </a:t>
            </a:r>
            <a:r>
              <a:rPr lang="en-US" altLang="zh-CN" sz="2000">
                <a:solidFill>
                  <a:srgbClr val="000000"/>
                </a:solidFill>
              </a:rPr>
              <a:t>and ConnectionPool Code: </a:t>
            </a:r>
          </a:p>
          <a:p>
            <a:pPr eaLnBrk="1" hangingPunct="1"/>
            <a:r>
              <a:rPr lang="en-US" altLang="zh-CN" sz="1800">
                <a:solidFill>
                  <a:srgbClr val="000000"/>
                </a:solidFill>
              </a:rPr>
              <a:t>interface Connection { Object get(); void set(Object x); void release();}</a:t>
            </a:r>
          </a:p>
          <a:p>
            <a:pPr eaLnBrk="1" hangingPunct="1"/>
            <a:r>
              <a:rPr lang="en-US" altLang="zh-CN" sz="1800">
                <a:solidFill>
                  <a:srgbClr val="000000"/>
                </a:solidFill>
              </a:rPr>
              <a:t>class ConnectionImplementation implements Connection {</a:t>
            </a:r>
          </a:p>
          <a:p>
            <a:pPr eaLnBrk="1" hangingPunct="1"/>
            <a:r>
              <a:rPr lang="en-US" altLang="zh-CN" sz="1800">
                <a:solidFill>
                  <a:srgbClr val="000000"/>
                </a:solidFill>
              </a:rPr>
              <a:t>  public Object get() { return null; }  public void set(Object s) {}  public void release() {}}</a:t>
            </a:r>
          </a:p>
          <a:p>
            <a:pPr eaLnBrk="1" hangingPunct="1"/>
            <a:r>
              <a:rPr lang="en-US" altLang="zh-CN" sz="1800">
                <a:solidFill>
                  <a:srgbClr val="000000"/>
                </a:solidFill>
              </a:rPr>
              <a:t>class ConnectionPool { // A singleton</a:t>
            </a:r>
          </a:p>
          <a:p>
            <a:pPr eaLnBrk="1" hangingPunct="1"/>
            <a:r>
              <a:rPr lang="en-US" altLang="zh-CN" sz="1800">
                <a:solidFill>
                  <a:srgbClr val="000000"/>
                </a:solidFill>
              </a:rPr>
              <a:t>  private static PoolManager pool = new PoolManager();</a:t>
            </a:r>
          </a:p>
          <a:p>
            <a:pPr eaLnBrk="1" hangingPunct="1"/>
            <a:r>
              <a:rPr lang="en-US" altLang="zh-CN" sz="1800">
                <a:solidFill>
                  <a:srgbClr val="000000"/>
                </a:solidFill>
              </a:rPr>
              <a:t>  private ConnectionPool() {} // Prevent synthesized constructor</a:t>
            </a:r>
          </a:p>
          <a:p>
            <a:pPr eaLnBrk="1" hangingPunct="1"/>
            <a:r>
              <a:rPr lang="en-US" altLang="zh-CN" sz="1800">
                <a:solidFill>
                  <a:srgbClr val="000000"/>
                </a:solidFill>
              </a:rPr>
              <a:t>  public static void addConnections(int number) {</a:t>
            </a:r>
          </a:p>
          <a:p>
            <a:pPr eaLnBrk="1" hangingPunct="1"/>
            <a:r>
              <a:rPr lang="en-US" altLang="zh-CN" sz="1800">
                <a:solidFill>
                  <a:srgbClr val="000000"/>
                </a:solidFill>
              </a:rPr>
              <a:t>    for(int i = 0; i &lt; number; i++) pool.add(new ConnectionImplementation());}</a:t>
            </a:r>
          </a:p>
          <a:p>
            <a:pPr eaLnBrk="1" hangingPunct="1"/>
            <a:r>
              <a:rPr lang="en-US" altLang="zh-CN" sz="1800">
                <a:solidFill>
                  <a:srgbClr val="000000"/>
                </a:solidFill>
              </a:rPr>
              <a:t>  public static Connection getConnection() {</a:t>
            </a:r>
          </a:p>
          <a:p>
            <a:pPr eaLnBrk="1" hangingPunct="1"/>
            <a:r>
              <a:rPr lang="en-US" altLang="zh-CN" sz="1800">
                <a:solidFill>
                  <a:srgbClr val="000000"/>
                </a:solidFill>
              </a:rPr>
              <a:t>    </a:t>
            </a:r>
            <a:r>
              <a:rPr lang="en-US" altLang="zh-CN" sz="1600">
                <a:solidFill>
                  <a:srgbClr val="000000"/>
                </a:solidFill>
              </a:rPr>
              <a:t>PoolManager.ReleasableReference rr = (PoolManager.ReleasableReference)pool.get();</a:t>
            </a:r>
          </a:p>
          <a:p>
            <a:pPr eaLnBrk="1" hangingPunct="1"/>
            <a:r>
              <a:rPr lang="en-US" altLang="zh-CN" sz="1800">
                <a:solidFill>
                  <a:srgbClr val="000000"/>
                </a:solidFill>
              </a:rPr>
              <a:t>    if(rr == null) return null; return new ConnectionProxy(rr);}</a:t>
            </a:r>
          </a:p>
          <a:p>
            <a:pPr eaLnBrk="1" hangingPunct="1"/>
            <a:r>
              <a:rPr lang="en-US" altLang="zh-CN" sz="1800">
                <a:solidFill>
                  <a:srgbClr val="000000"/>
                </a:solidFill>
              </a:rPr>
              <a:t>  private static class ConnectionProxy implements Connection {</a:t>
            </a:r>
          </a:p>
          <a:p>
            <a:pPr eaLnBrk="1" hangingPunct="1"/>
            <a:r>
              <a:rPr lang="en-US" altLang="zh-CN" sz="1800">
                <a:solidFill>
                  <a:srgbClr val="000000"/>
                </a:solidFill>
              </a:rPr>
              <a:t>    private PoolManager.ReleasableReference implementation;</a:t>
            </a:r>
          </a:p>
          <a:p>
            <a:pPr eaLnBrk="1" hangingPunct="1"/>
            <a:r>
              <a:rPr lang="en-US" altLang="zh-CN" sz="1800">
                <a:solidFill>
                  <a:srgbClr val="000000"/>
                </a:solidFill>
              </a:rPr>
              <a:t>    </a:t>
            </a:r>
            <a:r>
              <a:rPr lang="en-US" altLang="zh-CN" sz="1600">
                <a:solidFill>
                  <a:srgbClr val="000000"/>
                </a:solidFill>
              </a:rPr>
              <a:t>public  ConnectionProxy(PoolManager.ReleasableReference rr) {implementation = rr;}</a:t>
            </a:r>
          </a:p>
          <a:p>
            <a:pPr eaLnBrk="1" hangingPunct="1"/>
            <a:r>
              <a:rPr lang="en-US" altLang="zh-CN" sz="1800">
                <a:solidFill>
                  <a:srgbClr val="000000"/>
                </a:solidFill>
              </a:rPr>
              <a:t>    public Object get() {return ((Connection)implementation.getReference()).get();}</a:t>
            </a:r>
          </a:p>
          <a:p>
            <a:pPr eaLnBrk="1" hangingPunct="1"/>
            <a:r>
              <a:rPr lang="en-US" altLang="zh-CN" sz="1800">
                <a:solidFill>
                  <a:srgbClr val="000000"/>
                </a:solidFill>
              </a:rPr>
              <a:t>    public void set(Object x) {((Connection)implementation.getReference()).set(x);}</a:t>
            </a:r>
          </a:p>
          <a:p>
            <a:pPr eaLnBrk="1" hangingPunct="1"/>
            <a:r>
              <a:rPr lang="en-US" altLang="zh-CN" sz="1800">
                <a:solidFill>
                  <a:srgbClr val="000000"/>
                </a:solidFill>
              </a:rPr>
              <a:t>    public void release() { implementation.release(); }</a:t>
            </a:r>
          </a:p>
          <a:p>
            <a:pPr eaLnBrk="1" hangingPunct="1"/>
            <a:r>
              <a:rPr lang="en-US" altLang="zh-CN" sz="1800">
                <a:solidFill>
                  <a:srgbClr val="000000"/>
                </a:solidFill>
              </a:rPr>
              <a:t>  }</a:t>
            </a:r>
          </a:p>
          <a:p>
            <a:pPr eaLnBrk="1" hangingPunct="1"/>
            <a:r>
              <a:rPr lang="en-US" altLang="zh-CN" sz="1800">
                <a:solidFill>
                  <a:srgbClr val="000000"/>
                </a:solidFill>
              </a:rPr>
              <a:t>}</a:t>
            </a:r>
          </a:p>
        </p:txBody>
      </p:sp>
    </p:spTree>
    <p:extLst>
      <p:ext uri="{BB962C8B-B14F-4D97-AF65-F5344CB8AC3E}">
        <p14:creationId xmlns:p14="http://schemas.microsoft.com/office/powerpoint/2010/main" val="106146411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ChangeArrowheads="1"/>
          </p:cNvSpPr>
          <p:nvPr>
            <p:ph type="title"/>
          </p:nvPr>
        </p:nvSpPr>
        <p:spPr>
          <a:xfrm>
            <a:off x="0" y="0"/>
            <a:ext cx="9144000" cy="714375"/>
          </a:xfrm>
        </p:spPr>
        <p:txBody>
          <a:bodyPr/>
          <a:lstStyle/>
          <a:p>
            <a:r>
              <a:rPr lang="en-US" altLang="zh-CN">
                <a:solidFill>
                  <a:srgbClr val="000000"/>
                </a:solidFill>
              </a:rPr>
              <a:t>Proxy  – Example (PoolManager.java)</a:t>
            </a:r>
          </a:p>
        </p:txBody>
      </p:sp>
      <p:sp>
        <p:nvSpPr>
          <p:cNvPr id="151554" name="Text Box 4"/>
          <p:cNvSpPr txBox="1">
            <a:spLocks noChangeArrowheads="1"/>
          </p:cNvSpPr>
          <p:nvPr/>
        </p:nvSpPr>
        <p:spPr bwMode="auto">
          <a:xfrm>
            <a:off x="179388" y="692150"/>
            <a:ext cx="8785225" cy="6029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PoolManager Code: </a:t>
            </a:r>
          </a:p>
          <a:p>
            <a:pPr eaLnBrk="1" hangingPunct="1"/>
            <a:r>
              <a:rPr lang="en-US" altLang="zh-CN" sz="1600">
                <a:solidFill>
                  <a:srgbClr val="000000"/>
                </a:solidFill>
              </a:rPr>
              <a:t>public class PoolManager {</a:t>
            </a:r>
          </a:p>
          <a:p>
            <a:pPr eaLnBrk="1" hangingPunct="1"/>
            <a:r>
              <a:rPr lang="en-US" altLang="zh-CN" sz="1600">
                <a:solidFill>
                  <a:srgbClr val="000000"/>
                </a:solidFill>
              </a:rPr>
              <a:t>  private static class PoolItem {</a:t>
            </a:r>
            <a:br>
              <a:rPr lang="en-US" altLang="zh-CN" sz="1600">
                <a:solidFill>
                  <a:srgbClr val="000000"/>
                </a:solidFill>
              </a:rPr>
            </a:br>
            <a:r>
              <a:rPr lang="en-US" altLang="zh-CN" sz="1600">
                <a:solidFill>
                  <a:srgbClr val="000000"/>
                </a:solidFill>
              </a:rPr>
              <a:t>     boolean inUse = false; Object item; PoolItem(Object item) { this.item = item; }</a:t>
            </a:r>
            <a:br>
              <a:rPr lang="en-US" altLang="zh-CN" sz="1600">
                <a:solidFill>
                  <a:srgbClr val="000000"/>
                </a:solidFill>
              </a:rPr>
            </a:br>
            <a:r>
              <a:rPr lang="en-US" altLang="zh-CN" sz="1600">
                <a:solidFill>
                  <a:srgbClr val="000000"/>
                </a:solidFill>
              </a:rPr>
              <a:t>  }</a:t>
            </a:r>
          </a:p>
          <a:p>
            <a:pPr eaLnBrk="1" hangingPunct="1"/>
            <a:r>
              <a:rPr lang="en-US" altLang="zh-CN" sz="1600">
                <a:solidFill>
                  <a:srgbClr val="000000"/>
                </a:solidFill>
              </a:rPr>
              <a:t>  public class ReleasableReference {  // Used to build the proxy</a:t>
            </a:r>
          </a:p>
          <a:p>
            <a:pPr eaLnBrk="1" hangingPunct="1"/>
            <a:r>
              <a:rPr lang="en-US" altLang="zh-CN" sz="1600">
                <a:solidFill>
                  <a:srgbClr val="000000"/>
                </a:solidFill>
              </a:rPr>
              <a:t>    private PoolItem reference;   private boolean released = false;</a:t>
            </a:r>
          </a:p>
          <a:p>
            <a:pPr eaLnBrk="1" hangingPunct="1"/>
            <a:r>
              <a:rPr lang="en-US" altLang="zh-CN" sz="1600">
                <a:solidFill>
                  <a:srgbClr val="000000"/>
                </a:solidFill>
              </a:rPr>
              <a:t>    public ReleasableReference(PoolItem reference) {this.reference = reference;}</a:t>
            </a:r>
          </a:p>
          <a:p>
            <a:pPr eaLnBrk="1" hangingPunct="1"/>
            <a:r>
              <a:rPr lang="en-US" altLang="zh-CN" sz="1600">
                <a:solidFill>
                  <a:srgbClr val="000000"/>
                </a:solidFill>
              </a:rPr>
              <a:t>    public Object getReference() {</a:t>
            </a:r>
          </a:p>
          <a:p>
            <a:pPr eaLnBrk="1" hangingPunct="1"/>
            <a:r>
              <a:rPr lang="en-US" altLang="zh-CN" sz="1600">
                <a:solidFill>
                  <a:srgbClr val="000000"/>
                </a:solidFill>
              </a:rPr>
              <a:t>      if(released) throw new RuntimeException("Tried to use reference after it was released");</a:t>
            </a:r>
          </a:p>
          <a:p>
            <a:pPr eaLnBrk="1" hangingPunct="1"/>
            <a:r>
              <a:rPr lang="en-US" altLang="zh-CN" sz="1600">
                <a:solidFill>
                  <a:srgbClr val="000000"/>
                </a:solidFill>
              </a:rPr>
              <a:t>      return reference.item;}</a:t>
            </a:r>
          </a:p>
          <a:p>
            <a:pPr eaLnBrk="1" hangingPunct="1"/>
            <a:r>
              <a:rPr lang="en-US" altLang="zh-CN" sz="1600">
                <a:solidFill>
                  <a:srgbClr val="000000"/>
                </a:solidFill>
              </a:rPr>
              <a:t>    public void release() {released = true; reference.inUse = false;}</a:t>
            </a:r>
          </a:p>
          <a:p>
            <a:pPr eaLnBrk="1" hangingPunct="1"/>
            <a:r>
              <a:rPr lang="en-US" altLang="zh-CN" sz="1600">
                <a:solidFill>
                  <a:srgbClr val="000000"/>
                </a:solidFill>
              </a:rPr>
              <a:t>  }</a:t>
            </a:r>
          </a:p>
          <a:p>
            <a:pPr eaLnBrk="1" hangingPunct="1"/>
            <a:r>
              <a:rPr lang="en-US" altLang="zh-CN" sz="1600">
                <a:solidFill>
                  <a:srgbClr val="000000"/>
                </a:solidFill>
              </a:rPr>
              <a:t>  private ArrayList items = new ArrayList();</a:t>
            </a:r>
          </a:p>
          <a:p>
            <a:pPr eaLnBrk="1" hangingPunct="1"/>
            <a:r>
              <a:rPr lang="en-US" altLang="zh-CN" sz="1600">
                <a:solidFill>
                  <a:srgbClr val="000000"/>
                </a:solidFill>
              </a:rPr>
              <a:t>  public void add(Object item) {items.add(new PoolItem(item));}</a:t>
            </a:r>
          </a:p>
          <a:p>
            <a:pPr eaLnBrk="1" hangingPunct="1"/>
            <a:r>
              <a:rPr lang="en-US" altLang="zh-CN" sz="1600">
                <a:solidFill>
                  <a:srgbClr val="000000"/>
                </a:solidFill>
              </a:rPr>
              <a:t>  public static class EmptyPoolItem {}</a:t>
            </a:r>
          </a:p>
          <a:p>
            <a:pPr eaLnBrk="1" hangingPunct="1"/>
            <a:r>
              <a:rPr lang="en-US" altLang="zh-CN" sz="1600">
                <a:solidFill>
                  <a:srgbClr val="000000"/>
                </a:solidFill>
              </a:rPr>
              <a:t>  public ReleasableReference get() {</a:t>
            </a:r>
          </a:p>
          <a:p>
            <a:pPr eaLnBrk="1" hangingPunct="1"/>
            <a:r>
              <a:rPr lang="en-US" altLang="zh-CN" sz="1600">
                <a:solidFill>
                  <a:srgbClr val="000000"/>
                </a:solidFill>
              </a:rPr>
              <a:t>    for(int i = 0; i &lt; items.size(); i++) {</a:t>
            </a:r>
          </a:p>
          <a:p>
            <a:pPr eaLnBrk="1" hangingPunct="1"/>
            <a:r>
              <a:rPr lang="en-US" altLang="zh-CN" sz="1600">
                <a:solidFill>
                  <a:srgbClr val="000000"/>
                </a:solidFill>
              </a:rPr>
              <a:t>      PoolItem pitem = (PoolItem)items.get(i);</a:t>
            </a:r>
          </a:p>
          <a:p>
            <a:pPr eaLnBrk="1" hangingPunct="1"/>
            <a:r>
              <a:rPr lang="en-US" altLang="zh-CN" sz="1600">
                <a:solidFill>
                  <a:srgbClr val="000000"/>
                </a:solidFill>
              </a:rPr>
              <a:t>      if(pitem.inUse == false) {pitem.inUse = true; return new ReleasableReference(pitem);}</a:t>
            </a:r>
          </a:p>
          <a:p>
            <a:pPr eaLnBrk="1" hangingPunct="1"/>
            <a:r>
              <a:rPr lang="en-US" altLang="zh-CN" sz="1600">
                <a:solidFill>
                  <a:srgbClr val="000000"/>
                </a:solidFill>
              </a:rPr>
              <a:t>    }</a:t>
            </a:r>
          </a:p>
          <a:p>
            <a:pPr eaLnBrk="1" hangingPunct="1"/>
            <a:r>
              <a:rPr lang="en-US" altLang="zh-CN" sz="1600">
                <a:solidFill>
                  <a:srgbClr val="000000"/>
                </a:solidFill>
              </a:rPr>
              <a:t>    return null; // temporary</a:t>
            </a:r>
          </a:p>
          <a:p>
            <a:pPr eaLnBrk="1" hangingPunct="1"/>
            <a:r>
              <a:rPr lang="en-US" altLang="zh-CN" sz="1600">
                <a:solidFill>
                  <a:srgbClr val="000000"/>
                </a:solidFill>
              </a:rPr>
              <a:t>  }</a:t>
            </a:r>
          </a:p>
          <a:p>
            <a:pPr eaLnBrk="1" hangingPunct="1"/>
            <a:r>
              <a:rPr lang="en-US" altLang="zh-CN" sz="1600">
                <a:solidFill>
                  <a:srgbClr val="000000"/>
                </a:solidFill>
              </a:rPr>
              <a:t>}</a:t>
            </a:r>
          </a:p>
        </p:txBody>
      </p:sp>
    </p:spTree>
    <p:extLst>
      <p:ext uri="{BB962C8B-B14F-4D97-AF65-F5344CB8AC3E}">
        <p14:creationId xmlns:p14="http://schemas.microsoft.com/office/powerpoint/2010/main" val="47836166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a:xfrm>
            <a:off x="0" y="0"/>
            <a:ext cx="9075738" cy="714375"/>
          </a:xfrm>
        </p:spPr>
        <p:txBody>
          <a:bodyPr/>
          <a:lstStyle/>
          <a:p>
            <a:r>
              <a:rPr lang="en-US" altLang="zh-CN"/>
              <a:t>Design Patterns</a:t>
            </a:r>
          </a:p>
        </p:txBody>
      </p:sp>
      <p:sp>
        <p:nvSpPr>
          <p:cNvPr id="8194" name="Rectangle 3"/>
          <p:cNvSpPr>
            <a:spLocks noGrp="1" noChangeArrowheads="1"/>
          </p:cNvSpPr>
          <p:nvPr>
            <p:ph type="body" sz="half" idx="1"/>
          </p:nvPr>
        </p:nvSpPr>
        <p:spPr bwMode="auto">
          <a:xfrm>
            <a:off x="0" y="714375"/>
            <a:ext cx="9144000" cy="3262313"/>
          </a:xfrm>
        </p:spPr>
        <p:txBody>
          <a:bodyPr wrap="square" numCol="1" anchor="t" anchorCtr="0" compatLnSpc="1">
            <a:prstTxWarp prst="textNoShape">
              <a:avLst/>
            </a:prstTxWarp>
          </a:bodyPr>
          <a:lstStyle/>
          <a:p>
            <a:r>
              <a:rPr lang="en-US" altLang="zh-CN" sz="3200" b="1" dirty="0"/>
              <a:t> </a:t>
            </a:r>
            <a:r>
              <a:rPr lang="zh-CN" altLang="zh-CN" sz="3200" b="1" dirty="0"/>
              <a:t>Creational </a:t>
            </a:r>
            <a:r>
              <a:rPr lang="en-US" altLang="zh-CN" sz="3200" b="1" dirty="0"/>
              <a:t>Design Patterns </a:t>
            </a:r>
          </a:p>
          <a:p>
            <a:r>
              <a:rPr lang="en-US" altLang="zh-CN" sz="3200" b="1" dirty="0"/>
              <a:t> Structural</a:t>
            </a:r>
            <a:r>
              <a:rPr lang="zh-CN" altLang="zh-CN" sz="3200" b="1" dirty="0"/>
              <a:t> </a:t>
            </a:r>
            <a:r>
              <a:rPr lang="en-US" altLang="zh-CN" sz="3200" b="1" dirty="0"/>
              <a:t>Design Patterns</a:t>
            </a:r>
          </a:p>
          <a:p>
            <a:r>
              <a:rPr lang="en-US" altLang="zh-CN" sz="3200" b="1" dirty="0"/>
              <a:t> </a:t>
            </a:r>
            <a:r>
              <a:rPr lang="zh-CN" altLang="zh-CN" sz="3200" b="1" dirty="0"/>
              <a:t>Behavioral </a:t>
            </a:r>
            <a:r>
              <a:rPr lang="en-US" altLang="zh-CN" sz="3200" b="1" dirty="0"/>
              <a:t>D</a:t>
            </a:r>
            <a:r>
              <a:rPr lang="zh-CN" altLang="zh-CN" sz="3200" b="1" dirty="0"/>
              <a:t>esign </a:t>
            </a:r>
            <a:r>
              <a:rPr lang="en-US" altLang="zh-CN" sz="3200" b="1" dirty="0"/>
              <a:t>Patterns</a:t>
            </a:r>
          </a:p>
          <a:p>
            <a:r>
              <a:rPr lang="en-US" altLang="zh-CN" sz="3200" b="1" dirty="0"/>
              <a:t> Applying Design Patterns</a:t>
            </a:r>
          </a:p>
        </p:txBody>
      </p:sp>
    </p:spTree>
    <p:extLst>
      <p:ext uri="{BB962C8B-B14F-4D97-AF65-F5344CB8AC3E}">
        <p14:creationId xmlns:p14="http://schemas.microsoft.com/office/powerpoint/2010/main" val="1160402694"/>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ChangeArrowheads="1"/>
          </p:cNvSpPr>
          <p:nvPr>
            <p:ph type="title"/>
          </p:nvPr>
        </p:nvSpPr>
        <p:spPr>
          <a:xfrm>
            <a:off x="0" y="0"/>
            <a:ext cx="9144000" cy="714375"/>
          </a:xfrm>
        </p:spPr>
        <p:txBody>
          <a:bodyPr/>
          <a:lstStyle/>
          <a:p>
            <a:r>
              <a:rPr lang="en-US" altLang="zh-CN">
                <a:solidFill>
                  <a:srgbClr val="000000"/>
                </a:solidFill>
              </a:rPr>
              <a:t>Flyweight Pattern - Motivation</a:t>
            </a:r>
          </a:p>
        </p:txBody>
      </p:sp>
      <p:sp>
        <p:nvSpPr>
          <p:cNvPr id="153602" name="Rectangle 3"/>
          <p:cNvSpPr>
            <a:spLocks noGrp="1" noChangeArrowheads="1"/>
          </p:cNvSpPr>
          <p:nvPr>
            <p:ph type="body" sz="half" idx="1"/>
          </p:nvPr>
        </p:nvSpPr>
        <p:spPr bwMode="auto">
          <a:xfrm>
            <a:off x="0" y="714375"/>
            <a:ext cx="4316413" cy="5616575"/>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000" b="1">
                <a:solidFill>
                  <a:srgbClr val="000000"/>
                </a:solidFill>
              </a:rPr>
              <a:t>How can a document editor use objects to represent characters?</a:t>
            </a:r>
            <a:endParaRPr lang="en-US" altLang="zh-CN" sz="2000">
              <a:solidFill>
                <a:srgbClr val="000000"/>
              </a:solidFill>
            </a:endParaRPr>
          </a:p>
          <a:p>
            <a:pPr marL="863600" lvl="1">
              <a:lnSpc>
                <a:spcPct val="80000"/>
              </a:lnSpc>
            </a:pPr>
            <a:r>
              <a:rPr lang="en-US" altLang="zh-CN" sz="2000">
                <a:solidFill>
                  <a:srgbClr val="000000"/>
                </a:solidFill>
              </a:rPr>
              <a:t>The drawback of such a design is its cost. </a:t>
            </a:r>
          </a:p>
          <a:p>
            <a:pPr marL="863600" lvl="1">
              <a:lnSpc>
                <a:spcPct val="80000"/>
              </a:lnSpc>
            </a:pPr>
            <a:r>
              <a:rPr lang="en-US" altLang="zh-CN" sz="2000">
                <a:solidFill>
                  <a:srgbClr val="000000"/>
                </a:solidFill>
              </a:rPr>
              <a:t>Even moderate-sized documents may require hundreds of thousands of character objects, which will consume lots of memory and may incur unacceptable run-time overhead. </a:t>
            </a:r>
          </a:p>
          <a:p>
            <a:pPr marL="463550" indent="-463550"/>
            <a:r>
              <a:rPr lang="en-US" altLang="zh-CN" sz="2000" b="1">
                <a:solidFill>
                  <a:srgbClr val="000000"/>
                </a:solidFill>
              </a:rPr>
              <a:t>The Flyweight pattern describes how to share objects to allow their use at fine granularities without prohibitive cost.</a:t>
            </a:r>
            <a:r>
              <a:rPr lang="en-US" altLang="zh-CN" sz="2000">
                <a:solidFill>
                  <a:srgbClr val="000000"/>
                </a:solidFill>
              </a:rPr>
              <a:t> </a:t>
            </a:r>
          </a:p>
          <a:p>
            <a:pPr marL="863600" lvl="1">
              <a:lnSpc>
                <a:spcPct val="80000"/>
              </a:lnSpc>
            </a:pPr>
            <a:r>
              <a:rPr lang="en-US" altLang="zh-CN" sz="2000">
                <a:solidFill>
                  <a:srgbClr val="000000"/>
                </a:solidFill>
              </a:rPr>
              <a:t>A flyweight is a shared object that can be used in multiple contexts simultaneously. </a:t>
            </a:r>
          </a:p>
          <a:p>
            <a:pPr marL="863600" lvl="1">
              <a:lnSpc>
                <a:spcPct val="80000"/>
              </a:lnSpc>
            </a:pPr>
            <a:endParaRPr lang="en-US" altLang="zh-CN" sz="2000">
              <a:solidFill>
                <a:srgbClr val="000000"/>
              </a:solidFill>
            </a:endParaRPr>
          </a:p>
          <a:p>
            <a:pPr marL="863600" lvl="1">
              <a:lnSpc>
                <a:spcPct val="80000"/>
              </a:lnSpc>
            </a:pPr>
            <a:endParaRPr lang="en-US" altLang="zh-CN" sz="1600">
              <a:solidFill>
                <a:srgbClr val="000000"/>
              </a:solidFill>
            </a:endParaRPr>
          </a:p>
        </p:txBody>
      </p:sp>
      <p:pic>
        <p:nvPicPr>
          <p:cNvPr id="153603" name="Picture 5" descr="flywe055"/>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bwMode="auto">
          <a:xfrm>
            <a:off x="4624388" y="796925"/>
            <a:ext cx="4032250" cy="2936875"/>
          </a:xfrm>
          <a:noFill/>
          <a:extLst>
            <a:ext uri="{909E8E84-426E-40DD-AFC4-6F175D3DCCD1}">
              <a14:hiddenFill xmlns:a14="http://schemas.microsoft.com/office/drawing/2010/main">
                <a:solidFill>
                  <a:srgbClr val="FFFFFF"/>
                </a:solidFill>
              </a14:hiddenFill>
            </a:ext>
          </a:extLst>
        </p:spPr>
      </p:pic>
      <p:pic>
        <p:nvPicPr>
          <p:cNvPr id="153604" name="Picture 8" descr="flywe053"/>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bwMode="auto">
          <a:xfrm>
            <a:off x="4140200" y="3716338"/>
            <a:ext cx="4824413" cy="273685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01355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ChangeArrowheads="1"/>
          </p:cNvSpPr>
          <p:nvPr>
            <p:ph type="title"/>
          </p:nvPr>
        </p:nvSpPr>
        <p:spPr>
          <a:xfrm>
            <a:off x="0" y="0"/>
            <a:ext cx="9144000" cy="714375"/>
          </a:xfrm>
        </p:spPr>
        <p:txBody>
          <a:bodyPr/>
          <a:lstStyle/>
          <a:p>
            <a:r>
              <a:rPr lang="en-US" altLang="zh-CN">
                <a:solidFill>
                  <a:srgbClr val="000000"/>
                </a:solidFill>
              </a:rPr>
              <a:t>Flyweight Pattern – Example</a:t>
            </a:r>
          </a:p>
        </p:txBody>
      </p:sp>
      <p:sp>
        <p:nvSpPr>
          <p:cNvPr id="155650" name="Rectangle 5"/>
          <p:cNvSpPr>
            <a:spLocks noGrp="1" noChangeArrowheads="1"/>
          </p:cNvSpPr>
          <p:nvPr>
            <p:ph type="body" sz="half" idx="1"/>
          </p:nvPr>
        </p:nvSpPr>
        <p:spPr bwMode="auto">
          <a:xfrm>
            <a:off x="0" y="692150"/>
            <a:ext cx="9144000" cy="649288"/>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1600" b="1" dirty="0">
                <a:solidFill>
                  <a:srgbClr val="000000"/>
                </a:solidFill>
              </a:rPr>
              <a:t>consider a </a:t>
            </a:r>
            <a:r>
              <a:rPr lang="en-US" altLang="zh-CN" sz="1600" b="1" dirty="0" err="1">
                <a:solidFill>
                  <a:srgbClr val="000000"/>
                </a:solidFill>
              </a:rPr>
              <a:t>DataPoint</a:t>
            </a:r>
            <a:r>
              <a:rPr lang="en-US" altLang="zh-CN" sz="1600" b="1" dirty="0">
                <a:solidFill>
                  <a:srgbClr val="000000"/>
                </a:solidFill>
              </a:rPr>
              <a:t> object</a:t>
            </a:r>
            <a:r>
              <a:rPr lang="en-US" altLang="zh-CN" sz="1800" dirty="0">
                <a:solidFill>
                  <a:srgbClr val="000000"/>
                </a:solidFill>
              </a:rPr>
              <a:t> </a:t>
            </a:r>
          </a:p>
          <a:p>
            <a:pPr marL="863600" lvl="1"/>
            <a:r>
              <a:rPr lang="en-US" altLang="zh-CN" sz="1800" b="1" dirty="0">
                <a:solidFill>
                  <a:srgbClr val="000000"/>
                </a:solidFill>
              </a:rPr>
              <a:t>Suppose you need to create a million of these objects </a:t>
            </a:r>
            <a:endParaRPr lang="en-US" altLang="zh-CN" b="1" dirty="0">
              <a:solidFill>
                <a:srgbClr val="000000"/>
              </a:solidFill>
            </a:endParaRPr>
          </a:p>
        </p:txBody>
      </p:sp>
      <p:sp>
        <p:nvSpPr>
          <p:cNvPr id="155651" name="Text Box 4"/>
          <p:cNvSpPr txBox="1">
            <a:spLocks noChangeArrowheads="1"/>
          </p:cNvSpPr>
          <p:nvPr/>
        </p:nvSpPr>
        <p:spPr bwMode="auto">
          <a:xfrm>
            <a:off x="179388" y="1341438"/>
            <a:ext cx="8964612" cy="48013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dirty="0">
                <a:solidFill>
                  <a:srgbClr val="000000"/>
                </a:solidFill>
              </a:rPr>
              <a:t>class </a:t>
            </a:r>
            <a:r>
              <a:rPr lang="en-US" altLang="zh-CN" sz="1800" dirty="0" err="1">
                <a:solidFill>
                  <a:srgbClr val="000000"/>
                </a:solidFill>
              </a:rPr>
              <a:t>DataPoint</a:t>
            </a:r>
            <a:r>
              <a:rPr lang="en-US" altLang="zh-CN" sz="1800" dirty="0">
                <a:solidFill>
                  <a:srgbClr val="000000"/>
                </a:solidFill>
              </a:rPr>
              <a:t> {</a:t>
            </a:r>
          </a:p>
          <a:p>
            <a:pPr eaLnBrk="1" hangingPunct="1"/>
            <a:r>
              <a:rPr lang="en-US" altLang="zh-CN" sz="1800" dirty="0">
                <a:solidFill>
                  <a:srgbClr val="000000"/>
                </a:solidFill>
              </a:rPr>
              <a:t>  private static </a:t>
            </a:r>
            <a:r>
              <a:rPr lang="en-US" altLang="zh-CN" sz="1800" dirty="0" err="1">
                <a:solidFill>
                  <a:srgbClr val="000000"/>
                </a:solidFill>
              </a:rPr>
              <a:t>int</a:t>
            </a:r>
            <a:r>
              <a:rPr lang="en-US" altLang="zh-CN" sz="1800" dirty="0">
                <a:solidFill>
                  <a:srgbClr val="000000"/>
                </a:solidFill>
              </a:rPr>
              <a:t> count = 0;  private </a:t>
            </a:r>
            <a:r>
              <a:rPr lang="en-US" altLang="zh-CN" sz="1800" dirty="0" err="1">
                <a:solidFill>
                  <a:srgbClr val="000000"/>
                </a:solidFill>
              </a:rPr>
              <a:t>int</a:t>
            </a:r>
            <a:r>
              <a:rPr lang="en-US" altLang="zh-CN" sz="1800" dirty="0">
                <a:solidFill>
                  <a:srgbClr val="000000"/>
                </a:solidFill>
              </a:rPr>
              <a:t> id = count++;  private </a:t>
            </a:r>
            <a:r>
              <a:rPr lang="en-US" altLang="zh-CN" sz="1800" dirty="0" err="1">
                <a:solidFill>
                  <a:srgbClr val="000000"/>
                </a:solidFill>
              </a:rPr>
              <a:t>int</a:t>
            </a:r>
            <a:r>
              <a:rPr lang="en-US" altLang="zh-CN" sz="1800" dirty="0">
                <a:solidFill>
                  <a:srgbClr val="000000"/>
                </a:solidFill>
              </a:rPr>
              <a:t> </a:t>
            </a:r>
            <a:r>
              <a:rPr lang="en-US" altLang="zh-CN" sz="1800" dirty="0" err="1">
                <a:solidFill>
                  <a:srgbClr val="000000"/>
                </a:solidFill>
              </a:rPr>
              <a:t>i</a:t>
            </a:r>
            <a:r>
              <a:rPr lang="en-US" altLang="zh-CN" sz="1800" dirty="0">
                <a:solidFill>
                  <a:srgbClr val="000000"/>
                </a:solidFill>
              </a:rPr>
              <a:t>;  private float f;  </a:t>
            </a:r>
          </a:p>
          <a:p>
            <a:pPr eaLnBrk="1" hangingPunct="1"/>
            <a:r>
              <a:rPr lang="en-US" altLang="zh-CN" sz="1800" dirty="0">
                <a:solidFill>
                  <a:srgbClr val="000000"/>
                </a:solidFill>
              </a:rPr>
              <a:t>  public </a:t>
            </a:r>
            <a:r>
              <a:rPr lang="en-US" altLang="zh-CN" sz="1800" dirty="0" err="1">
                <a:solidFill>
                  <a:srgbClr val="000000"/>
                </a:solidFill>
              </a:rPr>
              <a:t>int</a:t>
            </a:r>
            <a:r>
              <a:rPr lang="en-US" altLang="zh-CN" sz="1800" dirty="0">
                <a:solidFill>
                  <a:srgbClr val="000000"/>
                </a:solidFill>
              </a:rPr>
              <a:t> </a:t>
            </a:r>
            <a:r>
              <a:rPr lang="en-US" altLang="zh-CN" sz="1800" dirty="0" err="1">
                <a:solidFill>
                  <a:srgbClr val="000000"/>
                </a:solidFill>
              </a:rPr>
              <a:t>getI</a:t>
            </a:r>
            <a:r>
              <a:rPr lang="en-US" altLang="zh-CN" sz="1800" dirty="0">
                <a:solidFill>
                  <a:srgbClr val="000000"/>
                </a:solidFill>
              </a:rPr>
              <a:t>() { return </a:t>
            </a:r>
            <a:r>
              <a:rPr lang="en-US" altLang="zh-CN" sz="1800" dirty="0" err="1">
                <a:solidFill>
                  <a:srgbClr val="000000"/>
                </a:solidFill>
              </a:rPr>
              <a:t>i</a:t>
            </a:r>
            <a:r>
              <a:rPr lang="en-US" altLang="zh-CN" sz="1800" dirty="0">
                <a:solidFill>
                  <a:srgbClr val="000000"/>
                </a:solidFill>
              </a:rPr>
              <a:t>; }  public void </a:t>
            </a:r>
            <a:r>
              <a:rPr lang="en-US" altLang="zh-CN" sz="1800" dirty="0" err="1">
                <a:solidFill>
                  <a:srgbClr val="000000"/>
                </a:solidFill>
              </a:rPr>
              <a:t>setI</a:t>
            </a:r>
            <a:r>
              <a:rPr lang="en-US" altLang="zh-CN" sz="1800" dirty="0">
                <a:solidFill>
                  <a:srgbClr val="000000"/>
                </a:solidFill>
              </a:rPr>
              <a:t>(</a:t>
            </a:r>
            <a:r>
              <a:rPr lang="en-US" altLang="zh-CN" sz="1800" dirty="0" err="1">
                <a:solidFill>
                  <a:srgbClr val="000000"/>
                </a:solidFill>
              </a:rPr>
              <a:t>int</a:t>
            </a:r>
            <a:r>
              <a:rPr lang="en-US" altLang="zh-CN" sz="1800" dirty="0">
                <a:solidFill>
                  <a:srgbClr val="000000"/>
                </a:solidFill>
              </a:rPr>
              <a:t> </a:t>
            </a:r>
            <a:r>
              <a:rPr lang="en-US" altLang="zh-CN" sz="1800" dirty="0" err="1">
                <a:solidFill>
                  <a:srgbClr val="000000"/>
                </a:solidFill>
              </a:rPr>
              <a:t>i</a:t>
            </a:r>
            <a:r>
              <a:rPr lang="en-US" altLang="zh-CN" sz="1800" dirty="0">
                <a:solidFill>
                  <a:srgbClr val="000000"/>
                </a:solidFill>
              </a:rPr>
              <a:t>) { </a:t>
            </a:r>
            <a:r>
              <a:rPr lang="en-US" altLang="zh-CN" sz="1800" dirty="0" err="1">
                <a:solidFill>
                  <a:srgbClr val="000000"/>
                </a:solidFill>
              </a:rPr>
              <a:t>this.i</a:t>
            </a:r>
            <a:r>
              <a:rPr lang="en-US" altLang="zh-CN" sz="1800" dirty="0">
                <a:solidFill>
                  <a:srgbClr val="000000"/>
                </a:solidFill>
              </a:rPr>
              <a:t> = </a:t>
            </a:r>
            <a:r>
              <a:rPr lang="en-US" altLang="zh-CN" sz="1800" dirty="0" err="1">
                <a:solidFill>
                  <a:srgbClr val="000000"/>
                </a:solidFill>
              </a:rPr>
              <a:t>i</a:t>
            </a:r>
            <a:r>
              <a:rPr lang="en-US" altLang="zh-CN" sz="1800" dirty="0">
                <a:solidFill>
                  <a:srgbClr val="000000"/>
                </a:solidFill>
              </a:rPr>
              <a:t>; }  public float </a:t>
            </a:r>
            <a:r>
              <a:rPr lang="en-US" altLang="zh-CN" sz="1800" dirty="0" err="1">
                <a:solidFill>
                  <a:srgbClr val="000000"/>
                </a:solidFill>
              </a:rPr>
              <a:t>getF</a:t>
            </a:r>
            <a:r>
              <a:rPr lang="en-US" altLang="zh-CN" sz="1800" dirty="0">
                <a:solidFill>
                  <a:srgbClr val="000000"/>
                </a:solidFill>
              </a:rPr>
              <a:t>() { return f; }</a:t>
            </a:r>
          </a:p>
          <a:p>
            <a:pPr eaLnBrk="1" hangingPunct="1"/>
            <a:r>
              <a:rPr lang="en-US" altLang="zh-CN" sz="1800" dirty="0">
                <a:solidFill>
                  <a:srgbClr val="000000"/>
                </a:solidFill>
              </a:rPr>
              <a:t>  public void </a:t>
            </a:r>
            <a:r>
              <a:rPr lang="en-US" altLang="zh-CN" sz="1800" dirty="0" err="1">
                <a:solidFill>
                  <a:srgbClr val="000000"/>
                </a:solidFill>
              </a:rPr>
              <a:t>setF</a:t>
            </a:r>
            <a:r>
              <a:rPr lang="en-US" altLang="zh-CN" sz="1800" dirty="0">
                <a:solidFill>
                  <a:srgbClr val="000000"/>
                </a:solidFill>
              </a:rPr>
              <a:t>(float f) { </a:t>
            </a:r>
            <a:r>
              <a:rPr lang="en-US" altLang="zh-CN" sz="1800" dirty="0" err="1">
                <a:solidFill>
                  <a:srgbClr val="000000"/>
                </a:solidFill>
              </a:rPr>
              <a:t>this.f</a:t>
            </a:r>
            <a:r>
              <a:rPr lang="en-US" altLang="zh-CN" sz="1800" dirty="0">
                <a:solidFill>
                  <a:srgbClr val="000000"/>
                </a:solidFill>
              </a:rPr>
              <a:t> = f; }  public String </a:t>
            </a:r>
            <a:r>
              <a:rPr lang="en-US" altLang="zh-CN" sz="1800" dirty="0" err="1">
                <a:solidFill>
                  <a:srgbClr val="000000"/>
                </a:solidFill>
              </a:rPr>
              <a:t>toString</a:t>
            </a:r>
            <a:r>
              <a:rPr lang="en-US" altLang="zh-CN" sz="1800" dirty="0">
                <a:solidFill>
                  <a:srgbClr val="000000"/>
                </a:solidFill>
              </a:rPr>
              <a:t>() {return "id: " + id + ", </a:t>
            </a:r>
            <a:r>
              <a:rPr lang="en-US" altLang="zh-CN" sz="1800" dirty="0" err="1">
                <a:solidFill>
                  <a:srgbClr val="000000"/>
                </a:solidFill>
              </a:rPr>
              <a:t>i</a:t>
            </a:r>
            <a:r>
              <a:rPr lang="en-US" altLang="zh-CN" sz="1800" dirty="0">
                <a:solidFill>
                  <a:srgbClr val="000000"/>
                </a:solidFill>
              </a:rPr>
              <a:t> = " + </a:t>
            </a:r>
            <a:r>
              <a:rPr lang="en-US" altLang="zh-CN" sz="1800" dirty="0" err="1">
                <a:solidFill>
                  <a:srgbClr val="000000"/>
                </a:solidFill>
              </a:rPr>
              <a:t>i</a:t>
            </a:r>
            <a:r>
              <a:rPr lang="en-US" altLang="zh-CN" sz="1800" dirty="0">
                <a:solidFill>
                  <a:srgbClr val="000000"/>
                </a:solidFill>
              </a:rPr>
              <a:t> + ", f = " + f;}</a:t>
            </a:r>
          </a:p>
          <a:p>
            <a:pPr eaLnBrk="1" hangingPunct="1"/>
            <a:r>
              <a:rPr lang="en-US" altLang="zh-CN" sz="1800" dirty="0">
                <a:solidFill>
                  <a:srgbClr val="000000"/>
                </a:solidFill>
              </a:rPr>
              <a:t>}</a:t>
            </a:r>
          </a:p>
          <a:p>
            <a:pPr eaLnBrk="1" hangingPunct="1"/>
            <a:endParaRPr lang="en-US" altLang="zh-CN" sz="1800" dirty="0">
              <a:solidFill>
                <a:srgbClr val="000000"/>
              </a:solidFill>
            </a:endParaRPr>
          </a:p>
          <a:p>
            <a:pPr eaLnBrk="1" hangingPunct="1"/>
            <a:r>
              <a:rPr lang="en-US" altLang="zh-CN" sz="1800" dirty="0">
                <a:solidFill>
                  <a:srgbClr val="000000"/>
                </a:solidFill>
              </a:rPr>
              <a:t>public class </a:t>
            </a:r>
            <a:r>
              <a:rPr lang="en-US" altLang="zh-CN" sz="1800" dirty="0" err="1">
                <a:solidFill>
                  <a:srgbClr val="000000"/>
                </a:solidFill>
              </a:rPr>
              <a:t>ManyObjects</a:t>
            </a:r>
            <a:r>
              <a:rPr lang="en-US" altLang="zh-CN" sz="1800" dirty="0">
                <a:solidFill>
                  <a:srgbClr val="000000"/>
                </a:solidFill>
              </a:rPr>
              <a:t> {</a:t>
            </a:r>
          </a:p>
          <a:p>
            <a:pPr eaLnBrk="1" hangingPunct="1"/>
            <a:r>
              <a:rPr lang="en-US" altLang="zh-CN" sz="1800" dirty="0">
                <a:solidFill>
                  <a:srgbClr val="000000"/>
                </a:solidFill>
              </a:rPr>
              <a:t>  static final </a:t>
            </a:r>
            <a:r>
              <a:rPr lang="en-US" altLang="zh-CN" sz="1800" dirty="0" err="1">
                <a:solidFill>
                  <a:srgbClr val="000000"/>
                </a:solidFill>
              </a:rPr>
              <a:t>int</a:t>
            </a:r>
            <a:r>
              <a:rPr lang="en-US" altLang="zh-CN" sz="1800" dirty="0">
                <a:solidFill>
                  <a:srgbClr val="000000"/>
                </a:solidFill>
              </a:rPr>
              <a:t> size = 1000000;</a:t>
            </a:r>
          </a:p>
          <a:p>
            <a:pPr eaLnBrk="1" hangingPunct="1"/>
            <a:r>
              <a:rPr lang="en-US" altLang="zh-CN" sz="1800" dirty="0">
                <a:solidFill>
                  <a:srgbClr val="000000"/>
                </a:solidFill>
              </a:rPr>
              <a:t>  public static void main(String[] </a:t>
            </a:r>
            <a:r>
              <a:rPr lang="en-US" altLang="zh-CN" sz="1800" dirty="0" err="1">
                <a:solidFill>
                  <a:srgbClr val="000000"/>
                </a:solidFill>
              </a:rPr>
              <a:t>args</a:t>
            </a:r>
            <a:r>
              <a:rPr lang="en-US" altLang="zh-CN" sz="1800" dirty="0">
                <a:solidFill>
                  <a:srgbClr val="000000"/>
                </a:solidFill>
              </a:rPr>
              <a:t>) {</a:t>
            </a:r>
          </a:p>
          <a:p>
            <a:pPr eaLnBrk="1" hangingPunct="1"/>
            <a:r>
              <a:rPr lang="en-US" altLang="zh-CN" sz="1800" dirty="0">
                <a:solidFill>
                  <a:srgbClr val="000000"/>
                </a:solidFill>
              </a:rPr>
              <a:t>    </a:t>
            </a:r>
            <a:r>
              <a:rPr lang="en-US" altLang="zh-CN" sz="1800" dirty="0" err="1">
                <a:solidFill>
                  <a:srgbClr val="000000"/>
                </a:solidFill>
              </a:rPr>
              <a:t>DataPoint</a:t>
            </a:r>
            <a:r>
              <a:rPr lang="en-US" altLang="zh-CN" sz="1800" dirty="0">
                <a:solidFill>
                  <a:srgbClr val="000000"/>
                </a:solidFill>
              </a:rPr>
              <a:t>[] array = new </a:t>
            </a:r>
            <a:r>
              <a:rPr lang="en-US" altLang="zh-CN" sz="1800" dirty="0" err="1">
                <a:solidFill>
                  <a:srgbClr val="000000"/>
                </a:solidFill>
              </a:rPr>
              <a:t>DataPoint</a:t>
            </a:r>
            <a:r>
              <a:rPr lang="en-US" altLang="zh-CN" sz="1800" dirty="0">
                <a:solidFill>
                  <a:srgbClr val="000000"/>
                </a:solidFill>
              </a:rPr>
              <a:t>[size];</a:t>
            </a:r>
          </a:p>
          <a:p>
            <a:pPr eaLnBrk="1" hangingPunct="1"/>
            <a:r>
              <a:rPr lang="en-US" altLang="zh-CN" sz="1800" dirty="0">
                <a:solidFill>
                  <a:srgbClr val="000000"/>
                </a:solidFill>
              </a:rPr>
              <a:t>    for(</a:t>
            </a:r>
            <a:r>
              <a:rPr lang="en-US" altLang="zh-CN" sz="1800" dirty="0" err="1">
                <a:solidFill>
                  <a:srgbClr val="000000"/>
                </a:solidFill>
              </a:rPr>
              <a:t>int</a:t>
            </a:r>
            <a:r>
              <a:rPr lang="en-US" altLang="zh-CN" sz="1800" dirty="0">
                <a:solidFill>
                  <a:srgbClr val="000000"/>
                </a:solidFill>
              </a:rPr>
              <a:t> </a:t>
            </a:r>
            <a:r>
              <a:rPr lang="en-US" altLang="zh-CN" sz="1800" dirty="0" err="1">
                <a:solidFill>
                  <a:srgbClr val="000000"/>
                </a:solidFill>
              </a:rPr>
              <a:t>i</a:t>
            </a:r>
            <a:r>
              <a:rPr lang="en-US" altLang="zh-CN" sz="1800" dirty="0">
                <a:solidFill>
                  <a:srgbClr val="000000"/>
                </a:solidFill>
              </a:rPr>
              <a:t> = 0; </a:t>
            </a:r>
            <a:r>
              <a:rPr lang="en-US" altLang="zh-CN" sz="1800" dirty="0" err="1">
                <a:solidFill>
                  <a:srgbClr val="000000"/>
                </a:solidFill>
              </a:rPr>
              <a:t>i</a:t>
            </a:r>
            <a:r>
              <a:rPr lang="en-US" altLang="zh-CN" sz="1800" dirty="0">
                <a:solidFill>
                  <a:srgbClr val="000000"/>
                </a:solidFill>
              </a:rPr>
              <a:t> &lt; </a:t>
            </a:r>
            <a:r>
              <a:rPr lang="en-US" altLang="zh-CN" sz="1800" dirty="0" err="1">
                <a:solidFill>
                  <a:srgbClr val="000000"/>
                </a:solidFill>
              </a:rPr>
              <a:t>array.length</a:t>
            </a:r>
            <a:r>
              <a:rPr lang="en-US" altLang="zh-CN" sz="1800" dirty="0">
                <a:solidFill>
                  <a:srgbClr val="000000"/>
                </a:solidFill>
              </a:rPr>
              <a:t>; </a:t>
            </a:r>
            <a:r>
              <a:rPr lang="en-US" altLang="zh-CN" sz="1800" dirty="0" err="1">
                <a:solidFill>
                  <a:srgbClr val="000000"/>
                </a:solidFill>
              </a:rPr>
              <a:t>i</a:t>
            </a:r>
            <a:r>
              <a:rPr lang="en-US" altLang="zh-CN" sz="1800" dirty="0">
                <a:solidFill>
                  <a:srgbClr val="000000"/>
                </a:solidFill>
              </a:rPr>
              <a:t>++)  array[</a:t>
            </a:r>
            <a:r>
              <a:rPr lang="en-US" altLang="zh-CN" sz="1800" dirty="0" err="1">
                <a:solidFill>
                  <a:srgbClr val="000000"/>
                </a:solidFill>
              </a:rPr>
              <a:t>i</a:t>
            </a:r>
            <a:r>
              <a:rPr lang="en-US" altLang="zh-CN" sz="1800" dirty="0">
                <a:solidFill>
                  <a:srgbClr val="000000"/>
                </a:solidFill>
              </a:rPr>
              <a:t>] = new </a:t>
            </a:r>
            <a:r>
              <a:rPr lang="en-US" altLang="zh-CN" sz="1800" dirty="0" err="1">
                <a:solidFill>
                  <a:srgbClr val="000000"/>
                </a:solidFill>
              </a:rPr>
              <a:t>DataPoint</a:t>
            </a:r>
            <a:r>
              <a:rPr lang="en-US" altLang="zh-CN" sz="1800" dirty="0">
                <a:solidFill>
                  <a:srgbClr val="000000"/>
                </a:solidFill>
              </a:rPr>
              <a:t>();</a:t>
            </a:r>
          </a:p>
          <a:p>
            <a:pPr eaLnBrk="1" hangingPunct="1"/>
            <a:r>
              <a:rPr lang="en-US" altLang="zh-CN" sz="1800" dirty="0">
                <a:solidFill>
                  <a:srgbClr val="000000"/>
                </a:solidFill>
              </a:rPr>
              <a:t>    for(</a:t>
            </a:r>
            <a:r>
              <a:rPr lang="en-US" altLang="zh-CN" sz="1800" dirty="0" err="1">
                <a:solidFill>
                  <a:srgbClr val="000000"/>
                </a:solidFill>
              </a:rPr>
              <a:t>int</a:t>
            </a:r>
            <a:r>
              <a:rPr lang="en-US" altLang="zh-CN" sz="1800" dirty="0">
                <a:solidFill>
                  <a:srgbClr val="000000"/>
                </a:solidFill>
              </a:rPr>
              <a:t> </a:t>
            </a:r>
            <a:r>
              <a:rPr lang="en-US" altLang="zh-CN" sz="1800" dirty="0" err="1">
                <a:solidFill>
                  <a:srgbClr val="000000"/>
                </a:solidFill>
              </a:rPr>
              <a:t>i</a:t>
            </a:r>
            <a:r>
              <a:rPr lang="en-US" altLang="zh-CN" sz="1800" dirty="0">
                <a:solidFill>
                  <a:srgbClr val="000000"/>
                </a:solidFill>
              </a:rPr>
              <a:t> = 0; </a:t>
            </a:r>
            <a:r>
              <a:rPr lang="en-US" altLang="zh-CN" sz="1800" dirty="0" err="1">
                <a:solidFill>
                  <a:srgbClr val="000000"/>
                </a:solidFill>
              </a:rPr>
              <a:t>i</a:t>
            </a:r>
            <a:r>
              <a:rPr lang="en-US" altLang="zh-CN" sz="1800" dirty="0">
                <a:solidFill>
                  <a:srgbClr val="000000"/>
                </a:solidFill>
              </a:rPr>
              <a:t> &lt; </a:t>
            </a:r>
            <a:r>
              <a:rPr lang="en-US" altLang="zh-CN" sz="1800" dirty="0" err="1">
                <a:solidFill>
                  <a:srgbClr val="000000"/>
                </a:solidFill>
              </a:rPr>
              <a:t>array.length</a:t>
            </a:r>
            <a:r>
              <a:rPr lang="en-US" altLang="zh-CN" sz="1800" dirty="0">
                <a:solidFill>
                  <a:srgbClr val="000000"/>
                </a:solidFill>
              </a:rPr>
              <a:t>; </a:t>
            </a:r>
            <a:r>
              <a:rPr lang="en-US" altLang="zh-CN" sz="1800" dirty="0" err="1">
                <a:solidFill>
                  <a:srgbClr val="000000"/>
                </a:solidFill>
              </a:rPr>
              <a:t>i</a:t>
            </a:r>
            <a:r>
              <a:rPr lang="en-US" altLang="zh-CN" sz="1800" dirty="0">
                <a:solidFill>
                  <a:srgbClr val="000000"/>
                </a:solidFill>
              </a:rPr>
              <a:t>++) { </a:t>
            </a:r>
            <a:r>
              <a:rPr lang="en-US" altLang="zh-CN" sz="1800" dirty="0" err="1">
                <a:solidFill>
                  <a:srgbClr val="000000"/>
                </a:solidFill>
              </a:rPr>
              <a:t>DataPoint</a:t>
            </a:r>
            <a:r>
              <a:rPr lang="en-US" altLang="zh-CN" sz="1800" dirty="0">
                <a:solidFill>
                  <a:srgbClr val="000000"/>
                </a:solidFill>
              </a:rPr>
              <a:t> </a:t>
            </a:r>
            <a:r>
              <a:rPr lang="en-US" altLang="zh-CN" sz="1800" dirty="0" err="1">
                <a:solidFill>
                  <a:srgbClr val="000000"/>
                </a:solidFill>
              </a:rPr>
              <a:t>dp</a:t>
            </a:r>
            <a:r>
              <a:rPr lang="en-US" altLang="zh-CN" sz="1800" dirty="0">
                <a:solidFill>
                  <a:srgbClr val="000000"/>
                </a:solidFill>
              </a:rPr>
              <a:t> = array[</a:t>
            </a:r>
            <a:r>
              <a:rPr lang="en-US" altLang="zh-CN" sz="1800" dirty="0" err="1">
                <a:solidFill>
                  <a:srgbClr val="000000"/>
                </a:solidFill>
              </a:rPr>
              <a:t>i</a:t>
            </a:r>
            <a:r>
              <a:rPr lang="en-US" altLang="zh-CN" sz="1800" dirty="0">
                <a:solidFill>
                  <a:srgbClr val="000000"/>
                </a:solidFill>
              </a:rPr>
              <a:t>];   </a:t>
            </a:r>
            <a:r>
              <a:rPr lang="en-US" altLang="zh-CN" sz="1800" dirty="0" err="1">
                <a:solidFill>
                  <a:srgbClr val="000000"/>
                </a:solidFill>
              </a:rPr>
              <a:t>dp.setI</a:t>
            </a:r>
            <a:r>
              <a:rPr lang="en-US" altLang="zh-CN" sz="1800" dirty="0">
                <a:solidFill>
                  <a:srgbClr val="000000"/>
                </a:solidFill>
              </a:rPr>
              <a:t>(</a:t>
            </a:r>
            <a:r>
              <a:rPr lang="en-US" altLang="zh-CN" sz="1800" dirty="0" err="1">
                <a:solidFill>
                  <a:srgbClr val="000000"/>
                </a:solidFill>
              </a:rPr>
              <a:t>dp.getI</a:t>
            </a:r>
            <a:r>
              <a:rPr lang="en-US" altLang="zh-CN" sz="1800" dirty="0">
                <a:solidFill>
                  <a:srgbClr val="000000"/>
                </a:solidFill>
              </a:rPr>
              <a:t>() + 1);  </a:t>
            </a:r>
            <a:r>
              <a:rPr lang="en-US" altLang="zh-CN" sz="1800" dirty="0" err="1">
                <a:solidFill>
                  <a:srgbClr val="000000"/>
                </a:solidFill>
              </a:rPr>
              <a:t>dp.setF</a:t>
            </a:r>
            <a:r>
              <a:rPr lang="en-US" altLang="zh-CN" sz="1800" dirty="0">
                <a:solidFill>
                  <a:srgbClr val="000000"/>
                </a:solidFill>
              </a:rPr>
              <a:t>(47.0f);  }</a:t>
            </a:r>
          </a:p>
          <a:p>
            <a:pPr eaLnBrk="1" hangingPunct="1"/>
            <a:r>
              <a:rPr lang="en-US" altLang="zh-CN" sz="1800" dirty="0">
                <a:solidFill>
                  <a:srgbClr val="000000"/>
                </a:solidFill>
              </a:rPr>
              <a:t>    </a:t>
            </a:r>
            <a:r>
              <a:rPr lang="en-US" altLang="zh-CN" sz="1800" dirty="0" err="1">
                <a:solidFill>
                  <a:srgbClr val="000000"/>
                </a:solidFill>
              </a:rPr>
              <a:t>System.out.println</a:t>
            </a:r>
            <a:r>
              <a:rPr lang="en-US" altLang="zh-CN" sz="1800" dirty="0">
                <a:solidFill>
                  <a:srgbClr val="000000"/>
                </a:solidFill>
              </a:rPr>
              <a:t>(array[size -1]);</a:t>
            </a:r>
          </a:p>
          <a:p>
            <a:pPr eaLnBrk="1" hangingPunct="1"/>
            <a:r>
              <a:rPr lang="en-US" altLang="zh-CN" sz="1800" dirty="0">
                <a:solidFill>
                  <a:srgbClr val="000000"/>
                </a:solidFill>
              </a:rPr>
              <a:t>  }</a:t>
            </a:r>
          </a:p>
          <a:p>
            <a:pPr eaLnBrk="1" hangingPunct="1"/>
            <a:r>
              <a:rPr lang="en-US" altLang="zh-CN" sz="1800" dirty="0">
                <a:solidFill>
                  <a:srgbClr val="000000"/>
                </a:solidFill>
              </a:rPr>
              <a:t>}</a:t>
            </a:r>
          </a:p>
        </p:txBody>
      </p:sp>
      <p:sp>
        <p:nvSpPr>
          <p:cNvPr id="155652" name="Rectangle 6"/>
          <p:cNvSpPr>
            <a:spLocks noChangeArrowheads="1"/>
          </p:cNvSpPr>
          <p:nvPr/>
        </p:nvSpPr>
        <p:spPr bwMode="auto">
          <a:xfrm>
            <a:off x="0" y="2947543"/>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lnSpc>
                <a:spcPct val="90000"/>
              </a:lnSpc>
              <a:spcBef>
                <a:spcPct val="20000"/>
              </a:spcBef>
              <a:buFont typeface="Wingdings" charset="2"/>
              <a:buChar char="q"/>
            </a:pPr>
            <a:r>
              <a:rPr lang="en-US" altLang="zh-CN" sz="2000">
                <a:solidFill>
                  <a:srgbClr val="000000"/>
                </a:solidFill>
              </a:rPr>
              <a:t>This program may result in excessive slowness or running out of memory. </a:t>
            </a:r>
          </a:p>
        </p:txBody>
      </p:sp>
    </p:spTree>
    <p:extLst>
      <p:ext uri="{BB962C8B-B14F-4D97-AF65-F5344CB8AC3E}">
        <p14:creationId xmlns:p14="http://schemas.microsoft.com/office/powerpoint/2010/main" val="146115020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a:xfrm>
            <a:off x="0" y="0"/>
            <a:ext cx="9144000" cy="714375"/>
          </a:xfrm>
        </p:spPr>
        <p:txBody>
          <a:bodyPr/>
          <a:lstStyle/>
          <a:p>
            <a:r>
              <a:rPr lang="en-US" altLang="zh-CN">
                <a:solidFill>
                  <a:srgbClr val="000000"/>
                </a:solidFill>
              </a:rPr>
              <a:t>Flyweight Pattern – Example</a:t>
            </a:r>
          </a:p>
        </p:txBody>
      </p:sp>
      <p:sp>
        <p:nvSpPr>
          <p:cNvPr id="87044" name="Rectangle 4">
            <a:extLst>
              <a:ext uri="{FF2B5EF4-FFF2-40B4-BE49-F238E27FC236}">
                <a16:creationId xmlns:a16="http://schemas.microsoft.com/office/drawing/2014/main" id="{A5E26A59-D1C6-9945-B8C9-5492D317E16D}"/>
              </a:ext>
            </a:extLst>
          </p:cNvPr>
          <p:cNvSpPr>
            <a:spLocks noGrp="1" noChangeArrowheads="1"/>
          </p:cNvSpPr>
          <p:nvPr>
            <p:ph type="body" sz="half" idx="1"/>
          </p:nvPr>
        </p:nvSpPr>
        <p:spPr>
          <a:xfrm>
            <a:off x="0" y="714375"/>
            <a:ext cx="9144000" cy="830263"/>
          </a:xfrm>
        </p:spPr>
        <p:txBody>
          <a:bodyPr>
            <a:normAutofit fontScale="85000" lnSpcReduction="20000"/>
          </a:bodyPr>
          <a:lstStyle/>
          <a:p>
            <a:pPr marL="463550" indent="-463550" fontAlgn="auto">
              <a:spcAft>
                <a:spcPts val="0"/>
              </a:spcAft>
              <a:buFont typeface="Arial" panose="020B0604020202020204" pitchFamily="34" charset="0"/>
              <a:buChar char="•"/>
              <a:defRPr/>
            </a:pPr>
            <a:r>
              <a:rPr lang="en-US" altLang="zh-CN" sz="2000" b="1">
                <a:solidFill>
                  <a:srgbClr val="000000"/>
                </a:solidFill>
              </a:rPr>
              <a:t>To solve the problem </a:t>
            </a:r>
          </a:p>
          <a:p>
            <a:pPr marL="863600" lvl="1" fontAlgn="auto">
              <a:spcAft>
                <a:spcPts val="0"/>
              </a:spcAft>
              <a:buFont typeface="Arial" panose="020B0604020202020204" pitchFamily="34" charset="0"/>
              <a:buChar char="•"/>
              <a:defRPr/>
            </a:pPr>
            <a:r>
              <a:rPr lang="en-US" altLang="zh-CN" sz="2000">
                <a:solidFill>
                  <a:srgbClr val="000000"/>
                </a:solidFill>
              </a:rPr>
              <a:t>the DataPoint can be reduced from a million objects to one object by externalizing the data held in the DataPoint</a:t>
            </a:r>
          </a:p>
        </p:txBody>
      </p:sp>
      <p:sp>
        <p:nvSpPr>
          <p:cNvPr id="157699" name="Text Box 3"/>
          <p:cNvSpPr txBox="1">
            <a:spLocks noChangeArrowheads="1"/>
          </p:cNvSpPr>
          <p:nvPr/>
        </p:nvSpPr>
        <p:spPr bwMode="auto">
          <a:xfrm>
            <a:off x="214313" y="1714500"/>
            <a:ext cx="3744912" cy="1870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class ExternalizedData {</a:t>
            </a:r>
          </a:p>
          <a:p>
            <a:pPr eaLnBrk="1" hangingPunct="1"/>
            <a:r>
              <a:rPr lang="en-US" altLang="zh-CN" sz="1600">
                <a:solidFill>
                  <a:srgbClr val="000000"/>
                </a:solidFill>
              </a:rPr>
              <a:t>  static final int size = 5000000;</a:t>
            </a:r>
          </a:p>
          <a:p>
            <a:pPr eaLnBrk="1" hangingPunct="1"/>
            <a:r>
              <a:rPr lang="en-US" altLang="zh-CN" sz="1600">
                <a:solidFill>
                  <a:srgbClr val="000000"/>
                </a:solidFill>
              </a:rPr>
              <a:t>  static int[] id = new int[size];</a:t>
            </a:r>
          </a:p>
          <a:p>
            <a:pPr eaLnBrk="1" hangingPunct="1"/>
            <a:r>
              <a:rPr lang="en-US" altLang="zh-CN" sz="1600">
                <a:solidFill>
                  <a:srgbClr val="000000"/>
                </a:solidFill>
              </a:rPr>
              <a:t>  static int[] i = new int[size];</a:t>
            </a:r>
          </a:p>
          <a:p>
            <a:pPr eaLnBrk="1" hangingPunct="1"/>
            <a:r>
              <a:rPr lang="en-US" altLang="zh-CN" sz="1600">
                <a:solidFill>
                  <a:srgbClr val="000000"/>
                </a:solidFill>
              </a:rPr>
              <a:t>  static float[] f = new float[size];</a:t>
            </a:r>
          </a:p>
          <a:p>
            <a:pPr eaLnBrk="1" hangingPunct="1"/>
            <a:r>
              <a:rPr lang="en-US" altLang="zh-CN" sz="1600">
                <a:solidFill>
                  <a:srgbClr val="000000"/>
                </a:solidFill>
              </a:rPr>
              <a:t>  static { for(int i = 0; i &lt; size; i++) id[i] = i;}</a:t>
            </a:r>
          </a:p>
          <a:p>
            <a:pPr eaLnBrk="1" hangingPunct="1"/>
            <a:r>
              <a:rPr lang="en-US" altLang="zh-CN" sz="1600">
                <a:solidFill>
                  <a:srgbClr val="000000"/>
                </a:solidFill>
              </a:rPr>
              <a:t>}</a:t>
            </a:r>
          </a:p>
        </p:txBody>
      </p:sp>
      <p:sp>
        <p:nvSpPr>
          <p:cNvPr id="157700" name="Rectangle 5"/>
          <p:cNvSpPr>
            <a:spLocks noChangeArrowheads="1"/>
          </p:cNvSpPr>
          <p:nvPr/>
        </p:nvSpPr>
        <p:spPr bwMode="auto">
          <a:xfrm>
            <a:off x="0" y="5805488"/>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86360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lnSpc>
                <a:spcPct val="90000"/>
              </a:lnSpc>
              <a:spcBef>
                <a:spcPct val="20000"/>
              </a:spcBef>
              <a:buFont typeface="Wingdings" charset="2"/>
              <a:buChar char="q"/>
            </a:pPr>
            <a:r>
              <a:rPr lang="en-US" altLang="zh-CN" sz="2000">
                <a:solidFill>
                  <a:srgbClr val="000000"/>
                </a:solidFill>
              </a:rPr>
              <a:t>Now all the data is in ExternalizedData </a:t>
            </a:r>
          </a:p>
          <a:p>
            <a:pPr lvl="1" eaLnBrk="1" hangingPunct="1">
              <a:lnSpc>
                <a:spcPct val="90000"/>
              </a:lnSpc>
              <a:spcBef>
                <a:spcPct val="20000"/>
              </a:spcBef>
              <a:buFont typeface="Wingdings" charset="2"/>
              <a:buChar char="v"/>
            </a:pPr>
            <a:r>
              <a:rPr lang="en-US" altLang="zh-CN" sz="2000">
                <a:solidFill>
                  <a:srgbClr val="000000"/>
                </a:solidFill>
              </a:rPr>
              <a:t>each call to a FlyPoint method must include the index into ExternalizedData </a:t>
            </a:r>
          </a:p>
        </p:txBody>
      </p:sp>
      <p:sp>
        <p:nvSpPr>
          <p:cNvPr id="157701" name="Text Box 6"/>
          <p:cNvSpPr txBox="1">
            <a:spLocks noChangeArrowheads="1"/>
          </p:cNvSpPr>
          <p:nvPr/>
        </p:nvSpPr>
        <p:spPr bwMode="auto">
          <a:xfrm>
            <a:off x="4143375" y="1785938"/>
            <a:ext cx="4754563" cy="3829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class FlyPoint {</a:t>
            </a:r>
          </a:p>
          <a:p>
            <a:pPr eaLnBrk="1" hangingPunct="1"/>
            <a:r>
              <a:rPr lang="en-US" altLang="zh-CN" sz="1600">
                <a:solidFill>
                  <a:srgbClr val="000000"/>
                </a:solidFill>
              </a:rPr>
              <a:t>  private FlyPoint() {}</a:t>
            </a:r>
          </a:p>
          <a:p>
            <a:pPr eaLnBrk="1" hangingPunct="1"/>
            <a:r>
              <a:rPr lang="en-US" altLang="zh-CN" sz="1600">
                <a:solidFill>
                  <a:srgbClr val="000000"/>
                </a:solidFill>
              </a:rPr>
              <a:t>  public static int getI(int obnum) {</a:t>
            </a:r>
          </a:p>
          <a:p>
            <a:pPr eaLnBrk="1" hangingPunct="1"/>
            <a:r>
              <a:rPr lang="en-US" altLang="zh-CN" sz="1600">
                <a:solidFill>
                  <a:srgbClr val="000000"/>
                </a:solidFill>
              </a:rPr>
              <a:t>    return ExternalizedData.i[obnum]; }</a:t>
            </a:r>
          </a:p>
          <a:p>
            <a:pPr eaLnBrk="1" hangingPunct="1"/>
            <a:r>
              <a:rPr lang="en-US" altLang="zh-CN" sz="1600">
                <a:solidFill>
                  <a:srgbClr val="000000"/>
                </a:solidFill>
              </a:rPr>
              <a:t>  public static void setI(int obnum, int i) {</a:t>
            </a:r>
          </a:p>
          <a:p>
            <a:pPr eaLnBrk="1" hangingPunct="1"/>
            <a:r>
              <a:rPr lang="en-US" altLang="zh-CN" sz="1600">
                <a:solidFill>
                  <a:srgbClr val="000000"/>
                </a:solidFill>
              </a:rPr>
              <a:t>    ExternalizedData.i[obnum] = i; }</a:t>
            </a:r>
          </a:p>
          <a:p>
            <a:pPr eaLnBrk="1" hangingPunct="1"/>
            <a:r>
              <a:rPr lang="en-US" altLang="zh-CN" sz="1600">
                <a:solidFill>
                  <a:srgbClr val="000000"/>
                </a:solidFill>
              </a:rPr>
              <a:t>  public static float getF(int obnum) {</a:t>
            </a:r>
          </a:p>
          <a:p>
            <a:pPr eaLnBrk="1" hangingPunct="1"/>
            <a:r>
              <a:rPr lang="en-US" altLang="zh-CN" sz="1600">
                <a:solidFill>
                  <a:srgbClr val="000000"/>
                </a:solidFill>
              </a:rPr>
              <a:t>    return ExternalizedData.f[obnum]; }</a:t>
            </a:r>
          </a:p>
          <a:p>
            <a:pPr eaLnBrk="1" hangingPunct="1"/>
            <a:r>
              <a:rPr lang="en-US" altLang="zh-CN" sz="1600">
                <a:solidFill>
                  <a:srgbClr val="000000"/>
                </a:solidFill>
              </a:rPr>
              <a:t>  public static void setF(int obnum, float f) {</a:t>
            </a:r>
          </a:p>
          <a:p>
            <a:pPr eaLnBrk="1" hangingPunct="1"/>
            <a:r>
              <a:rPr lang="en-US" altLang="zh-CN" sz="1600">
                <a:solidFill>
                  <a:srgbClr val="000000"/>
                </a:solidFill>
              </a:rPr>
              <a:t>    ExternalizedData.f[obnum] = f;  }</a:t>
            </a:r>
          </a:p>
          <a:p>
            <a:pPr eaLnBrk="1" hangingPunct="1"/>
            <a:r>
              <a:rPr lang="en-US" altLang="zh-CN" sz="1600">
                <a:solidFill>
                  <a:srgbClr val="000000"/>
                </a:solidFill>
              </a:rPr>
              <a:t>  public static String str(int obnum) {</a:t>
            </a:r>
          </a:p>
          <a:p>
            <a:pPr eaLnBrk="1" hangingPunct="1"/>
            <a:r>
              <a:rPr lang="en-US" altLang="zh-CN" sz="1600">
                <a:solidFill>
                  <a:srgbClr val="000000"/>
                </a:solidFill>
              </a:rPr>
              <a:t>    return "id: " + ExternalizedData.id[obnum] + ", i = “</a:t>
            </a:r>
          </a:p>
          <a:p>
            <a:pPr eaLnBrk="1" hangingPunct="1"/>
            <a:r>
              <a:rPr lang="en-US" altLang="zh-CN" sz="1600">
                <a:solidFill>
                  <a:srgbClr val="000000"/>
                </a:solidFill>
              </a:rPr>
              <a:t>    + ExternalizedData.i[obnum] + ", f = " +</a:t>
            </a:r>
          </a:p>
          <a:p>
            <a:pPr eaLnBrk="1" hangingPunct="1"/>
            <a:r>
              <a:rPr lang="en-US" altLang="zh-CN" sz="1600">
                <a:solidFill>
                  <a:srgbClr val="000000"/>
                </a:solidFill>
              </a:rPr>
              <a:t>      ExternalizedData.f[obnum]; }</a:t>
            </a:r>
          </a:p>
          <a:p>
            <a:pPr eaLnBrk="1" hangingPunct="1"/>
            <a:r>
              <a:rPr lang="en-US" altLang="zh-CN" sz="2000">
                <a:solidFill>
                  <a:srgbClr val="000000"/>
                </a:solidFill>
              </a:rPr>
              <a:t>}</a:t>
            </a:r>
          </a:p>
        </p:txBody>
      </p:sp>
      <p:sp>
        <p:nvSpPr>
          <p:cNvPr id="157702" name="Text Box 7"/>
          <p:cNvSpPr txBox="1">
            <a:spLocks noChangeArrowheads="1"/>
          </p:cNvSpPr>
          <p:nvPr/>
        </p:nvSpPr>
        <p:spPr bwMode="auto">
          <a:xfrm>
            <a:off x="0" y="3500438"/>
            <a:ext cx="4033838" cy="2308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public class FlyWeightObjects {</a:t>
            </a:r>
          </a:p>
          <a:p>
            <a:pPr eaLnBrk="1" hangingPunct="1"/>
            <a:r>
              <a:rPr lang="en-US" altLang="zh-CN" sz="1600">
                <a:solidFill>
                  <a:srgbClr val="000000"/>
                </a:solidFill>
              </a:rPr>
              <a:t>  public static void main(String[] args) {</a:t>
            </a:r>
          </a:p>
          <a:p>
            <a:pPr eaLnBrk="1" hangingPunct="1"/>
            <a:r>
              <a:rPr lang="en-US" altLang="zh-CN" sz="1600">
                <a:solidFill>
                  <a:srgbClr val="000000"/>
                </a:solidFill>
              </a:rPr>
              <a:t>    for(int i = 0; i &lt; ExternalizedData.size; i++) {</a:t>
            </a:r>
          </a:p>
          <a:p>
            <a:pPr eaLnBrk="1" hangingPunct="1"/>
            <a:r>
              <a:rPr lang="en-US" altLang="zh-CN" sz="1600">
                <a:solidFill>
                  <a:srgbClr val="000000"/>
                </a:solidFill>
              </a:rPr>
              <a:t>      FlyPoint.setI(i, FlyPoint.getI(i) + 1);</a:t>
            </a:r>
          </a:p>
          <a:p>
            <a:pPr eaLnBrk="1" hangingPunct="1"/>
            <a:r>
              <a:rPr lang="en-US" altLang="zh-CN" sz="1600">
                <a:solidFill>
                  <a:srgbClr val="000000"/>
                </a:solidFill>
              </a:rPr>
              <a:t>      FlyPoint.setF(i, 47.0f); }</a:t>
            </a:r>
          </a:p>
          <a:p>
            <a:pPr eaLnBrk="1" hangingPunct="1"/>
            <a:r>
              <a:rPr lang="en-US" altLang="zh-CN" sz="1600">
                <a:solidFill>
                  <a:srgbClr val="000000"/>
                </a:solidFill>
              </a:rPr>
              <a:t>    System.out.println(</a:t>
            </a:r>
          </a:p>
          <a:p>
            <a:pPr eaLnBrk="1" hangingPunct="1"/>
            <a:r>
              <a:rPr lang="en-US" altLang="zh-CN" sz="1600">
                <a:solidFill>
                  <a:srgbClr val="000000"/>
                </a:solidFill>
              </a:rPr>
              <a:t>      FlyPoint.str(ExternalizedData.size -1));</a:t>
            </a:r>
          </a:p>
          <a:p>
            <a:pPr eaLnBrk="1" hangingPunct="1"/>
            <a:r>
              <a:rPr lang="en-US" altLang="zh-CN" sz="1600">
                <a:solidFill>
                  <a:srgbClr val="000000"/>
                </a:solidFill>
              </a:rPr>
              <a:t>  }</a:t>
            </a:r>
          </a:p>
          <a:p>
            <a:pPr eaLnBrk="1" hangingPunct="1"/>
            <a:r>
              <a:rPr lang="en-US" altLang="zh-CN" sz="1600">
                <a:solidFill>
                  <a:srgbClr val="000000"/>
                </a:solidFill>
              </a:rPr>
              <a:t>} </a:t>
            </a:r>
          </a:p>
        </p:txBody>
      </p:sp>
    </p:spTree>
    <p:extLst>
      <p:ext uri="{BB962C8B-B14F-4D97-AF65-F5344CB8AC3E}">
        <p14:creationId xmlns:p14="http://schemas.microsoft.com/office/powerpoint/2010/main" val="182011769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ChangeArrowheads="1"/>
          </p:cNvSpPr>
          <p:nvPr>
            <p:ph type="title"/>
          </p:nvPr>
        </p:nvSpPr>
        <p:spPr>
          <a:xfrm>
            <a:off x="0" y="0"/>
            <a:ext cx="9075738" cy="714375"/>
          </a:xfrm>
        </p:spPr>
        <p:txBody>
          <a:bodyPr/>
          <a:lstStyle/>
          <a:p>
            <a:r>
              <a:rPr lang="en-US" altLang="zh-CN">
                <a:solidFill>
                  <a:srgbClr val="000000"/>
                </a:solidFill>
              </a:rPr>
              <a:t>Flyweight Pattern - Structure</a:t>
            </a:r>
          </a:p>
        </p:txBody>
      </p:sp>
      <p:pic>
        <p:nvPicPr>
          <p:cNvPr id="159746" name="Picture 7" descr="flywe05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0825" y="1773238"/>
            <a:ext cx="8569325" cy="4713287"/>
          </a:xfrm>
          <a:noFill/>
          <a:extLst>
            <a:ext uri="{909E8E84-426E-40DD-AFC4-6F175D3DCCD1}">
              <a14:hiddenFill xmlns:a14="http://schemas.microsoft.com/office/drawing/2010/main">
                <a:solidFill>
                  <a:srgbClr val="FFFFFF"/>
                </a:solidFill>
              </a14:hiddenFill>
            </a:ext>
          </a:extLst>
        </p:spPr>
      </p:pic>
      <p:sp>
        <p:nvSpPr>
          <p:cNvPr id="159747" name="Rectangle 4"/>
          <p:cNvSpPr>
            <a:spLocks noChangeArrowheads="1"/>
          </p:cNvSpPr>
          <p:nvPr/>
        </p:nvSpPr>
        <p:spPr bwMode="auto">
          <a:xfrm>
            <a:off x="0" y="620713"/>
            <a:ext cx="91440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7663" indent="-347663">
              <a:defRPr sz="2400" b="1">
                <a:solidFill>
                  <a:schemeClr val="bg1"/>
                </a:solidFill>
                <a:latin typeface="Arial Narrow" charset="0"/>
                <a:ea typeface="宋体" charset="-122"/>
              </a:defRPr>
            </a:lvl1pPr>
            <a:lvl2pPr marL="682625" indent="-217488">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Intent</a:t>
            </a:r>
          </a:p>
          <a:p>
            <a:pPr lvl="1" eaLnBrk="1" hangingPunct="1">
              <a:spcBef>
                <a:spcPct val="20000"/>
              </a:spcBef>
              <a:buFont typeface="Wingdings" charset="2"/>
              <a:buChar char="v"/>
            </a:pPr>
            <a:r>
              <a:rPr lang="en-US" altLang="zh-CN" sz="1800">
                <a:solidFill>
                  <a:srgbClr val="000000"/>
                </a:solidFill>
              </a:rPr>
              <a:t>Use sharing to support large numbers of fine-grained objects efficiently.</a:t>
            </a:r>
          </a:p>
          <a:p>
            <a:pPr eaLnBrk="1" hangingPunct="1">
              <a:spcBef>
                <a:spcPct val="20000"/>
              </a:spcBef>
              <a:buFont typeface="Wingdings" charset="2"/>
              <a:buChar char="q"/>
            </a:pPr>
            <a:r>
              <a:rPr lang="en-US" altLang="zh-CN">
                <a:solidFill>
                  <a:srgbClr val="000000"/>
                </a:solidFill>
              </a:rPr>
              <a:t>Structure</a:t>
            </a:r>
          </a:p>
        </p:txBody>
      </p:sp>
    </p:spTree>
    <p:extLst>
      <p:ext uri="{BB962C8B-B14F-4D97-AF65-F5344CB8AC3E}">
        <p14:creationId xmlns:p14="http://schemas.microsoft.com/office/powerpoint/2010/main" val="7858173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ChangeArrowheads="1"/>
          </p:cNvSpPr>
          <p:nvPr>
            <p:ph type="title"/>
          </p:nvPr>
        </p:nvSpPr>
        <p:spPr>
          <a:xfrm>
            <a:off x="0" y="0"/>
            <a:ext cx="9075738" cy="714375"/>
          </a:xfrm>
        </p:spPr>
        <p:txBody>
          <a:bodyPr/>
          <a:lstStyle/>
          <a:p>
            <a:r>
              <a:rPr lang="en-US" altLang="zh-CN">
                <a:solidFill>
                  <a:srgbClr val="000000"/>
                </a:solidFill>
              </a:rPr>
              <a:t>Flyweight Pattern – Example</a:t>
            </a:r>
          </a:p>
        </p:txBody>
      </p:sp>
      <p:sp>
        <p:nvSpPr>
          <p:cNvPr id="161794" name="Rectangle 3"/>
          <p:cNvSpPr>
            <a:spLocks noGrp="1" noChangeArrowheads="1"/>
          </p:cNvSpPr>
          <p:nvPr>
            <p:ph type="body" sz="half" idx="1"/>
          </p:nvPr>
        </p:nvSpPr>
        <p:spPr bwMode="auto">
          <a:xfrm>
            <a:off x="0" y="692150"/>
            <a:ext cx="9144000" cy="3384550"/>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400" b="1">
                <a:solidFill>
                  <a:srgbClr val="000000"/>
                </a:solidFill>
              </a:rPr>
              <a:t>The Flyweight uses sharing to support large numbers of objects efficiently</a:t>
            </a:r>
          </a:p>
          <a:p>
            <a:pPr marL="463550" indent="-463550"/>
            <a:r>
              <a:rPr lang="en-US" altLang="zh-CN" sz="2400" b="1">
                <a:solidFill>
                  <a:srgbClr val="000000"/>
                </a:solidFill>
              </a:rPr>
              <a:t>Example:  The public switched telephone network</a:t>
            </a:r>
          </a:p>
          <a:p>
            <a:pPr marL="863600" lvl="1"/>
            <a:r>
              <a:rPr lang="en-US" altLang="zh-CN" sz="2000">
                <a:solidFill>
                  <a:srgbClr val="000000"/>
                </a:solidFill>
              </a:rPr>
              <a:t>There are several resources such as dial tone generators, ringing generators, and digit receivers that must be shared between all subscribers. </a:t>
            </a:r>
          </a:p>
          <a:p>
            <a:pPr marL="863600" lvl="1"/>
            <a:r>
              <a:rPr lang="en-US" altLang="zh-CN" sz="2000">
                <a:solidFill>
                  <a:srgbClr val="000000"/>
                </a:solidFill>
              </a:rPr>
              <a:t>A subscriber is unaware of how many resources are in the pool when he or she lifts the handset to make a call. </a:t>
            </a:r>
          </a:p>
          <a:p>
            <a:pPr marL="863600" lvl="1"/>
            <a:r>
              <a:rPr lang="en-US" altLang="zh-CN" sz="2000">
                <a:solidFill>
                  <a:srgbClr val="000000"/>
                </a:solidFill>
              </a:rPr>
              <a:t>All that matters to subscribers is that a dial tone is provided, digits are received, and the call is completed. </a:t>
            </a:r>
          </a:p>
        </p:txBody>
      </p:sp>
      <p:pic>
        <p:nvPicPr>
          <p:cNvPr id="161795" name="Picture 7" descr="pateximg1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578026" y="4239179"/>
            <a:ext cx="4290606" cy="2061161"/>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41964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ChangeArrowheads="1"/>
          </p:cNvSpPr>
          <p:nvPr>
            <p:ph type="title"/>
          </p:nvPr>
        </p:nvSpPr>
        <p:spPr>
          <a:xfrm>
            <a:off x="0" y="0"/>
            <a:ext cx="9075738" cy="714375"/>
          </a:xfrm>
        </p:spPr>
        <p:txBody>
          <a:bodyPr/>
          <a:lstStyle/>
          <a:p>
            <a:r>
              <a:rPr lang="zh-CN" altLang="zh-CN">
                <a:solidFill>
                  <a:srgbClr val="000000"/>
                </a:solidFill>
              </a:rPr>
              <a:t>Behavioral design p</a:t>
            </a:r>
            <a:r>
              <a:rPr lang="en-US" altLang="zh-CN">
                <a:solidFill>
                  <a:srgbClr val="000000"/>
                </a:solidFill>
              </a:rPr>
              <a:t>atterns</a:t>
            </a:r>
          </a:p>
        </p:txBody>
      </p:sp>
      <p:sp>
        <p:nvSpPr>
          <p:cNvPr id="163842" name="Rectangle 3"/>
          <p:cNvSpPr>
            <a:spLocks noGrp="1" noChangeArrowheads="1"/>
          </p:cNvSpPr>
          <p:nvPr>
            <p:ph idx="1"/>
          </p:nvPr>
        </p:nvSpPr>
        <p:spPr bwMode="auto">
          <a:xfrm>
            <a:off x="0" y="692150"/>
            <a:ext cx="8915400" cy="5832475"/>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b="1">
                <a:solidFill>
                  <a:srgbClr val="000000"/>
                </a:solidFill>
              </a:rPr>
              <a:t>Observer pattern</a:t>
            </a:r>
          </a:p>
          <a:p>
            <a:pPr marL="463550" indent="-463550"/>
            <a:r>
              <a:rPr lang="en-US" altLang="zh-CN" b="1">
                <a:solidFill>
                  <a:srgbClr val="000000"/>
                </a:solidFill>
              </a:rPr>
              <a:t>Command Pattern  </a:t>
            </a:r>
          </a:p>
          <a:p>
            <a:pPr marL="463550" indent="-463550"/>
            <a:r>
              <a:rPr lang="en-US" altLang="zh-CN" b="1">
                <a:solidFill>
                  <a:srgbClr val="000000"/>
                </a:solidFill>
              </a:rPr>
              <a:t>Chain of Responsibility</a:t>
            </a:r>
          </a:p>
          <a:p>
            <a:pPr marL="463550" indent="-463550"/>
            <a:r>
              <a:rPr lang="en-US" altLang="zh-CN" b="1">
                <a:solidFill>
                  <a:srgbClr val="000000"/>
                </a:solidFill>
              </a:rPr>
              <a:t>Visitor</a:t>
            </a:r>
          </a:p>
          <a:p>
            <a:pPr marL="463550" indent="-463550"/>
            <a:r>
              <a:rPr lang="en-US" altLang="zh-CN" b="1">
                <a:solidFill>
                  <a:srgbClr val="000000"/>
                </a:solidFill>
              </a:rPr>
              <a:t>Template Method</a:t>
            </a:r>
          </a:p>
          <a:p>
            <a:pPr marL="463550" indent="-463550"/>
            <a:r>
              <a:rPr lang="en-US" altLang="zh-CN" b="1">
                <a:solidFill>
                  <a:srgbClr val="000000"/>
                </a:solidFill>
              </a:rPr>
              <a:t>Strategy pattern</a:t>
            </a:r>
          </a:p>
          <a:p>
            <a:pPr marL="463550" indent="-463550"/>
            <a:r>
              <a:rPr lang="en-US" altLang="zh-CN" b="1">
                <a:solidFill>
                  <a:srgbClr val="000000"/>
                </a:solidFill>
              </a:rPr>
              <a:t>State pattern</a:t>
            </a:r>
          </a:p>
          <a:p>
            <a:pPr marL="463550" indent="-463550"/>
            <a:r>
              <a:rPr lang="en-US" altLang="zh-CN" b="1">
                <a:solidFill>
                  <a:srgbClr val="000000"/>
                </a:solidFill>
              </a:rPr>
              <a:t>Iterator</a:t>
            </a:r>
          </a:p>
          <a:p>
            <a:pPr marL="463550" indent="-463550"/>
            <a:r>
              <a:rPr lang="en-US" altLang="zh-CN" b="1">
                <a:solidFill>
                  <a:srgbClr val="000000"/>
                </a:solidFill>
              </a:rPr>
              <a:t>Memento</a:t>
            </a:r>
          </a:p>
          <a:p>
            <a:pPr marL="463550" indent="-463550"/>
            <a:r>
              <a:rPr lang="en-US" altLang="zh-CN" b="1">
                <a:solidFill>
                  <a:srgbClr val="000000"/>
                </a:solidFill>
              </a:rPr>
              <a:t>Mediator</a:t>
            </a:r>
          </a:p>
        </p:txBody>
      </p:sp>
    </p:spTree>
    <p:extLst>
      <p:ext uri="{BB962C8B-B14F-4D97-AF65-F5344CB8AC3E}">
        <p14:creationId xmlns:p14="http://schemas.microsoft.com/office/powerpoint/2010/main" val="185044748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ChangeArrowheads="1"/>
          </p:cNvSpPr>
          <p:nvPr>
            <p:ph type="title"/>
          </p:nvPr>
        </p:nvSpPr>
        <p:spPr>
          <a:xfrm>
            <a:off x="0" y="0"/>
            <a:ext cx="9075738" cy="714375"/>
          </a:xfrm>
        </p:spPr>
        <p:txBody>
          <a:bodyPr/>
          <a:lstStyle/>
          <a:p>
            <a:r>
              <a:rPr lang="en-US" altLang="zh-CN">
                <a:solidFill>
                  <a:srgbClr val="000000"/>
                </a:solidFill>
                <a:latin typeface="Times New Roman" charset="0"/>
              </a:rPr>
              <a:t>Observer pattern</a:t>
            </a:r>
          </a:p>
        </p:txBody>
      </p:sp>
      <p:sp>
        <p:nvSpPr>
          <p:cNvPr id="165890" name="Text Box 3"/>
          <p:cNvSpPr txBox="1">
            <a:spLocks noChangeArrowheads="1"/>
          </p:cNvSpPr>
          <p:nvPr/>
        </p:nvSpPr>
        <p:spPr bwMode="auto">
          <a:xfrm>
            <a:off x="0" y="692150"/>
            <a:ext cx="868680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1800" i="1">
                <a:solidFill>
                  <a:srgbClr val="000000"/>
                </a:solidFill>
                <a:latin typeface="Times New Roman" charset="0"/>
              </a:rPr>
              <a:t>Also known a</a:t>
            </a:r>
            <a:r>
              <a:rPr lang="en-US" altLang="zh-CN" sz="1800">
                <a:solidFill>
                  <a:srgbClr val="000000"/>
                </a:solidFill>
                <a:latin typeface="Times New Roman" charset="0"/>
              </a:rPr>
              <a:t>s: “Publish / Subscribe,” “Model / View,” and “Source / Listener.”</a:t>
            </a:r>
          </a:p>
          <a:p>
            <a:endParaRPr lang="en-US" altLang="zh-CN" sz="1800" i="1">
              <a:solidFill>
                <a:srgbClr val="000000"/>
              </a:solidFill>
              <a:latin typeface="Times New Roman" charset="0"/>
            </a:endParaRPr>
          </a:p>
          <a:p>
            <a:r>
              <a:rPr lang="en-US" altLang="zh-CN" sz="1800" i="1">
                <a:solidFill>
                  <a:srgbClr val="000000"/>
                </a:solidFill>
                <a:latin typeface="Times New Roman" charset="0"/>
              </a:rPr>
              <a:t>Motivatio</a:t>
            </a:r>
            <a:r>
              <a:rPr lang="en-US" altLang="zh-CN" sz="1800">
                <a:solidFill>
                  <a:srgbClr val="000000"/>
                </a:solidFill>
                <a:latin typeface="Times New Roman" charset="0"/>
              </a:rPr>
              <a:t>n: Two File Managers are both observing the same Directory; the user</a:t>
            </a:r>
          </a:p>
          <a:p>
            <a:r>
              <a:rPr lang="en-US" altLang="zh-CN" sz="1800">
                <a:solidFill>
                  <a:srgbClr val="000000"/>
                </a:solidFill>
                <a:latin typeface="Times New Roman" charset="0"/>
              </a:rPr>
              <a:t>deletes a subdirectory using File Manager A; we want File Manager B to</a:t>
            </a:r>
          </a:p>
          <a:p>
            <a:r>
              <a:rPr lang="en-US" altLang="zh-CN" sz="1800">
                <a:solidFill>
                  <a:srgbClr val="000000"/>
                </a:solidFill>
                <a:latin typeface="Times New Roman" charset="0"/>
              </a:rPr>
              <a:t>immediately and automatically get updated, reflecting the change...</a:t>
            </a:r>
          </a:p>
          <a:p>
            <a:endParaRPr lang="en-US" altLang="zh-CN" sz="1800" i="1">
              <a:solidFill>
                <a:srgbClr val="000000"/>
              </a:solidFill>
              <a:latin typeface="Times New Roman" charset="0"/>
            </a:endParaRPr>
          </a:p>
          <a:p>
            <a:r>
              <a:rPr lang="en-US" altLang="zh-CN" sz="1800" i="1">
                <a:solidFill>
                  <a:srgbClr val="000000"/>
                </a:solidFill>
                <a:latin typeface="Times New Roman" charset="0"/>
              </a:rPr>
              <a:t>Applicabilit</a:t>
            </a:r>
            <a:r>
              <a:rPr lang="en-US" altLang="zh-CN" sz="1800">
                <a:solidFill>
                  <a:srgbClr val="000000"/>
                </a:solidFill>
                <a:latin typeface="Times New Roman" charset="0"/>
              </a:rPr>
              <a:t>y:</a:t>
            </a:r>
          </a:p>
          <a:p>
            <a:r>
              <a:rPr lang="en-US" altLang="zh-CN" sz="1800">
                <a:solidFill>
                  <a:srgbClr val="000000"/>
                </a:solidFill>
                <a:latin typeface="Times New Roman" charset="0"/>
              </a:rPr>
              <a:t>– When there are multiple views of a model (subject) that need to stay in sync.</a:t>
            </a:r>
          </a:p>
          <a:p>
            <a:r>
              <a:rPr lang="en-US" altLang="zh-CN" sz="1800">
                <a:solidFill>
                  <a:srgbClr val="000000"/>
                </a:solidFill>
                <a:latin typeface="Times New Roman" charset="0"/>
              </a:rPr>
              <a:t>No view should know about any other.</a:t>
            </a:r>
          </a:p>
          <a:p>
            <a:r>
              <a:rPr lang="en-US" altLang="zh-CN" sz="1800">
                <a:solidFill>
                  <a:srgbClr val="000000"/>
                </a:solidFill>
                <a:latin typeface="Times New Roman" charset="0"/>
              </a:rPr>
              <a:t>– When an object needs to communicate to other objects of unknown type (but known </a:t>
            </a:r>
            <a:r>
              <a:rPr lang="en-US" altLang="zh-CN" sz="1800" i="1">
                <a:solidFill>
                  <a:srgbClr val="000000"/>
                </a:solidFill>
                <a:latin typeface="Times New Roman" charset="0"/>
              </a:rPr>
              <a:t>Observer </a:t>
            </a:r>
            <a:r>
              <a:rPr lang="en-US" altLang="zh-CN" sz="1800">
                <a:solidFill>
                  <a:srgbClr val="000000"/>
                </a:solidFill>
                <a:latin typeface="Times New Roman" charset="0"/>
              </a:rPr>
              <a:t>interface) it can notify them.</a:t>
            </a:r>
          </a:p>
          <a:p>
            <a:endParaRPr lang="en-US" altLang="zh-CN" sz="1800" i="1">
              <a:solidFill>
                <a:srgbClr val="000000"/>
              </a:solidFill>
              <a:latin typeface="Times New Roman" charset="0"/>
            </a:endParaRPr>
          </a:p>
          <a:p>
            <a:r>
              <a:rPr lang="en-US" altLang="zh-CN" sz="1800" i="1">
                <a:solidFill>
                  <a:srgbClr val="000000"/>
                </a:solidFill>
                <a:latin typeface="Times New Roman" charset="0"/>
              </a:rPr>
              <a:t>Pro</a:t>
            </a:r>
            <a:r>
              <a:rPr lang="en-US" altLang="zh-CN" sz="1800">
                <a:solidFill>
                  <a:srgbClr val="000000"/>
                </a:solidFill>
                <a:latin typeface="Times New Roman" charset="0"/>
              </a:rPr>
              <a:t>s:</a:t>
            </a:r>
          </a:p>
          <a:p>
            <a:r>
              <a:rPr lang="en-US" altLang="zh-CN" sz="1800">
                <a:solidFill>
                  <a:srgbClr val="000000"/>
                </a:solidFill>
                <a:latin typeface="Times New Roman" charset="0"/>
              </a:rPr>
              <a:t>– Promotes loose coupling between objects.</a:t>
            </a:r>
          </a:p>
          <a:p>
            <a:r>
              <a:rPr lang="en-US" altLang="zh-CN" sz="1800">
                <a:solidFill>
                  <a:srgbClr val="000000"/>
                </a:solidFill>
                <a:latin typeface="Times New Roman" charset="0"/>
              </a:rPr>
              <a:t>– Excellent communication protocol.</a:t>
            </a:r>
          </a:p>
          <a:p>
            <a:r>
              <a:rPr lang="en-US" altLang="zh-CN" sz="1800">
                <a:solidFill>
                  <a:srgbClr val="000000"/>
                </a:solidFill>
                <a:latin typeface="Times New Roman" charset="0"/>
              </a:rPr>
              <a:t>– Avoids polling</a:t>
            </a:r>
          </a:p>
          <a:p>
            <a:endParaRPr lang="en-US" altLang="zh-CN" sz="1800" i="1">
              <a:solidFill>
                <a:srgbClr val="000000"/>
              </a:solidFill>
              <a:latin typeface="Times New Roman" charset="0"/>
            </a:endParaRPr>
          </a:p>
          <a:p>
            <a:r>
              <a:rPr lang="en-US" altLang="zh-CN" sz="1800" i="1">
                <a:solidFill>
                  <a:srgbClr val="000000"/>
                </a:solidFill>
                <a:latin typeface="Times New Roman" charset="0"/>
              </a:rPr>
              <a:t>Con</a:t>
            </a:r>
            <a:r>
              <a:rPr lang="en-US" altLang="zh-CN" sz="1800">
                <a:solidFill>
                  <a:srgbClr val="000000"/>
                </a:solidFill>
                <a:latin typeface="Times New Roman" charset="0"/>
              </a:rPr>
              <a:t>s:</a:t>
            </a:r>
          </a:p>
          <a:p>
            <a:r>
              <a:rPr lang="en-US" altLang="zh-CN" sz="1800">
                <a:solidFill>
                  <a:srgbClr val="000000"/>
                </a:solidFill>
                <a:latin typeface="Times New Roman" charset="0"/>
              </a:rPr>
              <a:t>– None. Knowledge of this pattern is essential.</a:t>
            </a:r>
          </a:p>
        </p:txBody>
      </p:sp>
      <p:sp>
        <p:nvSpPr>
          <p:cNvPr id="165891" name="Text Box 4"/>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solidFill>
                <a:srgbClr val="000000"/>
              </a:solidFill>
              <a:latin typeface="Times New Roman" charset="0"/>
            </a:endParaRPr>
          </a:p>
        </p:txBody>
      </p:sp>
    </p:spTree>
    <p:extLst>
      <p:ext uri="{BB962C8B-B14F-4D97-AF65-F5344CB8AC3E}">
        <p14:creationId xmlns:p14="http://schemas.microsoft.com/office/powerpoint/2010/main" val="138855896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noChangeArrowheads="1"/>
          </p:cNvSpPr>
          <p:nvPr>
            <p:ph type="title"/>
          </p:nvPr>
        </p:nvSpPr>
        <p:spPr>
          <a:xfrm>
            <a:off x="0" y="0"/>
            <a:ext cx="8512175" cy="714375"/>
          </a:xfrm>
        </p:spPr>
        <p:txBody>
          <a:bodyPr/>
          <a:lstStyle/>
          <a:p>
            <a:r>
              <a:rPr lang="en-US" altLang="zh-CN">
                <a:solidFill>
                  <a:srgbClr val="000000"/>
                </a:solidFill>
                <a:latin typeface="Times New Roman" charset="0"/>
              </a:rPr>
              <a:t>Observer pattern </a:t>
            </a:r>
          </a:p>
        </p:txBody>
      </p:sp>
      <p:sp>
        <p:nvSpPr>
          <p:cNvPr id="167938" name="Text Box 3"/>
          <p:cNvSpPr txBox="1">
            <a:spLocks noChangeArrowheads="1"/>
          </p:cNvSpPr>
          <p:nvPr/>
        </p:nvSpPr>
        <p:spPr bwMode="auto">
          <a:xfrm>
            <a:off x="0" y="714375"/>
            <a:ext cx="91440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62050" indent="-11620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2800">
                <a:solidFill>
                  <a:srgbClr val="000000"/>
                </a:solidFill>
                <a:latin typeface="Times New Roman" charset="0"/>
              </a:rPr>
              <a:t>Intent:  Define a one-to-many dependency between objects so that when one object changes state, all its dependents are notified and updated automatically.</a:t>
            </a:r>
          </a:p>
        </p:txBody>
      </p:sp>
      <p:sp>
        <p:nvSpPr>
          <p:cNvPr id="167939" name="Text Box 4"/>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solidFill>
                <a:srgbClr val="000000"/>
              </a:solidFill>
              <a:latin typeface="Times New Roman" charset="0"/>
            </a:endParaRPr>
          </a:p>
        </p:txBody>
      </p:sp>
      <p:pic>
        <p:nvPicPr>
          <p:cNvPr id="167940" name="Picture 5" descr="ob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205038"/>
            <a:ext cx="86423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929345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a:extLst>
              <a:ext uri="{FF2B5EF4-FFF2-40B4-BE49-F238E27FC236}">
                <a16:creationId xmlns:a16="http://schemas.microsoft.com/office/drawing/2014/main" id="{E674D122-C076-D044-8930-FB68BFE04C4D}"/>
              </a:ext>
            </a:extLst>
          </p:cNvPr>
          <p:cNvSpPr>
            <a:spLocks noGrp="1" noChangeArrowheads="1"/>
          </p:cNvSpPr>
          <p:nvPr>
            <p:ph type="title"/>
          </p:nvPr>
        </p:nvSpPr>
        <p:spPr/>
        <p:txBody>
          <a:bodyPr rtlCol="0">
            <a:normAutofit/>
          </a:bodyPr>
          <a:lstStyle/>
          <a:p>
            <a:pPr fontAlgn="auto">
              <a:spcAft>
                <a:spcPts val="0"/>
              </a:spcAft>
              <a:defRPr/>
            </a:pPr>
            <a:r>
              <a:rPr lang="en-US" altLang="zh-CN" dirty="0">
                <a:solidFill>
                  <a:schemeClr val="tx2">
                    <a:lumMod val="40000"/>
                    <a:lumOff val="60000"/>
                  </a:schemeClr>
                </a:solidFill>
                <a:latin typeface="Times New Roman" pitchFamily="18" charset="0"/>
              </a:rPr>
              <a:t>Observer pattern Example</a:t>
            </a:r>
          </a:p>
        </p:txBody>
      </p:sp>
      <p:sp>
        <p:nvSpPr>
          <p:cNvPr id="169986" name="Text Box 3"/>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latin typeface="Times New Roman" charset="0"/>
            </a:endParaRPr>
          </a:p>
        </p:txBody>
      </p:sp>
      <p:pic>
        <p:nvPicPr>
          <p:cNvPr id="169987" name="Picture 4"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785813"/>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18476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ChangeArrowheads="1"/>
          </p:cNvSpPr>
          <p:nvPr>
            <p:ph type="title"/>
          </p:nvPr>
        </p:nvSpPr>
        <p:spPr>
          <a:xfrm>
            <a:off x="0" y="0"/>
            <a:ext cx="9075738" cy="714375"/>
          </a:xfrm>
        </p:spPr>
        <p:txBody>
          <a:bodyPr/>
          <a:lstStyle/>
          <a:p>
            <a:r>
              <a:rPr lang="en-US" altLang="zh-CN">
                <a:solidFill>
                  <a:srgbClr val="000000"/>
                </a:solidFill>
              </a:rPr>
              <a:t>Example: A GUI Observes a Person</a:t>
            </a:r>
          </a:p>
        </p:txBody>
      </p:sp>
      <p:sp>
        <p:nvSpPr>
          <p:cNvPr id="172034" name="Text Box 3"/>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solidFill>
                <a:srgbClr val="000000"/>
              </a:solidFill>
              <a:latin typeface="Times New Roman" charset="0"/>
            </a:endParaRPr>
          </a:p>
        </p:txBody>
      </p:sp>
      <p:pic>
        <p:nvPicPr>
          <p:cNvPr id="172035" name="Picture 4"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785813"/>
            <a:ext cx="8305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69349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a:xfrm>
            <a:off x="0" y="0"/>
            <a:ext cx="9075738" cy="714375"/>
          </a:xfrm>
        </p:spPr>
        <p:txBody>
          <a:bodyPr/>
          <a:lstStyle/>
          <a:p>
            <a:r>
              <a:rPr lang="en-US" altLang="zh-CN" dirty="0"/>
              <a:t>Design Pattern </a:t>
            </a:r>
            <a:r>
              <a:rPr lang="en-US" altLang="he-IL" dirty="0">
                <a:ea typeface="Times New Roman" charset="0"/>
              </a:rPr>
              <a:t>Categories</a:t>
            </a:r>
            <a:endParaRPr lang="en-US" altLang="zh-CN" dirty="0"/>
          </a:p>
        </p:txBody>
      </p:sp>
      <p:sp>
        <p:nvSpPr>
          <p:cNvPr id="10242" name="Rectangle 5"/>
          <p:cNvSpPr>
            <a:spLocks noChangeArrowheads="1"/>
          </p:cNvSpPr>
          <p:nvPr/>
        </p:nvSpPr>
        <p:spPr bwMode="auto">
          <a:xfrm>
            <a:off x="-896938" y="95250"/>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p>
        </p:txBody>
      </p:sp>
      <p:graphicFrame>
        <p:nvGraphicFramePr>
          <p:cNvPr id="2313346" name="Group 130"/>
          <p:cNvGraphicFramePr>
            <a:graphicFrameLocks noGrp="1"/>
          </p:cNvGraphicFramePr>
          <p:nvPr/>
        </p:nvGraphicFramePr>
        <p:xfrm>
          <a:off x="250825" y="836613"/>
          <a:ext cx="8675688" cy="5474325"/>
        </p:xfrm>
        <a:graphic>
          <a:graphicData uri="http://schemas.openxmlformats.org/drawingml/2006/table">
            <a:tbl>
              <a:tblPr/>
              <a:tblGrid>
                <a:gridCol w="1014413">
                  <a:extLst>
                    <a:ext uri="{9D8B030D-6E8A-4147-A177-3AD203B41FA5}">
                      <a16:colId xmlns:a16="http://schemas.microsoft.com/office/drawing/2014/main" val="20000"/>
                    </a:ext>
                  </a:extLst>
                </a:gridCol>
                <a:gridCol w="1162050">
                  <a:extLst>
                    <a:ext uri="{9D8B030D-6E8A-4147-A177-3AD203B41FA5}">
                      <a16:colId xmlns:a16="http://schemas.microsoft.com/office/drawing/2014/main" val="20001"/>
                    </a:ext>
                  </a:extLst>
                </a:gridCol>
                <a:gridCol w="1743075">
                  <a:extLst>
                    <a:ext uri="{9D8B030D-6E8A-4147-A177-3AD203B41FA5}">
                      <a16:colId xmlns:a16="http://schemas.microsoft.com/office/drawing/2014/main" val="20002"/>
                    </a:ext>
                  </a:extLst>
                </a:gridCol>
                <a:gridCol w="1576387">
                  <a:extLst>
                    <a:ext uri="{9D8B030D-6E8A-4147-A177-3AD203B41FA5}">
                      <a16:colId xmlns:a16="http://schemas.microsoft.com/office/drawing/2014/main" val="20003"/>
                    </a:ext>
                  </a:extLst>
                </a:gridCol>
                <a:gridCol w="3179763">
                  <a:extLst>
                    <a:ext uri="{9D8B030D-6E8A-4147-A177-3AD203B41FA5}">
                      <a16:colId xmlns:a16="http://schemas.microsoft.com/office/drawing/2014/main" val="20004"/>
                    </a:ext>
                  </a:extLst>
                </a:gridCol>
              </a:tblGrid>
              <a:tr h="457200">
                <a:tc rowSpan="2" gridSpan="2">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 </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tc rowSpan="2" hMerge="1">
                  <a:txBody>
                    <a:bodyPr/>
                    <a:lstStyle/>
                    <a:p>
                      <a:endParaRPr lang="en-US"/>
                    </a:p>
                  </a:txBody>
                  <a:tcPr/>
                </a:tc>
                <a:tc gridSpan="3">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Purpose</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7200">
                <a:tc gridSpan="2" vMerge="1">
                  <a:txBody>
                    <a:bodyPr/>
                    <a:lstStyle/>
                    <a:p>
                      <a:endParaRPr lang="en-US"/>
                    </a:p>
                  </a:txBody>
                  <a:tcPr/>
                </a:tc>
                <a:tc hMerge="1" vMerge="1">
                  <a:txBody>
                    <a:bodyPr/>
                    <a:lstStyle/>
                    <a:p>
                      <a:endParaRPr lang="en-US"/>
                    </a:p>
                  </a:txBody>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Creational</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Structural</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Behavioral</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extLst>
                  <a:ext uri="{0D108BD9-81ED-4DB2-BD59-A6C34878D82A}">
                    <a16:rowId xmlns:a16="http://schemas.microsoft.com/office/drawing/2014/main" val="10001"/>
                  </a:ext>
                </a:extLst>
              </a:tr>
              <a:tr h="822325">
                <a:tc rowSpan="2">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Scope</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Class</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Calibri" charset="0"/>
                          <a:ea typeface="等线" charset="-122"/>
                        </a:rPr>
                        <a:t>Factory Method</a:t>
                      </a:r>
                      <a:r>
                        <a:rPr kumimoji="0" lang="en-US" altLang="zh-CN" sz="2400" b="0" i="0" u="none" strike="noStrike" cap="none" normalizeH="0" baseline="0">
                          <a:ln>
                            <a:noFill/>
                          </a:ln>
                          <a:solidFill>
                            <a:srgbClr val="000000"/>
                          </a:solidFill>
                          <a:effectLst/>
                          <a:latin typeface="Calibri" charset="0"/>
                          <a:ea typeface="等线" charset="-122"/>
                        </a:rPr>
                        <a:t> </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Adapter</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Interpreter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Template Method</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extLst>
                  <a:ext uri="{0D108BD9-81ED-4DB2-BD59-A6C34878D82A}">
                    <a16:rowId xmlns:a16="http://schemas.microsoft.com/office/drawing/2014/main" val="10002"/>
                  </a:ext>
                </a:extLst>
              </a:tr>
              <a:tr h="3736975">
                <a:tc vMerge="1">
                  <a:txBody>
                    <a:bodyPr/>
                    <a:lstStyle/>
                    <a:p>
                      <a:endParaRPr lang="en-US"/>
                    </a:p>
                  </a:txBody>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Object</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Calibri" charset="0"/>
                          <a:ea typeface="等线" charset="-122"/>
                        </a:rPr>
                        <a:t>Abstract Factory</a:t>
                      </a:r>
                      <a:r>
                        <a:rPr kumimoji="0" lang="en-US" altLang="zh-CN" sz="2400" b="0" i="0" u="none" strike="noStrike" cap="none" normalizeH="0" baseline="0">
                          <a:ln>
                            <a:noFill/>
                          </a:ln>
                          <a:solidFill>
                            <a:srgbClr val="000000"/>
                          </a:solidFill>
                          <a:effectLst/>
                          <a:latin typeface="Calibri" charset="0"/>
                          <a:ea typeface="等线" charset="-122"/>
                        </a:rPr>
                        <a:t>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Builder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Prototype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Singleton </a:t>
                      </a:r>
                      <a:br>
                        <a:rPr kumimoji="0" lang="en-US" altLang="zh-CN" sz="2400" b="0" i="0" u="none" strike="noStrike" cap="none" normalizeH="0" baseline="0">
                          <a:ln>
                            <a:noFill/>
                          </a:ln>
                          <a:solidFill>
                            <a:srgbClr val="000000"/>
                          </a:solidFill>
                          <a:effectLst/>
                          <a:latin typeface="Calibri" charset="0"/>
                          <a:ea typeface="等线" charset="-122"/>
                        </a:rPr>
                      </a:b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Adapter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Bridge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Composite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Decorator</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Facade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Proxy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Flyweight </a:t>
                      </a:r>
                      <a:br>
                        <a:rPr kumimoji="0" lang="en-US" altLang="zh-CN" sz="2400" b="0" i="0" u="none" strike="noStrike" cap="none" normalizeH="0" baseline="0">
                          <a:ln>
                            <a:noFill/>
                          </a:ln>
                          <a:solidFill>
                            <a:srgbClr val="000000"/>
                          </a:solidFill>
                          <a:effectLst/>
                          <a:latin typeface="Calibri" charset="0"/>
                          <a:ea typeface="等线" charset="-122"/>
                        </a:rPr>
                      </a:b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Calibri" charset="0"/>
                          <a:ea typeface="等线" charset="-122"/>
                        </a:rPr>
                        <a:t>Chain of Responsibility</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Command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Iterator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Mediator</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Memento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Observer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State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Strategy </a:t>
                      </a:r>
                      <a:br>
                        <a:rPr kumimoji="0" lang="en-US" altLang="zh-CN" sz="2400" b="0" i="0" u="none" strike="noStrike" cap="none" normalizeH="0" baseline="0">
                          <a:ln>
                            <a:noFill/>
                          </a:ln>
                          <a:solidFill>
                            <a:srgbClr val="000000"/>
                          </a:solidFill>
                          <a:effectLst/>
                          <a:latin typeface="Calibri" charset="0"/>
                          <a:ea typeface="等线" charset="-122"/>
                        </a:rPr>
                      </a:br>
                      <a:r>
                        <a:rPr kumimoji="0" lang="en-US" altLang="zh-CN" sz="2400" b="0" i="0" u="none" strike="noStrike" cap="none" normalizeH="0" baseline="0">
                          <a:ln>
                            <a:noFill/>
                          </a:ln>
                          <a:solidFill>
                            <a:srgbClr val="000000"/>
                          </a:solidFill>
                          <a:effectLst/>
                          <a:latin typeface="Calibri" charset="0"/>
                          <a:ea typeface="等线" charset="-122"/>
                        </a:rPr>
                        <a:t>Visitor </a:t>
                      </a:r>
                      <a:endParaRPr kumimoji="0" lang="en-US" altLang="zh-CN" sz="2400" b="0" i="0" u="none" strike="noStrike" cap="none" normalizeH="0" baseline="0">
                        <a:ln>
                          <a:noFill/>
                        </a:ln>
                        <a:solidFill>
                          <a:srgbClr val="ADB9CA"/>
                        </a:solidFill>
                        <a:effectLst/>
                        <a:latin typeface="Times New Roman" charset="0"/>
                        <a:ea typeface="宋体" charset="-122"/>
                      </a:endParaRPr>
                    </a:p>
                  </a:txBody>
                  <a:tcPr marT="45715" marB="4571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CECE8"/>
                    </a:solidFill>
                  </a:tcPr>
                </a:tc>
                <a:extLst>
                  <a:ext uri="{0D108BD9-81ED-4DB2-BD59-A6C34878D82A}">
                    <a16:rowId xmlns:a16="http://schemas.microsoft.com/office/drawing/2014/main" val="10003"/>
                  </a:ext>
                </a:extLst>
              </a:tr>
            </a:tbl>
          </a:graphicData>
        </a:graphic>
      </p:graphicFrame>
      <p:sp>
        <p:nvSpPr>
          <p:cNvPr id="10269" name="Rectangle 112"/>
          <p:cNvSpPr>
            <a:spLocks noChangeArrowheads="1"/>
          </p:cNvSpPr>
          <p:nvPr/>
        </p:nvSpPr>
        <p:spPr bwMode="auto">
          <a:xfrm>
            <a:off x="3582988" y="5940425"/>
            <a:ext cx="1841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en-US" altLang="zh-CN">
              <a:latin typeface="Times New Roman" charset="0"/>
            </a:endParaRPr>
          </a:p>
          <a:p>
            <a:endParaRPr lang="en-US" altLang="zh-CN">
              <a:latin typeface="Times New Roman" charset="0"/>
            </a:endParaRPr>
          </a:p>
        </p:txBody>
      </p:sp>
    </p:spTree>
    <p:extLst>
      <p:ext uri="{BB962C8B-B14F-4D97-AF65-F5344CB8AC3E}">
        <p14:creationId xmlns:p14="http://schemas.microsoft.com/office/powerpoint/2010/main" val="155506026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ChangeArrowheads="1"/>
          </p:cNvSpPr>
          <p:nvPr>
            <p:ph type="title"/>
          </p:nvPr>
        </p:nvSpPr>
        <p:spPr>
          <a:xfrm>
            <a:off x="0" y="0"/>
            <a:ext cx="9075738" cy="714375"/>
          </a:xfrm>
        </p:spPr>
        <p:txBody>
          <a:bodyPr/>
          <a:lstStyle/>
          <a:p>
            <a:r>
              <a:rPr lang="en-US" altLang="zh-CN"/>
              <a:t>Example: A GUI Observes a Person</a:t>
            </a:r>
          </a:p>
        </p:txBody>
      </p:sp>
      <p:sp>
        <p:nvSpPr>
          <p:cNvPr id="174082" name="Text Box 3"/>
          <p:cNvSpPr txBox="1">
            <a:spLocks noChangeArrowheads="1"/>
          </p:cNvSpPr>
          <p:nvPr/>
        </p:nvSpPr>
        <p:spPr bwMode="auto">
          <a:xfrm>
            <a:off x="669925" y="5688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endParaRPr lang="zh-CN" altLang="en-US" sz="1600">
              <a:latin typeface="Times New Roman" charset="0"/>
            </a:endParaRPr>
          </a:p>
        </p:txBody>
      </p:sp>
      <p:pic>
        <p:nvPicPr>
          <p:cNvPr id="174083" name="Picture 4"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785813"/>
            <a:ext cx="8610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12037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noChangeArrowheads="1"/>
          </p:cNvSpPr>
          <p:nvPr>
            <p:ph type="title"/>
          </p:nvPr>
        </p:nvSpPr>
        <p:spPr>
          <a:xfrm>
            <a:off x="0" y="0"/>
            <a:ext cx="9075738" cy="714375"/>
          </a:xfrm>
        </p:spPr>
        <p:txBody>
          <a:bodyPr/>
          <a:lstStyle/>
          <a:p>
            <a:r>
              <a:rPr lang="en-US" altLang="zh-CN"/>
              <a:t>Example:   event-driven programming </a:t>
            </a:r>
            <a:endParaRPr lang="zh-CN" altLang="zh-CN"/>
          </a:p>
        </p:txBody>
      </p:sp>
      <p:pic>
        <p:nvPicPr>
          <p:cNvPr id="176130" name="Picture 3" descr="te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785813"/>
            <a:ext cx="8439150" cy="523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00968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ChangeArrowheads="1"/>
          </p:cNvSpPr>
          <p:nvPr>
            <p:ph type="title"/>
          </p:nvPr>
        </p:nvSpPr>
        <p:spPr>
          <a:xfrm>
            <a:off x="0" y="0"/>
            <a:ext cx="9144000" cy="714375"/>
          </a:xfrm>
        </p:spPr>
        <p:txBody>
          <a:bodyPr/>
          <a:lstStyle/>
          <a:p>
            <a:r>
              <a:rPr lang="zh-CN" altLang="zh-CN" sz="2600" i="1">
                <a:solidFill>
                  <a:srgbClr val="000000"/>
                </a:solidFill>
                <a:latin typeface="Palatino-Italic" charset="0"/>
              </a:rPr>
              <a:t> </a:t>
            </a:r>
            <a:r>
              <a:rPr lang="en-US" altLang="zh-CN">
                <a:solidFill>
                  <a:srgbClr val="000000"/>
                </a:solidFill>
              </a:rPr>
              <a:t>Example:   event-driven programming</a:t>
            </a:r>
            <a:endParaRPr lang="zh-CN" altLang="zh-CN">
              <a:solidFill>
                <a:srgbClr val="000000"/>
              </a:solidFill>
            </a:endParaRPr>
          </a:p>
        </p:txBody>
      </p:sp>
      <p:pic>
        <p:nvPicPr>
          <p:cNvPr id="178178" name="Picture 4" descr="action listene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11550" y="3868738"/>
            <a:ext cx="2120900" cy="266700"/>
          </a:xfrm>
          <a:noFill/>
          <a:extLst>
            <a:ext uri="{909E8E84-426E-40DD-AFC4-6F175D3DCCD1}">
              <a14:hiddenFill xmlns:a14="http://schemas.microsoft.com/office/drawing/2010/main">
                <a:solidFill>
                  <a:srgbClr val="FFFFFF"/>
                </a:solidFill>
              </a14:hiddenFill>
            </a:ext>
          </a:extLst>
        </p:spPr>
      </p:pic>
      <p:sp>
        <p:nvSpPr>
          <p:cNvPr id="178179" name="Rectangle 3"/>
          <p:cNvSpPr>
            <a:spLocks noChangeArrowheads="1"/>
          </p:cNvSpPr>
          <p:nvPr/>
        </p:nvSpPr>
        <p:spPr bwMode="auto">
          <a:xfrm>
            <a:off x="0" y="714375"/>
            <a:ext cx="8893175" cy="54137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400" dirty="0">
                <a:solidFill>
                  <a:srgbClr val="000000"/>
                </a:solidFill>
                <a:latin typeface="Times New Roman" charset="0"/>
              </a:rPr>
              <a:t>import </a:t>
            </a:r>
            <a:r>
              <a:rPr lang="en-US" altLang="zh-CN" sz="1400" dirty="0" err="1">
                <a:solidFill>
                  <a:srgbClr val="000000"/>
                </a:solidFill>
                <a:latin typeface="Times New Roman" charset="0"/>
              </a:rPr>
              <a:t>javax.swing</a:t>
            </a:r>
            <a:r>
              <a:rPr lang="en-US" altLang="zh-CN" sz="1400" dirty="0">
                <a:solidFill>
                  <a:srgbClr val="000000"/>
                </a:solidFill>
                <a:latin typeface="Times New Roman" charset="0"/>
              </a:rPr>
              <a:t>.*; import </a:t>
            </a:r>
            <a:r>
              <a:rPr lang="en-US" altLang="zh-CN" sz="1400" dirty="0" err="1">
                <a:solidFill>
                  <a:srgbClr val="000000"/>
                </a:solidFill>
                <a:latin typeface="Times New Roman" charset="0"/>
              </a:rPr>
              <a:t>java.awt.event</a:t>
            </a:r>
            <a:r>
              <a:rPr lang="en-US" altLang="zh-CN" sz="1400" dirty="0">
                <a:solidFill>
                  <a:srgbClr val="000000"/>
                </a:solidFill>
                <a:latin typeface="Times New Roman" charset="0"/>
              </a:rPr>
              <a:t>.*; import </a:t>
            </a:r>
            <a:r>
              <a:rPr lang="en-US" altLang="zh-CN" sz="1400" dirty="0" err="1">
                <a:solidFill>
                  <a:srgbClr val="000000"/>
                </a:solidFill>
                <a:latin typeface="Times New Roman" charset="0"/>
              </a:rPr>
              <a:t>java.awt</a:t>
            </a:r>
            <a:r>
              <a:rPr lang="en-US" altLang="zh-CN" sz="1400" dirty="0">
                <a:solidFill>
                  <a:srgbClr val="000000"/>
                </a:solidFill>
                <a:latin typeface="Times New Roman" charset="0"/>
              </a:rPr>
              <a:t>.*;</a:t>
            </a:r>
          </a:p>
          <a:p>
            <a:pPr>
              <a:lnSpc>
                <a:spcPct val="90000"/>
              </a:lnSpc>
              <a:spcBef>
                <a:spcPct val="50000"/>
              </a:spcBef>
            </a:pPr>
            <a:r>
              <a:rPr lang="en-US" altLang="zh-CN" sz="1400" dirty="0">
                <a:solidFill>
                  <a:srgbClr val="000000"/>
                </a:solidFill>
                <a:latin typeface="Times New Roman" charset="0"/>
              </a:rPr>
              <a:t>import </a:t>
            </a:r>
            <a:r>
              <a:rPr lang="en-US" altLang="zh-CN" sz="1400" dirty="0" err="1">
                <a:solidFill>
                  <a:srgbClr val="000000"/>
                </a:solidFill>
                <a:latin typeface="Times New Roman" charset="0"/>
              </a:rPr>
              <a:t>com.bruceeckel.swing</a:t>
            </a:r>
            <a:r>
              <a:rPr lang="en-US" altLang="zh-CN" sz="1400" dirty="0">
                <a:solidFill>
                  <a:srgbClr val="000000"/>
                </a:solidFill>
                <a:latin typeface="Times New Roman" charset="0"/>
              </a:rPr>
              <a:t>.*;</a:t>
            </a:r>
          </a:p>
          <a:p>
            <a:pPr>
              <a:lnSpc>
                <a:spcPct val="90000"/>
              </a:lnSpc>
              <a:spcBef>
                <a:spcPct val="50000"/>
              </a:spcBef>
            </a:pPr>
            <a:r>
              <a:rPr lang="en-US" altLang="zh-CN" sz="1600" dirty="0">
                <a:solidFill>
                  <a:srgbClr val="000000"/>
                </a:solidFill>
                <a:latin typeface="Times New Roman" charset="0"/>
              </a:rPr>
              <a:t>public class Button2 extends </a:t>
            </a:r>
            <a:r>
              <a:rPr lang="en-US" altLang="zh-CN" sz="1600" dirty="0" err="1">
                <a:solidFill>
                  <a:srgbClr val="000000"/>
                </a:solidFill>
                <a:latin typeface="Times New Roman" charset="0"/>
              </a:rPr>
              <a:t>JApplet</a:t>
            </a:r>
            <a:r>
              <a:rPr lang="en-US" altLang="zh-CN" sz="1600" dirty="0">
                <a:solidFill>
                  <a:srgbClr val="000000"/>
                </a:solidFill>
                <a:latin typeface="Times New Roman" charset="0"/>
              </a:rPr>
              <a:t> {</a:t>
            </a:r>
          </a:p>
          <a:p>
            <a:pPr>
              <a:lnSpc>
                <a:spcPct val="90000"/>
              </a:lnSpc>
              <a:spcBef>
                <a:spcPct val="50000"/>
              </a:spcBef>
            </a:pPr>
            <a:r>
              <a:rPr lang="en-US" altLang="zh-CN" sz="1600" dirty="0">
                <a:solidFill>
                  <a:srgbClr val="000000"/>
                </a:solidFill>
                <a:latin typeface="Times New Roman" charset="0"/>
              </a:rPr>
              <a:t>  </a:t>
            </a:r>
            <a:r>
              <a:rPr lang="en-US" altLang="zh-CN" sz="1600" dirty="0" err="1">
                <a:solidFill>
                  <a:srgbClr val="000000"/>
                </a:solidFill>
                <a:latin typeface="Times New Roman" charset="0"/>
              </a:rPr>
              <a:t>JButton</a:t>
            </a:r>
            <a:r>
              <a:rPr lang="en-US" altLang="zh-CN" sz="1600" dirty="0">
                <a:solidFill>
                  <a:srgbClr val="000000"/>
                </a:solidFill>
                <a:latin typeface="Times New Roman" charset="0"/>
              </a:rPr>
              <a:t>  b1 = new </a:t>
            </a:r>
            <a:r>
              <a:rPr lang="en-US" altLang="zh-CN" sz="1600" dirty="0" err="1">
                <a:solidFill>
                  <a:srgbClr val="000000"/>
                </a:solidFill>
                <a:latin typeface="Times New Roman" charset="0"/>
              </a:rPr>
              <a:t>JButton</a:t>
            </a:r>
            <a:r>
              <a:rPr lang="en-US" altLang="zh-CN" sz="1600" dirty="0">
                <a:solidFill>
                  <a:srgbClr val="000000"/>
                </a:solidFill>
                <a:latin typeface="Times New Roman" charset="0"/>
              </a:rPr>
              <a:t>("Button 1"),  b2 = new </a:t>
            </a:r>
            <a:r>
              <a:rPr lang="en-US" altLang="zh-CN" sz="1600" dirty="0" err="1">
                <a:solidFill>
                  <a:srgbClr val="000000"/>
                </a:solidFill>
                <a:latin typeface="Times New Roman" charset="0"/>
              </a:rPr>
              <a:t>JButton</a:t>
            </a:r>
            <a:r>
              <a:rPr lang="en-US" altLang="zh-CN" sz="1600" dirty="0">
                <a:solidFill>
                  <a:srgbClr val="000000"/>
                </a:solidFill>
                <a:latin typeface="Times New Roman" charset="0"/>
              </a:rPr>
              <a:t>("Button 2");</a:t>
            </a:r>
          </a:p>
          <a:p>
            <a:pPr>
              <a:lnSpc>
                <a:spcPct val="90000"/>
              </a:lnSpc>
              <a:spcBef>
                <a:spcPct val="50000"/>
              </a:spcBef>
            </a:pPr>
            <a:r>
              <a:rPr lang="en-US" altLang="zh-CN" sz="1600" dirty="0">
                <a:solidFill>
                  <a:srgbClr val="000000"/>
                </a:solidFill>
                <a:latin typeface="Times New Roman" charset="0"/>
              </a:rPr>
              <a:t>  </a:t>
            </a:r>
            <a:r>
              <a:rPr lang="en-US" altLang="zh-CN" sz="1600" dirty="0" err="1">
                <a:solidFill>
                  <a:srgbClr val="000000"/>
                </a:solidFill>
                <a:latin typeface="Times New Roman" charset="0"/>
              </a:rPr>
              <a:t>JTextField</a:t>
            </a:r>
            <a:r>
              <a:rPr lang="en-US" altLang="zh-CN" sz="1600" dirty="0">
                <a:solidFill>
                  <a:srgbClr val="000000"/>
                </a:solidFill>
                <a:latin typeface="Times New Roman" charset="0"/>
              </a:rPr>
              <a:t> txt = new </a:t>
            </a:r>
            <a:r>
              <a:rPr lang="en-US" altLang="zh-CN" sz="1600" dirty="0" err="1">
                <a:solidFill>
                  <a:srgbClr val="000000"/>
                </a:solidFill>
                <a:latin typeface="Times New Roman" charset="0"/>
              </a:rPr>
              <a:t>JTextField</a:t>
            </a:r>
            <a:r>
              <a:rPr lang="en-US" altLang="zh-CN" sz="1600" dirty="0">
                <a:solidFill>
                  <a:srgbClr val="000000"/>
                </a:solidFill>
                <a:latin typeface="Times New Roman" charset="0"/>
              </a:rPr>
              <a:t>(10);</a:t>
            </a:r>
          </a:p>
          <a:p>
            <a:pPr>
              <a:lnSpc>
                <a:spcPct val="90000"/>
              </a:lnSpc>
              <a:spcBef>
                <a:spcPct val="50000"/>
              </a:spcBef>
            </a:pPr>
            <a:r>
              <a:rPr lang="en-US" altLang="zh-CN" sz="1600" dirty="0">
                <a:solidFill>
                  <a:srgbClr val="000000"/>
                </a:solidFill>
                <a:latin typeface="Times New Roman" charset="0"/>
              </a:rPr>
              <a:t>  class BL implements </a:t>
            </a:r>
            <a:r>
              <a:rPr lang="en-US" altLang="zh-CN" sz="1600" dirty="0" err="1">
                <a:solidFill>
                  <a:srgbClr val="000000"/>
                </a:solidFill>
                <a:latin typeface="Times New Roman" charset="0"/>
              </a:rPr>
              <a:t>ActionListener</a:t>
            </a:r>
            <a:r>
              <a:rPr lang="en-US" altLang="zh-CN" sz="1600" dirty="0">
                <a:solidFill>
                  <a:srgbClr val="000000"/>
                </a:solidFill>
                <a:latin typeface="Times New Roman" charset="0"/>
              </a:rPr>
              <a:t> {</a:t>
            </a:r>
          </a:p>
          <a:p>
            <a:pPr>
              <a:lnSpc>
                <a:spcPct val="90000"/>
              </a:lnSpc>
              <a:spcBef>
                <a:spcPct val="50000"/>
              </a:spcBef>
            </a:pPr>
            <a:r>
              <a:rPr lang="en-US" altLang="zh-CN" sz="1600" dirty="0">
                <a:solidFill>
                  <a:srgbClr val="000000"/>
                </a:solidFill>
                <a:latin typeface="Times New Roman" charset="0"/>
              </a:rPr>
              <a:t>    public void </a:t>
            </a:r>
            <a:r>
              <a:rPr lang="en-US" altLang="zh-CN" sz="1600" dirty="0" err="1">
                <a:solidFill>
                  <a:srgbClr val="000000"/>
                </a:solidFill>
                <a:latin typeface="Times New Roman" charset="0"/>
              </a:rPr>
              <a:t>actionPerformed</a:t>
            </a:r>
            <a:r>
              <a:rPr lang="en-US" altLang="zh-CN" sz="1600" dirty="0">
                <a:solidFill>
                  <a:srgbClr val="000000"/>
                </a:solidFill>
                <a:latin typeface="Times New Roman" charset="0"/>
              </a:rPr>
              <a:t>(</a:t>
            </a:r>
            <a:r>
              <a:rPr lang="en-US" altLang="zh-CN" sz="1600" dirty="0" err="1">
                <a:solidFill>
                  <a:srgbClr val="000000"/>
                </a:solidFill>
                <a:latin typeface="Times New Roman" charset="0"/>
              </a:rPr>
              <a:t>ActionEvent</a:t>
            </a:r>
            <a:r>
              <a:rPr lang="en-US" altLang="zh-CN" sz="1600" dirty="0">
                <a:solidFill>
                  <a:srgbClr val="000000"/>
                </a:solidFill>
                <a:latin typeface="Times New Roman" charset="0"/>
              </a:rPr>
              <a:t> e){</a:t>
            </a:r>
          </a:p>
          <a:p>
            <a:pPr>
              <a:lnSpc>
                <a:spcPct val="90000"/>
              </a:lnSpc>
              <a:spcBef>
                <a:spcPct val="50000"/>
              </a:spcBef>
            </a:pPr>
            <a:r>
              <a:rPr lang="en-US" altLang="zh-CN" sz="1600" dirty="0">
                <a:solidFill>
                  <a:srgbClr val="000000"/>
                </a:solidFill>
                <a:latin typeface="Times New Roman" charset="0"/>
              </a:rPr>
              <a:t>      String name =  ((</a:t>
            </a:r>
            <a:r>
              <a:rPr lang="en-US" altLang="zh-CN" sz="1600" dirty="0" err="1">
                <a:solidFill>
                  <a:srgbClr val="000000"/>
                </a:solidFill>
                <a:latin typeface="Times New Roman" charset="0"/>
              </a:rPr>
              <a:t>JButton</a:t>
            </a:r>
            <a:r>
              <a:rPr lang="en-US" altLang="zh-CN" sz="1600" dirty="0">
                <a:solidFill>
                  <a:srgbClr val="000000"/>
                </a:solidFill>
                <a:latin typeface="Times New Roman" charset="0"/>
              </a:rPr>
              <a:t>)</a:t>
            </a:r>
            <a:r>
              <a:rPr lang="en-US" altLang="zh-CN" sz="1600" dirty="0" err="1">
                <a:solidFill>
                  <a:srgbClr val="000000"/>
                </a:solidFill>
                <a:latin typeface="Times New Roman" charset="0"/>
              </a:rPr>
              <a:t>e.getSource</a:t>
            </a:r>
            <a:r>
              <a:rPr lang="en-US" altLang="zh-CN" sz="1600" dirty="0">
                <a:solidFill>
                  <a:srgbClr val="000000"/>
                </a:solidFill>
                <a:latin typeface="Times New Roman" charset="0"/>
              </a:rPr>
              <a:t>()).</a:t>
            </a:r>
            <a:r>
              <a:rPr lang="en-US" altLang="zh-CN" sz="1600" dirty="0" err="1">
                <a:solidFill>
                  <a:srgbClr val="000000"/>
                </a:solidFill>
                <a:latin typeface="Times New Roman" charset="0"/>
              </a:rPr>
              <a:t>getText</a:t>
            </a:r>
            <a:r>
              <a:rPr lang="en-US" altLang="zh-CN" sz="1600" dirty="0">
                <a:solidFill>
                  <a:srgbClr val="000000"/>
                </a:solidFill>
                <a:latin typeface="Times New Roman" charset="0"/>
              </a:rPr>
              <a:t>();  </a:t>
            </a:r>
            <a:r>
              <a:rPr lang="en-US" altLang="zh-CN" sz="1600" dirty="0" err="1">
                <a:solidFill>
                  <a:srgbClr val="000000"/>
                </a:solidFill>
                <a:latin typeface="Times New Roman" charset="0"/>
              </a:rPr>
              <a:t>txt.setText</a:t>
            </a:r>
            <a:r>
              <a:rPr lang="en-US" altLang="zh-CN" sz="1600" dirty="0">
                <a:solidFill>
                  <a:srgbClr val="000000"/>
                </a:solidFill>
                <a:latin typeface="Times New Roman" charset="0"/>
              </a:rPr>
              <a:t>(name);}</a:t>
            </a:r>
          </a:p>
          <a:p>
            <a:pPr>
              <a:lnSpc>
                <a:spcPct val="90000"/>
              </a:lnSpc>
              <a:spcBef>
                <a:spcPct val="50000"/>
              </a:spcBef>
            </a:pPr>
            <a:r>
              <a:rPr lang="en-US" altLang="zh-CN" sz="1600" dirty="0">
                <a:solidFill>
                  <a:srgbClr val="000000"/>
                </a:solidFill>
                <a:latin typeface="Times New Roman" charset="0"/>
              </a:rPr>
              <a:t>  }</a:t>
            </a:r>
          </a:p>
          <a:p>
            <a:pPr>
              <a:lnSpc>
                <a:spcPct val="90000"/>
              </a:lnSpc>
              <a:spcBef>
                <a:spcPct val="50000"/>
              </a:spcBef>
            </a:pPr>
            <a:r>
              <a:rPr lang="en-US" altLang="zh-CN" sz="1600" dirty="0">
                <a:solidFill>
                  <a:srgbClr val="000000"/>
                </a:solidFill>
                <a:latin typeface="Times New Roman" charset="0"/>
              </a:rPr>
              <a:t>  BL al = new BL();</a:t>
            </a:r>
          </a:p>
          <a:p>
            <a:pPr>
              <a:lnSpc>
                <a:spcPct val="90000"/>
              </a:lnSpc>
              <a:spcBef>
                <a:spcPct val="50000"/>
              </a:spcBef>
            </a:pPr>
            <a:r>
              <a:rPr lang="en-US" altLang="zh-CN" sz="1600" dirty="0">
                <a:solidFill>
                  <a:srgbClr val="000000"/>
                </a:solidFill>
                <a:latin typeface="Times New Roman" charset="0"/>
              </a:rPr>
              <a:t>  public void </a:t>
            </a:r>
            <a:r>
              <a:rPr lang="en-US" altLang="zh-CN" sz="1600" dirty="0" err="1">
                <a:solidFill>
                  <a:srgbClr val="000000"/>
                </a:solidFill>
                <a:latin typeface="Times New Roman" charset="0"/>
              </a:rPr>
              <a:t>init</a:t>
            </a:r>
            <a:r>
              <a:rPr lang="en-US" altLang="zh-CN" sz="1600" dirty="0">
                <a:solidFill>
                  <a:srgbClr val="000000"/>
                </a:solidFill>
                <a:latin typeface="Times New Roman" charset="0"/>
              </a:rPr>
              <a:t>() {</a:t>
            </a:r>
          </a:p>
          <a:p>
            <a:pPr>
              <a:lnSpc>
                <a:spcPct val="90000"/>
              </a:lnSpc>
              <a:spcBef>
                <a:spcPct val="50000"/>
              </a:spcBef>
            </a:pPr>
            <a:r>
              <a:rPr lang="en-US" altLang="zh-CN" sz="1600" dirty="0">
                <a:solidFill>
                  <a:srgbClr val="000000"/>
                </a:solidFill>
                <a:latin typeface="Times New Roman" charset="0"/>
              </a:rPr>
              <a:t>    b1.addActionListener(al);  b2.addActionListener(al);</a:t>
            </a:r>
          </a:p>
          <a:p>
            <a:pPr>
              <a:lnSpc>
                <a:spcPct val="90000"/>
              </a:lnSpc>
              <a:spcBef>
                <a:spcPct val="50000"/>
              </a:spcBef>
            </a:pPr>
            <a:r>
              <a:rPr lang="en-US" altLang="zh-CN" sz="1600" dirty="0">
                <a:solidFill>
                  <a:srgbClr val="000000"/>
                </a:solidFill>
                <a:latin typeface="Times New Roman" charset="0"/>
              </a:rPr>
              <a:t>    Container </a:t>
            </a:r>
            <a:r>
              <a:rPr lang="en-US" altLang="zh-CN" sz="1600" dirty="0" err="1">
                <a:solidFill>
                  <a:srgbClr val="000000"/>
                </a:solidFill>
                <a:latin typeface="Times New Roman" charset="0"/>
              </a:rPr>
              <a:t>cp</a:t>
            </a:r>
            <a:r>
              <a:rPr lang="en-US" altLang="zh-CN" sz="1600" dirty="0">
                <a:solidFill>
                  <a:srgbClr val="000000"/>
                </a:solidFill>
                <a:latin typeface="Times New Roman" charset="0"/>
              </a:rPr>
              <a:t> = </a:t>
            </a:r>
            <a:r>
              <a:rPr lang="en-US" altLang="zh-CN" sz="1600" dirty="0" err="1">
                <a:solidFill>
                  <a:srgbClr val="000000"/>
                </a:solidFill>
                <a:latin typeface="Times New Roman" charset="0"/>
              </a:rPr>
              <a:t>getContentPane</a:t>
            </a:r>
            <a:r>
              <a:rPr lang="en-US" altLang="zh-CN" sz="1600" dirty="0">
                <a:solidFill>
                  <a:srgbClr val="000000"/>
                </a:solidFill>
                <a:latin typeface="Times New Roman" charset="0"/>
              </a:rPr>
              <a:t>();  </a:t>
            </a:r>
            <a:r>
              <a:rPr lang="en-US" altLang="zh-CN" sz="1600" dirty="0" err="1">
                <a:solidFill>
                  <a:srgbClr val="000000"/>
                </a:solidFill>
                <a:latin typeface="Times New Roman" charset="0"/>
              </a:rPr>
              <a:t>cp.setLayout</a:t>
            </a:r>
            <a:r>
              <a:rPr lang="en-US" altLang="zh-CN" sz="1600" dirty="0">
                <a:solidFill>
                  <a:srgbClr val="000000"/>
                </a:solidFill>
                <a:latin typeface="Times New Roman" charset="0"/>
              </a:rPr>
              <a:t>(new </a:t>
            </a:r>
            <a:r>
              <a:rPr lang="en-US" altLang="zh-CN" sz="1600" dirty="0" err="1">
                <a:solidFill>
                  <a:srgbClr val="000000"/>
                </a:solidFill>
                <a:latin typeface="Times New Roman" charset="0"/>
              </a:rPr>
              <a:t>FlowLayout</a:t>
            </a:r>
            <a:r>
              <a:rPr lang="en-US" altLang="zh-CN" sz="1600" dirty="0">
                <a:solidFill>
                  <a:srgbClr val="000000"/>
                </a:solidFill>
                <a:latin typeface="Times New Roman" charset="0"/>
              </a:rPr>
              <a:t>());</a:t>
            </a:r>
          </a:p>
          <a:p>
            <a:pPr>
              <a:lnSpc>
                <a:spcPct val="90000"/>
              </a:lnSpc>
              <a:spcBef>
                <a:spcPct val="50000"/>
              </a:spcBef>
            </a:pPr>
            <a:r>
              <a:rPr lang="en-US" altLang="zh-CN" sz="1600" dirty="0">
                <a:solidFill>
                  <a:srgbClr val="000000"/>
                </a:solidFill>
                <a:latin typeface="Times New Roman" charset="0"/>
              </a:rPr>
              <a:t>    </a:t>
            </a:r>
            <a:r>
              <a:rPr lang="en-US" altLang="zh-CN" sz="1600" dirty="0" err="1">
                <a:solidFill>
                  <a:srgbClr val="000000"/>
                </a:solidFill>
                <a:latin typeface="Times New Roman" charset="0"/>
              </a:rPr>
              <a:t>cp.add</a:t>
            </a:r>
            <a:r>
              <a:rPr lang="en-US" altLang="zh-CN" sz="1600" dirty="0">
                <a:solidFill>
                  <a:srgbClr val="000000"/>
                </a:solidFill>
                <a:latin typeface="Times New Roman" charset="0"/>
              </a:rPr>
              <a:t>(b1);  </a:t>
            </a:r>
            <a:r>
              <a:rPr lang="en-US" altLang="zh-CN" sz="1600" dirty="0" err="1">
                <a:solidFill>
                  <a:srgbClr val="000000"/>
                </a:solidFill>
                <a:latin typeface="Times New Roman" charset="0"/>
              </a:rPr>
              <a:t>cp.add</a:t>
            </a:r>
            <a:r>
              <a:rPr lang="en-US" altLang="zh-CN" sz="1600" dirty="0">
                <a:solidFill>
                  <a:srgbClr val="000000"/>
                </a:solidFill>
                <a:latin typeface="Times New Roman" charset="0"/>
              </a:rPr>
              <a:t>(b2);  </a:t>
            </a:r>
            <a:r>
              <a:rPr lang="en-US" altLang="zh-CN" sz="1600" dirty="0" err="1">
                <a:solidFill>
                  <a:srgbClr val="000000"/>
                </a:solidFill>
                <a:latin typeface="Times New Roman" charset="0"/>
              </a:rPr>
              <a:t>cp.add</a:t>
            </a:r>
            <a:r>
              <a:rPr lang="en-US" altLang="zh-CN" sz="1600" dirty="0">
                <a:solidFill>
                  <a:srgbClr val="000000"/>
                </a:solidFill>
                <a:latin typeface="Times New Roman" charset="0"/>
              </a:rPr>
              <a:t>(txt); }</a:t>
            </a:r>
          </a:p>
          <a:p>
            <a:pPr>
              <a:lnSpc>
                <a:spcPct val="90000"/>
              </a:lnSpc>
              <a:spcBef>
                <a:spcPct val="50000"/>
              </a:spcBef>
            </a:pPr>
            <a:r>
              <a:rPr lang="en-US" altLang="zh-CN" sz="1600" dirty="0">
                <a:solidFill>
                  <a:srgbClr val="000000"/>
                </a:solidFill>
                <a:latin typeface="Times New Roman" charset="0"/>
              </a:rPr>
              <a:t>  public static void main(String[] </a:t>
            </a:r>
            <a:r>
              <a:rPr lang="en-US" altLang="zh-CN" sz="1600" dirty="0" err="1">
                <a:solidFill>
                  <a:srgbClr val="000000"/>
                </a:solidFill>
                <a:latin typeface="Times New Roman" charset="0"/>
              </a:rPr>
              <a:t>args</a:t>
            </a:r>
            <a:r>
              <a:rPr lang="en-US" altLang="zh-CN" sz="1600" dirty="0">
                <a:solidFill>
                  <a:srgbClr val="000000"/>
                </a:solidFill>
                <a:latin typeface="Times New Roman" charset="0"/>
              </a:rPr>
              <a:t>) {</a:t>
            </a:r>
            <a:r>
              <a:rPr lang="en-US" altLang="zh-CN" sz="1600" dirty="0" err="1">
                <a:solidFill>
                  <a:srgbClr val="000000"/>
                </a:solidFill>
                <a:latin typeface="Times New Roman" charset="0"/>
              </a:rPr>
              <a:t>Console.run</a:t>
            </a:r>
            <a:r>
              <a:rPr lang="en-US" altLang="zh-CN" sz="1600" dirty="0">
                <a:solidFill>
                  <a:srgbClr val="000000"/>
                </a:solidFill>
                <a:latin typeface="Times New Roman" charset="0"/>
              </a:rPr>
              <a:t>(new Button2(), 200, 75);}</a:t>
            </a:r>
          </a:p>
          <a:p>
            <a:pPr>
              <a:lnSpc>
                <a:spcPct val="90000"/>
              </a:lnSpc>
              <a:spcBef>
                <a:spcPct val="50000"/>
              </a:spcBef>
            </a:pPr>
            <a:r>
              <a:rPr lang="en-US" altLang="zh-CN" sz="1600" dirty="0">
                <a:solidFill>
                  <a:srgbClr val="000000"/>
                </a:solidFill>
                <a:latin typeface="Times New Roman" charset="0"/>
              </a:rPr>
              <a:t>} </a:t>
            </a:r>
          </a:p>
        </p:txBody>
      </p:sp>
      <p:sp>
        <p:nvSpPr>
          <p:cNvPr id="178180" name="AutoShape 5"/>
          <p:cNvSpPr>
            <a:spLocks/>
          </p:cNvSpPr>
          <p:nvPr/>
        </p:nvSpPr>
        <p:spPr bwMode="auto">
          <a:xfrm>
            <a:off x="7092950" y="2398526"/>
            <a:ext cx="360363" cy="1152525"/>
          </a:xfrm>
          <a:prstGeom prst="rightBrace">
            <a:avLst>
              <a:gd name="adj1" fmla="val 2665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78181" name="AutoShape 6"/>
          <p:cNvSpPr>
            <a:spLocks noChangeArrowheads="1"/>
          </p:cNvSpPr>
          <p:nvPr/>
        </p:nvSpPr>
        <p:spPr bwMode="auto">
          <a:xfrm>
            <a:off x="7596188" y="2053189"/>
            <a:ext cx="1223962" cy="792163"/>
          </a:xfrm>
          <a:prstGeom prst="wedgeRoundRectCallout">
            <a:avLst>
              <a:gd name="adj1" fmla="val -67509"/>
              <a:gd name="adj2" fmla="val 73847"/>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latin typeface="Times New Roman" charset="0"/>
              </a:rPr>
              <a:t>Event handler</a:t>
            </a:r>
            <a:endParaRPr lang="zh-CN" altLang="en-US">
              <a:solidFill>
                <a:srgbClr val="000000"/>
              </a:solidFill>
              <a:latin typeface="Times New Roman" charset="0"/>
            </a:endParaRPr>
          </a:p>
        </p:txBody>
      </p:sp>
      <p:sp>
        <p:nvSpPr>
          <p:cNvPr id="178182" name="AutoShape 7"/>
          <p:cNvSpPr>
            <a:spLocks noChangeArrowheads="1"/>
          </p:cNvSpPr>
          <p:nvPr/>
        </p:nvSpPr>
        <p:spPr bwMode="auto">
          <a:xfrm>
            <a:off x="6555340" y="801723"/>
            <a:ext cx="1439863" cy="720725"/>
          </a:xfrm>
          <a:prstGeom prst="wedgeRoundRectCallout">
            <a:avLst>
              <a:gd name="adj1" fmla="val -56065"/>
              <a:gd name="adj2" fmla="val 10462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latin typeface="Times New Roman" charset="0"/>
              </a:rPr>
              <a:t>Event Sources</a:t>
            </a:r>
            <a:endParaRPr lang="zh-CN" altLang="en-US" dirty="0">
              <a:solidFill>
                <a:srgbClr val="000000"/>
              </a:solidFill>
              <a:latin typeface="Times New Roman" charset="0"/>
            </a:endParaRPr>
          </a:p>
        </p:txBody>
      </p:sp>
      <p:sp>
        <p:nvSpPr>
          <p:cNvPr id="178183" name="AutoShape 8"/>
          <p:cNvSpPr>
            <a:spLocks noChangeArrowheads="1"/>
          </p:cNvSpPr>
          <p:nvPr/>
        </p:nvSpPr>
        <p:spPr bwMode="auto">
          <a:xfrm>
            <a:off x="4427538" y="2101956"/>
            <a:ext cx="1295400" cy="431800"/>
          </a:xfrm>
          <a:prstGeom prst="wedgeRoundRectCallout">
            <a:avLst>
              <a:gd name="adj1" fmla="val -79167"/>
              <a:gd name="adj2" fmla="val 10183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latin typeface="Times New Roman" charset="0"/>
              </a:rPr>
              <a:t>Events</a:t>
            </a:r>
            <a:endParaRPr lang="zh-CN" altLang="en-US" dirty="0">
              <a:solidFill>
                <a:srgbClr val="000000"/>
              </a:solidFill>
              <a:latin typeface="Times New Roman" charset="0"/>
            </a:endParaRPr>
          </a:p>
        </p:txBody>
      </p:sp>
      <p:sp>
        <p:nvSpPr>
          <p:cNvPr id="178184" name="AutoShape 9"/>
          <p:cNvSpPr>
            <a:spLocks noChangeArrowheads="1"/>
          </p:cNvSpPr>
          <p:nvPr/>
        </p:nvSpPr>
        <p:spPr bwMode="auto">
          <a:xfrm>
            <a:off x="5651500" y="4008765"/>
            <a:ext cx="3241675" cy="792163"/>
          </a:xfrm>
          <a:prstGeom prst="wedgeRoundRectCallout">
            <a:avLst>
              <a:gd name="adj1" fmla="val -55731"/>
              <a:gd name="adj2" fmla="val 24949"/>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a:solidFill>
                  <a:srgbClr val="000000"/>
                </a:solidFill>
                <a:latin typeface="Times New Roman" charset="0"/>
              </a:rPr>
              <a:t>Register event handler to event source</a:t>
            </a:r>
            <a:endParaRPr lang="zh-CN" altLang="en-US" dirty="0">
              <a:solidFill>
                <a:srgbClr val="000000"/>
              </a:solidFill>
              <a:latin typeface="Times New Roman" charset="0"/>
            </a:endParaRPr>
          </a:p>
        </p:txBody>
      </p:sp>
    </p:spTree>
    <p:extLst>
      <p:ext uri="{BB962C8B-B14F-4D97-AF65-F5344CB8AC3E}">
        <p14:creationId xmlns:p14="http://schemas.microsoft.com/office/powerpoint/2010/main" val="17265637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noChangeArrowheads="1"/>
          </p:cNvSpPr>
          <p:nvPr>
            <p:ph type="title"/>
          </p:nvPr>
        </p:nvSpPr>
        <p:spPr>
          <a:xfrm>
            <a:off x="0" y="0"/>
            <a:ext cx="9144000" cy="714375"/>
          </a:xfrm>
        </p:spPr>
        <p:txBody>
          <a:bodyPr/>
          <a:lstStyle/>
          <a:p>
            <a:r>
              <a:rPr lang="en-US" altLang="zh-CN">
                <a:solidFill>
                  <a:srgbClr val="000000"/>
                </a:solidFill>
              </a:rPr>
              <a:t>Example:   event-driven programming</a:t>
            </a:r>
            <a:endParaRPr lang="zh-CN" altLang="zh-CN">
              <a:solidFill>
                <a:srgbClr val="000000"/>
              </a:solidFill>
            </a:endParaRPr>
          </a:p>
        </p:txBody>
      </p:sp>
      <p:sp>
        <p:nvSpPr>
          <p:cNvPr id="180226" name="Text Box 3"/>
          <p:cNvSpPr txBox="1">
            <a:spLocks noChangeArrowheads="1"/>
          </p:cNvSpPr>
          <p:nvPr/>
        </p:nvSpPr>
        <p:spPr bwMode="auto">
          <a:xfrm>
            <a:off x="0" y="714375"/>
            <a:ext cx="8458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61950">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sz="1800" dirty="0">
                <a:solidFill>
                  <a:srgbClr val="000000"/>
                </a:solidFill>
                <a:latin typeface="Times New Roman" charset="0"/>
              </a:rPr>
              <a:t>In the case of a </a:t>
            </a:r>
            <a:r>
              <a:rPr lang="en-US" altLang="zh-CN" sz="1800" dirty="0" err="1">
                <a:solidFill>
                  <a:srgbClr val="000000"/>
                </a:solidFill>
                <a:latin typeface="Times New Roman" charset="0"/>
              </a:rPr>
              <a:t>JButton</a:t>
            </a:r>
            <a:r>
              <a:rPr lang="en-US" altLang="zh-CN" sz="1800" dirty="0">
                <a:solidFill>
                  <a:srgbClr val="000000"/>
                </a:solidFill>
                <a:latin typeface="Times New Roman" charset="0"/>
              </a:rPr>
              <a:t>, this “event of interest” is that the button is pressed. To register your interest in when a button is pressed, you call the </a:t>
            </a:r>
            <a:r>
              <a:rPr lang="en-US" altLang="zh-CN" sz="1800" dirty="0" err="1">
                <a:solidFill>
                  <a:srgbClr val="000000"/>
                </a:solidFill>
                <a:latin typeface="Times New Roman" charset="0"/>
              </a:rPr>
              <a:t>JButton’s</a:t>
            </a:r>
            <a:r>
              <a:rPr lang="en-US" altLang="zh-CN" sz="1800" dirty="0">
                <a:solidFill>
                  <a:srgbClr val="000000"/>
                </a:solidFill>
                <a:latin typeface="Times New Roman" charset="0"/>
              </a:rPr>
              <a:t> </a:t>
            </a:r>
            <a:r>
              <a:rPr lang="en-US" altLang="zh-CN" sz="1800" dirty="0" err="1">
                <a:solidFill>
                  <a:srgbClr val="000000"/>
                </a:solidFill>
                <a:latin typeface="Times New Roman" charset="0"/>
              </a:rPr>
              <a:t>addActionListener</a:t>
            </a:r>
            <a:r>
              <a:rPr lang="en-US" altLang="zh-CN" sz="1800" dirty="0">
                <a:solidFill>
                  <a:srgbClr val="000000"/>
                </a:solidFill>
                <a:latin typeface="Times New Roman" charset="0"/>
              </a:rPr>
              <a:t>( ) method. This method expects an argument that is an object that implements the </a:t>
            </a:r>
            <a:r>
              <a:rPr lang="en-US" altLang="zh-CN" sz="1800" dirty="0" err="1">
                <a:solidFill>
                  <a:srgbClr val="000000"/>
                </a:solidFill>
                <a:latin typeface="Times New Roman" charset="0"/>
              </a:rPr>
              <a:t>ActionListener</a:t>
            </a:r>
            <a:r>
              <a:rPr lang="en-US" altLang="zh-CN" sz="1800" dirty="0">
                <a:solidFill>
                  <a:srgbClr val="000000"/>
                </a:solidFill>
                <a:latin typeface="Times New Roman" charset="0"/>
              </a:rPr>
              <a:t> interface, which contains a single method called </a:t>
            </a:r>
            <a:r>
              <a:rPr lang="en-US" altLang="zh-CN" sz="1800" dirty="0" err="1">
                <a:solidFill>
                  <a:srgbClr val="000000"/>
                </a:solidFill>
                <a:latin typeface="Times New Roman" charset="0"/>
              </a:rPr>
              <a:t>actionPerformed</a:t>
            </a:r>
            <a:r>
              <a:rPr lang="en-US" altLang="zh-CN" sz="1800" dirty="0">
                <a:solidFill>
                  <a:srgbClr val="000000"/>
                </a:solidFill>
                <a:latin typeface="Times New Roman" charset="0"/>
              </a:rPr>
              <a:t>( ). So all you have to do to attach code to a </a:t>
            </a:r>
            <a:r>
              <a:rPr lang="en-US" altLang="zh-CN" sz="1800" dirty="0" err="1">
                <a:solidFill>
                  <a:srgbClr val="000000"/>
                </a:solidFill>
                <a:latin typeface="Times New Roman" charset="0"/>
              </a:rPr>
              <a:t>JButton</a:t>
            </a:r>
            <a:r>
              <a:rPr lang="en-US" altLang="zh-CN" sz="1800" dirty="0">
                <a:solidFill>
                  <a:srgbClr val="000000"/>
                </a:solidFill>
                <a:latin typeface="Times New Roman" charset="0"/>
              </a:rPr>
              <a:t> is to implement the </a:t>
            </a:r>
            <a:r>
              <a:rPr lang="en-US" altLang="zh-CN" sz="1800" dirty="0" err="1">
                <a:solidFill>
                  <a:srgbClr val="000000"/>
                </a:solidFill>
                <a:latin typeface="Times New Roman" charset="0"/>
              </a:rPr>
              <a:t>ActionListener</a:t>
            </a:r>
            <a:r>
              <a:rPr lang="en-US" altLang="zh-CN" sz="1800" dirty="0">
                <a:solidFill>
                  <a:srgbClr val="000000"/>
                </a:solidFill>
                <a:latin typeface="Times New Roman" charset="0"/>
              </a:rPr>
              <a:t> interface in a class, and register an object of that class with the </a:t>
            </a:r>
            <a:r>
              <a:rPr lang="en-US" altLang="zh-CN" sz="1800" dirty="0" err="1">
                <a:solidFill>
                  <a:srgbClr val="000000"/>
                </a:solidFill>
                <a:latin typeface="Times New Roman" charset="0"/>
              </a:rPr>
              <a:t>JButton</a:t>
            </a:r>
            <a:r>
              <a:rPr lang="en-US" altLang="zh-CN" sz="1800" dirty="0">
                <a:solidFill>
                  <a:srgbClr val="000000"/>
                </a:solidFill>
                <a:latin typeface="Times New Roman" charset="0"/>
              </a:rPr>
              <a:t> via </a:t>
            </a:r>
            <a:r>
              <a:rPr lang="en-US" altLang="zh-CN" sz="1800" dirty="0" err="1">
                <a:solidFill>
                  <a:srgbClr val="000000"/>
                </a:solidFill>
                <a:latin typeface="Times New Roman" charset="0"/>
              </a:rPr>
              <a:t>addActionListener</a:t>
            </a:r>
            <a:r>
              <a:rPr lang="en-US" altLang="zh-CN" sz="1800" dirty="0">
                <a:solidFill>
                  <a:srgbClr val="000000"/>
                </a:solidFill>
                <a:latin typeface="Times New Roman" charset="0"/>
              </a:rPr>
              <a:t>( ). The method will be called when the button is pressed (this is normally referred to as a </a:t>
            </a:r>
            <a:r>
              <a:rPr lang="en-US" altLang="zh-CN" sz="1800" i="1" dirty="0">
                <a:solidFill>
                  <a:srgbClr val="000000"/>
                </a:solidFill>
                <a:latin typeface="Times New Roman" charset="0"/>
              </a:rPr>
              <a:t>callback</a:t>
            </a:r>
            <a:r>
              <a:rPr lang="en-US" altLang="zh-CN" sz="1800" dirty="0">
                <a:solidFill>
                  <a:srgbClr val="000000"/>
                </a:solidFill>
                <a:latin typeface="Times New Roman" charset="0"/>
              </a:rPr>
              <a:t>). </a:t>
            </a:r>
            <a:endParaRPr lang="zh-CN" altLang="en-US" sz="1800" dirty="0">
              <a:solidFill>
                <a:srgbClr val="000000"/>
              </a:solidFill>
              <a:latin typeface="Times New Roman" charset="0"/>
            </a:endParaRPr>
          </a:p>
        </p:txBody>
      </p:sp>
      <p:grpSp>
        <p:nvGrpSpPr>
          <p:cNvPr id="180227" name="Group 4"/>
          <p:cNvGrpSpPr>
            <a:grpSpLocks noChangeAspect="1"/>
          </p:cNvGrpSpPr>
          <p:nvPr/>
        </p:nvGrpSpPr>
        <p:grpSpPr bwMode="auto">
          <a:xfrm>
            <a:off x="3492500" y="2758889"/>
            <a:ext cx="5651500" cy="3429000"/>
            <a:chOff x="2290" y="2160"/>
            <a:chExt cx="3470" cy="2160"/>
          </a:xfrm>
        </p:grpSpPr>
        <p:sp>
          <p:nvSpPr>
            <p:cNvPr id="180257" name="AutoShape 5"/>
            <p:cNvSpPr>
              <a:spLocks noChangeAspect="1" noChangeArrowheads="1" noTextEdit="1"/>
            </p:cNvSpPr>
            <p:nvPr/>
          </p:nvSpPr>
          <p:spPr bwMode="auto">
            <a:xfrm>
              <a:off x="2290" y="2160"/>
              <a:ext cx="3470" cy="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258" name="Rectangle 6"/>
            <p:cNvSpPr>
              <a:spLocks noChangeArrowheads="1"/>
            </p:cNvSpPr>
            <p:nvPr/>
          </p:nvSpPr>
          <p:spPr bwMode="auto">
            <a:xfrm>
              <a:off x="4753" y="3849"/>
              <a:ext cx="641" cy="299"/>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80259" name="Rectangle 7"/>
            <p:cNvSpPr>
              <a:spLocks noChangeArrowheads="1"/>
            </p:cNvSpPr>
            <p:nvPr/>
          </p:nvSpPr>
          <p:spPr bwMode="auto">
            <a:xfrm>
              <a:off x="4873" y="3879"/>
              <a:ext cx="453"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rPr>
                <a:t>ActionEvent</a:t>
              </a:r>
              <a:endParaRPr lang="en-US" altLang="zh-CN" sz="1200">
                <a:solidFill>
                  <a:srgbClr val="000000"/>
                </a:solidFill>
                <a:latin typeface="Times New Roman" charset="0"/>
              </a:endParaRPr>
            </a:p>
          </p:txBody>
        </p:sp>
        <p:sp>
          <p:nvSpPr>
            <p:cNvPr id="180260" name="Rectangle 8"/>
            <p:cNvSpPr>
              <a:spLocks noChangeArrowheads="1"/>
            </p:cNvSpPr>
            <p:nvPr/>
          </p:nvSpPr>
          <p:spPr bwMode="auto">
            <a:xfrm>
              <a:off x="4918" y="4006"/>
              <a:ext cx="33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900">
                  <a:solidFill>
                    <a:srgbClr val="000000"/>
                  </a:solidFill>
                </a:rPr>
                <a:t>(from event)</a:t>
              </a:r>
              <a:endParaRPr lang="en-US" altLang="zh-CN" sz="1200">
                <a:solidFill>
                  <a:srgbClr val="000000"/>
                </a:solidFill>
                <a:latin typeface="Times New Roman" charset="0"/>
              </a:endParaRPr>
            </a:p>
          </p:txBody>
        </p:sp>
        <p:sp>
          <p:nvSpPr>
            <p:cNvPr id="180261" name="Rectangle 9"/>
            <p:cNvSpPr>
              <a:spLocks noChangeArrowheads="1"/>
            </p:cNvSpPr>
            <p:nvPr/>
          </p:nvSpPr>
          <p:spPr bwMode="auto">
            <a:xfrm>
              <a:off x="2447" y="2915"/>
              <a:ext cx="1977" cy="568"/>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80262" name="Rectangle 10"/>
            <p:cNvSpPr>
              <a:spLocks noChangeArrowheads="1"/>
            </p:cNvSpPr>
            <p:nvPr/>
          </p:nvSpPr>
          <p:spPr bwMode="auto">
            <a:xfrm>
              <a:off x="3189" y="3057"/>
              <a:ext cx="543"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rPr>
                <a:t>ActionListener</a:t>
              </a:r>
              <a:endParaRPr lang="en-US" altLang="zh-CN" sz="1200">
                <a:solidFill>
                  <a:srgbClr val="000000"/>
                </a:solidFill>
                <a:latin typeface="Times New Roman" charset="0"/>
              </a:endParaRPr>
            </a:p>
          </p:txBody>
        </p:sp>
        <p:sp>
          <p:nvSpPr>
            <p:cNvPr id="180263" name="Rectangle 11"/>
            <p:cNvSpPr>
              <a:spLocks noChangeArrowheads="1"/>
            </p:cNvSpPr>
            <p:nvPr/>
          </p:nvSpPr>
          <p:spPr bwMode="auto">
            <a:xfrm>
              <a:off x="2447" y="3296"/>
              <a:ext cx="1977" cy="187"/>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18026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 y="3311"/>
              <a:ext cx="11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6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 y="3311"/>
              <a:ext cx="11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6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 y="3311"/>
              <a:ext cx="11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67" name="Rectangle 15"/>
            <p:cNvSpPr>
              <a:spLocks noChangeArrowheads="1"/>
            </p:cNvSpPr>
            <p:nvPr/>
          </p:nvSpPr>
          <p:spPr bwMode="auto">
            <a:xfrm>
              <a:off x="2731" y="3311"/>
              <a:ext cx="1580"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rPr>
                <a:t>actionPerformed(arg0 : ActionEvent) : void</a:t>
              </a:r>
              <a:endParaRPr lang="en-US" altLang="zh-CN" sz="1200">
                <a:solidFill>
                  <a:srgbClr val="000000"/>
                </a:solidFill>
                <a:latin typeface="Times New Roman" charset="0"/>
              </a:endParaRPr>
            </a:p>
          </p:txBody>
        </p:sp>
        <p:sp>
          <p:nvSpPr>
            <p:cNvPr id="180268" name="Rectangle 16"/>
            <p:cNvSpPr>
              <a:spLocks noChangeArrowheads="1"/>
            </p:cNvSpPr>
            <p:nvPr/>
          </p:nvSpPr>
          <p:spPr bwMode="auto">
            <a:xfrm>
              <a:off x="3283" y="3191"/>
              <a:ext cx="337"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900">
                  <a:solidFill>
                    <a:srgbClr val="000000"/>
                  </a:solidFill>
                </a:rPr>
                <a:t>(from event)</a:t>
              </a:r>
              <a:endParaRPr lang="en-US" altLang="zh-CN" sz="1200">
                <a:solidFill>
                  <a:srgbClr val="000000"/>
                </a:solidFill>
                <a:latin typeface="Times New Roman" charset="0"/>
              </a:endParaRPr>
            </a:p>
          </p:txBody>
        </p:sp>
        <p:sp>
          <p:nvSpPr>
            <p:cNvPr id="180269" name="Rectangle 17"/>
            <p:cNvSpPr>
              <a:spLocks noChangeArrowheads="1"/>
            </p:cNvSpPr>
            <p:nvPr/>
          </p:nvSpPr>
          <p:spPr bwMode="auto">
            <a:xfrm>
              <a:off x="3189" y="2937"/>
              <a:ext cx="505"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rPr>
                <a:t>&lt;&lt;Interface&gt;&gt;</a:t>
              </a:r>
              <a:endParaRPr lang="en-US" altLang="zh-CN" sz="1200">
                <a:solidFill>
                  <a:srgbClr val="000000"/>
                </a:solidFill>
                <a:latin typeface="Times New Roman" charset="0"/>
              </a:endParaRPr>
            </a:p>
          </p:txBody>
        </p:sp>
        <p:sp>
          <p:nvSpPr>
            <p:cNvPr id="180270" name="Rectangle 18"/>
            <p:cNvSpPr>
              <a:spLocks noChangeArrowheads="1"/>
            </p:cNvSpPr>
            <p:nvPr/>
          </p:nvSpPr>
          <p:spPr bwMode="auto">
            <a:xfrm>
              <a:off x="2447" y="3782"/>
              <a:ext cx="1977" cy="433"/>
            </a:xfrm>
            <a:prstGeom prst="rect">
              <a:avLst/>
            </a:prstGeom>
            <a:solidFill>
              <a:srgbClr val="FFFFFF"/>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80271" name="Rectangle 19"/>
            <p:cNvSpPr>
              <a:spLocks noChangeArrowheads="1"/>
            </p:cNvSpPr>
            <p:nvPr/>
          </p:nvSpPr>
          <p:spPr bwMode="auto">
            <a:xfrm>
              <a:off x="3401" y="3812"/>
              <a:ext cx="103"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rPr>
                <a:t>BL</a:t>
              </a:r>
              <a:endParaRPr lang="en-US" altLang="zh-CN" sz="1200">
                <a:solidFill>
                  <a:srgbClr val="000000"/>
                </a:solidFill>
                <a:latin typeface="Times New Roman" charset="0"/>
              </a:endParaRPr>
            </a:p>
          </p:txBody>
        </p:sp>
        <p:sp>
          <p:nvSpPr>
            <p:cNvPr id="180272" name="Rectangle 20"/>
            <p:cNvSpPr>
              <a:spLocks noChangeArrowheads="1"/>
            </p:cNvSpPr>
            <p:nvPr/>
          </p:nvSpPr>
          <p:spPr bwMode="auto">
            <a:xfrm>
              <a:off x="2447" y="4043"/>
              <a:ext cx="1977" cy="172"/>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180273"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 y="4058"/>
              <a:ext cx="11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74"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 y="4058"/>
              <a:ext cx="11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75"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 y="4058"/>
              <a:ext cx="11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76" name="Rectangle 24"/>
            <p:cNvSpPr>
              <a:spLocks noChangeArrowheads="1"/>
            </p:cNvSpPr>
            <p:nvPr/>
          </p:nvSpPr>
          <p:spPr bwMode="auto">
            <a:xfrm>
              <a:off x="2731" y="4058"/>
              <a:ext cx="1580"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rPr>
                <a:t>actionPerformed(arg0 : ActionEvent) : void</a:t>
              </a:r>
              <a:endParaRPr lang="en-US" altLang="zh-CN" sz="1200">
                <a:solidFill>
                  <a:srgbClr val="000000"/>
                </a:solidFill>
                <a:latin typeface="Times New Roman" charset="0"/>
              </a:endParaRPr>
            </a:p>
          </p:txBody>
        </p:sp>
        <p:sp>
          <p:nvSpPr>
            <p:cNvPr id="180277" name="Rectangle 25"/>
            <p:cNvSpPr>
              <a:spLocks noChangeArrowheads="1"/>
            </p:cNvSpPr>
            <p:nvPr/>
          </p:nvSpPr>
          <p:spPr bwMode="auto">
            <a:xfrm>
              <a:off x="3240" y="3939"/>
              <a:ext cx="40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900">
                  <a:solidFill>
                    <a:srgbClr val="000000"/>
                  </a:solidFill>
                </a:rPr>
                <a:t>(from Button2)</a:t>
              </a:r>
              <a:endParaRPr lang="en-US" altLang="zh-CN" sz="1200">
                <a:solidFill>
                  <a:srgbClr val="000000"/>
                </a:solidFill>
                <a:latin typeface="Times New Roman" charset="0"/>
              </a:endParaRPr>
            </a:p>
          </p:txBody>
        </p:sp>
        <p:sp>
          <p:nvSpPr>
            <p:cNvPr id="180278" name="Line 26"/>
            <p:cNvSpPr>
              <a:spLocks noChangeShapeType="1"/>
            </p:cNvSpPr>
            <p:nvPr/>
          </p:nvSpPr>
          <p:spPr bwMode="auto">
            <a:xfrm flipV="1">
              <a:off x="3432" y="3483"/>
              <a:ext cx="1" cy="291"/>
            </a:xfrm>
            <a:prstGeom prst="line">
              <a:avLst/>
            </a:prstGeom>
            <a:noFill/>
            <a:ln w="0">
              <a:solidFill>
                <a:srgbClr val="990033"/>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80279" name="Freeform 27"/>
            <p:cNvSpPr>
              <a:spLocks/>
            </p:cNvSpPr>
            <p:nvPr/>
          </p:nvSpPr>
          <p:spPr bwMode="auto">
            <a:xfrm>
              <a:off x="3380" y="3483"/>
              <a:ext cx="104" cy="142"/>
            </a:xfrm>
            <a:custGeom>
              <a:avLst/>
              <a:gdLst>
                <a:gd name="T0" fmla="*/ 52 w 104"/>
                <a:gd name="T1" fmla="*/ 0 h 142"/>
                <a:gd name="T2" fmla="*/ 104 w 104"/>
                <a:gd name="T3" fmla="*/ 142 h 142"/>
                <a:gd name="T4" fmla="*/ 0 w 104"/>
                <a:gd name="T5" fmla="*/ 142 h 142"/>
                <a:gd name="T6" fmla="*/ 52 w 104"/>
                <a:gd name="T7" fmla="*/ 0 h 142"/>
                <a:gd name="T8" fmla="*/ 0 60000 65536"/>
                <a:gd name="T9" fmla="*/ 0 60000 65536"/>
                <a:gd name="T10" fmla="*/ 0 60000 65536"/>
                <a:gd name="T11" fmla="*/ 0 60000 65536"/>
                <a:gd name="T12" fmla="*/ 0 w 104"/>
                <a:gd name="T13" fmla="*/ 0 h 142"/>
                <a:gd name="T14" fmla="*/ 104 w 104"/>
                <a:gd name="T15" fmla="*/ 142 h 142"/>
              </a:gdLst>
              <a:ahLst/>
              <a:cxnLst>
                <a:cxn ang="T8">
                  <a:pos x="T0" y="T1"/>
                </a:cxn>
                <a:cxn ang="T9">
                  <a:pos x="T2" y="T3"/>
                </a:cxn>
                <a:cxn ang="T10">
                  <a:pos x="T4" y="T5"/>
                </a:cxn>
                <a:cxn ang="T11">
                  <a:pos x="T6" y="T7"/>
                </a:cxn>
              </a:cxnLst>
              <a:rect l="T12" t="T13" r="T14" b="T15"/>
              <a:pathLst>
                <a:path w="104" h="142">
                  <a:moveTo>
                    <a:pt x="52" y="0"/>
                  </a:moveTo>
                  <a:lnTo>
                    <a:pt x="104" y="142"/>
                  </a:lnTo>
                  <a:lnTo>
                    <a:pt x="0" y="142"/>
                  </a:lnTo>
                  <a:lnTo>
                    <a:pt x="52" y="0"/>
                  </a:lnTo>
                  <a:close/>
                </a:path>
              </a:pathLst>
            </a:custGeom>
            <a:solidFill>
              <a:srgbClr val="FFFFFF"/>
            </a:solidFill>
            <a:ln w="0">
              <a:solidFill>
                <a:srgbClr val="990033"/>
              </a:solidFill>
              <a:round/>
              <a:headEnd/>
              <a:tailEnd/>
            </a:ln>
          </p:spPr>
          <p:txBody>
            <a:bodyPr/>
            <a:lstStyle/>
            <a:p>
              <a:endParaRPr lang="en-US"/>
            </a:p>
          </p:txBody>
        </p:sp>
        <p:sp>
          <p:nvSpPr>
            <p:cNvPr id="180280" name="Line 28"/>
            <p:cNvSpPr>
              <a:spLocks noChangeShapeType="1"/>
            </p:cNvSpPr>
            <p:nvPr/>
          </p:nvSpPr>
          <p:spPr bwMode="auto">
            <a:xfrm>
              <a:off x="4424" y="3999"/>
              <a:ext cx="329" cy="1"/>
            </a:xfrm>
            <a:prstGeom prst="line">
              <a:avLst/>
            </a:prstGeom>
            <a:noFill/>
            <a:ln w="0">
              <a:solidFill>
                <a:srgbClr val="990033"/>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80281" name="Line 29"/>
            <p:cNvSpPr>
              <a:spLocks noChangeShapeType="1"/>
            </p:cNvSpPr>
            <p:nvPr/>
          </p:nvSpPr>
          <p:spPr bwMode="auto">
            <a:xfrm flipH="1">
              <a:off x="4663" y="3999"/>
              <a:ext cx="90" cy="37"/>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82" name="Line 30"/>
            <p:cNvSpPr>
              <a:spLocks noChangeShapeType="1"/>
            </p:cNvSpPr>
            <p:nvPr/>
          </p:nvSpPr>
          <p:spPr bwMode="auto">
            <a:xfrm flipH="1" flipV="1">
              <a:off x="4663" y="3961"/>
              <a:ext cx="90" cy="38"/>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83" name="Rectangle 31"/>
            <p:cNvSpPr>
              <a:spLocks noChangeArrowheads="1"/>
            </p:cNvSpPr>
            <p:nvPr/>
          </p:nvSpPr>
          <p:spPr bwMode="auto">
            <a:xfrm>
              <a:off x="4775" y="3199"/>
              <a:ext cx="604" cy="299"/>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80284" name="Rectangle 32"/>
            <p:cNvSpPr>
              <a:spLocks noChangeArrowheads="1"/>
            </p:cNvSpPr>
            <p:nvPr/>
          </p:nvSpPr>
          <p:spPr bwMode="auto">
            <a:xfrm>
              <a:off x="4891" y="3229"/>
              <a:ext cx="383"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i="1">
                  <a:solidFill>
                    <a:srgbClr val="000000"/>
                  </a:solidFill>
                </a:rPr>
                <a:t>AWTEvent</a:t>
              </a:r>
              <a:endParaRPr lang="en-US" altLang="zh-CN" sz="1200">
                <a:solidFill>
                  <a:srgbClr val="000000"/>
                </a:solidFill>
                <a:latin typeface="Times New Roman" charset="0"/>
              </a:endParaRPr>
            </a:p>
          </p:txBody>
        </p:sp>
        <p:sp>
          <p:nvSpPr>
            <p:cNvPr id="180285" name="Rectangle 33"/>
            <p:cNvSpPr>
              <a:spLocks noChangeArrowheads="1"/>
            </p:cNvSpPr>
            <p:nvPr/>
          </p:nvSpPr>
          <p:spPr bwMode="auto">
            <a:xfrm>
              <a:off x="4964" y="3363"/>
              <a:ext cx="281"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900">
                  <a:solidFill>
                    <a:srgbClr val="000000"/>
                  </a:solidFill>
                </a:rPr>
                <a:t>(from awt)</a:t>
              </a:r>
              <a:endParaRPr lang="en-US" altLang="zh-CN" sz="1200">
                <a:solidFill>
                  <a:srgbClr val="000000"/>
                </a:solidFill>
                <a:latin typeface="Times New Roman" charset="0"/>
              </a:endParaRPr>
            </a:p>
          </p:txBody>
        </p:sp>
        <p:sp>
          <p:nvSpPr>
            <p:cNvPr id="180286" name="Line 34"/>
            <p:cNvSpPr>
              <a:spLocks noChangeShapeType="1"/>
            </p:cNvSpPr>
            <p:nvPr/>
          </p:nvSpPr>
          <p:spPr bwMode="auto">
            <a:xfrm flipV="1">
              <a:off x="5073" y="3498"/>
              <a:ext cx="1" cy="35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87" name="Freeform 35"/>
            <p:cNvSpPr>
              <a:spLocks/>
            </p:cNvSpPr>
            <p:nvPr/>
          </p:nvSpPr>
          <p:spPr bwMode="auto">
            <a:xfrm>
              <a:off x="5021" y="3498"/>
              <a:ext cx="105" cy="142"/>
            </a:xfrm>
            <a:custGeom>
              <a:avLst/>
              <a:gdLst>
                <a:gd name="T0" fmla="*/ 52 w 105"/>
                <a:gd name="T1" fmla="*/ 0 h 142"/>
                <a:gd name="T2" fmla="*/ 105 w 105"/>
                <a:gd name="T3" fmla="*/ 142 h 142"/>
                <a:gd name="T4" fmla="*/ 0 w 105"/>
                <a:gd name="T5" fmla="*/ 142 h 142"/>
                <a:gd name="T6" fmla="*/ 52 w 105"/>
                <a:gd name="T7" fmla="*/ 0 h 142"/>
                <a:gd name="T8" fmla="*/ 0 60000 65536"/>
                <a:gd name="T9" fmla="*/ 0 60000 65536"/>
                <a:gd name="T10" fmla="*/ 0 60000 65536"/>
                <a:gd name="T11" fmla="*/ 0 60000 65536"/>
                <a:gd name="T12" fmla="*/ 0 w 105"/>
                <a:gd name="T13" fmla="*/ 0 h 142"/>
                <a:gd name="T14" fmla="*/ 105 w 105"/>
                <a:gd name="T15" fmla="*/ 142 h 142"/>
              </a:gdLst>
              <a:ahLst/>
              <a:cxnLst>
                <a:cxn ang="T8">
                  <a:pos x="T0" y="T1"/>
                </a:cxn>
                <a:cxn ang="T9">
                  <a:pos x="T2" y="T3"/>
                </a:cxn>
                <a:cxn ang="T10">
                  <a:pos x="T4" y="T5"/>
                </a:cxn>
                <a:cxn ang="T11">
                  <a:pos x="T6" y="T7"/>
                </a:cxn>
              </a:cxnLst>
              <a:rect l="T12" t="T13" r="T14" b="T15"/>
              <a:pathLst>
                <a:path w="105" h="142">
                  <a:moveTo>
                    <a:pt x="52" y="0"/>
                  </a:moveTo>
                  <a:lnTo>
                    <a:pt x="105" y="142"/>
                  </a:lnTo>
                  <a:lnTo>
                    <a:pt x="0" y="142"/>
                  </a:lnTo>
                  <a:lnTo>
                    <a:pt x="52" y="0"/>
                  </a:lnTo>
                  <a:close/>
                </a:path>
              </a:pathLst>
            </a:custGeom>
            <a:solidFill>
              <a:srgbClr val="FFFFFF"/>
            </a:solidFill>
            <a:ln w="0">
              <a:solidFill>
                <a:srgbClr val="990033"/>
              </a:solidFill>
              <a:round/>
              <a:headEnd/>
              <a:tailEnd/>
            </a:ln>
          </p:spPr>
          <p:txBody>
            <a:bodyPr/>
            <a:lstStyle/>
            <a:p>
              <a:endParaRPr lang="en-US"/>
            </a:p>
          </p:txBody>
        </p:sp>
        <p:sp>
          <p:nvSpPr>
            <p:cNvPr id="180288" name="Rectangle 36"/>
            <p:cNvSpPr>
              <a:spLocks noChangeArrowheads="1"/>
            </p:cNvSpPr>
            <p:nvPr/>
          </p:nvSpPr>
          <p:spPr bwMode="auto">
            <a:xfrm>
              <a:off x="4559" y="2519"/>
              <a:ext cx="1037" cy="433"/>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80289" name="Rectangle 37"/>
            <p:cNvSpPr>
              <a:spLocks noChangeArrowheads="1"/>
            </p:cNvSpPr>
            <p:nvPr/>
          </p:nvSpPr>
          <p:spPr bwMode="auto">
            <a:xfrm>
              <a:off x="4866" y="2549"/>
              <a:ext cx="453"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rPr>
                <a:t>EventObject</a:t>
              </a:r>
              <a:endParaRPr lang="en-US" altLang="zh-CN" sz="1200">
                <a:solidFill>
                  <a:srgbClr val="000000"/>
                </a:solidFill>
                <a:latin typeface="Times New Roman" charset="0"/>
              </a:endParaRPr>
            </a:p>
          </p:txBody>
        </p:sp>
        <p:sp>
          <p:nvSpPr>
            <p:cNvPr id="180290" name="Rectangle 38"/>
            <p:cNvSpPr>
              <a:spLocks noChangeArrowheads="1"/>
            </p:cNvSpPr>
            <p:nvPr/>
          </p:nvSpPr>
          <p:spPr bwMode="auto">
            <a:xfrm>
              <a:off x="4951" y="2683"/>
              <a:ext cx="271"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900">
                  <a:solidFill>
                    <a:srgbClr val="000000"/>
                  </a:solidFill>
                </a:rPr>
                <a:t>(from util)</a:t>
              </a:r>
              <a:endParaRPr lang="en-US" altLang="zh-CN" sz="1200">
                <a:solidFill>
                  <a:srgbClr val="000000"/>
                </a:solidFill>
                <a:latin typeface="Times New Roman" charset="0"/>
              </a:endParaRPr>
            </a:p>
          </p:txBody>
        </p:sp>
        <p:sp>
          <p:nvSpPr>
            <p:cNvPr id="180291" name="Rectangle 39"/>
            <p:cNvSpPr>
              <a:spLocks noChangeArrowheads="1"/>
            </p:cNvSpPr>
            <p:nvPr/>
          </p:nvSpPr>
          <p:spPr bwMode="auto">
            <a:xfrm>
              <a:off x="4559" y="2788"/>
              <a:ext cx="1037" cy="164"/>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180292"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 y="2803"/>
              <a:ext cx="12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93"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3" y="2803"/>
              <a:ext cx="12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94"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 y="2803"/>
              <a:ext cx="12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95" name="Rectangle 43"/>
            <p:cNvSpPr>
              <a:spLocks noChangeArrowheads="1"/>
            </p:cNvSpPr>
            <p:nvPr/>
          </p:nvSpPr>
          <p:spPr bwMode="auto">
            <a:xfrm>
              <a:off x="4775" y="2803"/>
              <a:ext cx="74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rPr>
                <a:t>getSource() : Object</a:t>
              </a:r>
              <a:endParaRPr lang="en-US" altLang="zh-CN" sz="1200">
                <a:solidFill>
                  <a:srgbClr val="000000"/>
                </a:solidFill>
                <a:latin typeface="Times New Roman" charset="0"/>
              </a:endParaRPr>
            </a:p>
          </p:txBody>
        </p:sp>
        <p:sp>
          <p:nvSpPr>
            <p:cNvPr id="180296" name="Line 44"/>
            <p:cNvSpPr>
              <a:spLocks noChangeShapeType="1"/>
            </p:cNvSpPr>
            <p:nvPr/>
          </p:nvSpPr>
          <p:spPr bwMode="auto">
            <a:xfrm flipV="1">
              <a:off x="5073" y="2952"/>
              <a:ext cx="1" cy="247"/>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97" name="Freeform 45"/>
            <p:cNvSpPr>
              <a:spLocks/>
            </p:cNvSpPr>
            <p:nvPr/>
          </p:nvSpPr>
          <p:spPr bwMode="auto">
            <a:xfrm>
              <a:off x="5021" y="2952"/>
              <a:ext cx="105" cy="142"/>
            </a:xfrm>
            <a:custGeom>
              <a:avLst/>
              <a:gdLst>
                <a:gd name="T0" fmla="*/ 52 w 105"/>
                <a:gd name="T1" fmla="*/ 0 h 142"/>
                <a:gd name="T2" fmla="*/ 105 w 105"/>
                <a:gd name="T3" fmla="*/ 142 h 142"/>
                <a:gd name="T4" fmla="*/ 0 w 105"/>
                <a:gd name="T5" fmla="*/ 142 h 142"/>
                <a:gd name="T6" fmla="*/ 52 w 105"/>
                <a:gd name="T7" fmla="*/ 0 h 142"/>
                <a:gd name="T8" fmla="*/ 0 60000 65536"/>
                <a:gd name="T9" fmla="*/ 0 60000 65536"/>
                <a:gd name="T10" fmla="*/ 0 60000 65536"/>
                <a:gd name="T11" fmla="*/ 0 60000 65536"/>
                <a:gd name="T12" fmla="*/ 0 w 105"/>
                <a:gd name="T13" fmla="*/ 0 h 142"/>
                <a:gd name="T14" fmla="*/ 105 w 105"/>
                <a:gd name="T15" fmla="*/ 142 h 142"/>
              </a:gdLst>
              <a:ahLst/>
              <a:cxnLst>
                <a:cxn ang="T8">
                  <a:pos x="T0" y="T1"/>
                </a:cxn>
                <a:cxn ang="T9">
                  <a:pos x="T2" y="T3"/>
                </a:cxn>
                <a:cxn ang="T10">
                  <a:pos x="T4" y="T5"/>
                </a:cxn>
                <a:cxn ang="T11">
                  <a:pos x="T6" y="T7"/>
                </a:cxn>
              </a:cxnLst>
              <a:rect l="T12" t="T13" r="T14" b="T15"/>
              <a:pathLst>
                <a:path w="105" h="142">
                  <a:moveTo>
                    <a:pt x="52" y="0"/>
                  </a:moveTo>
                  <a:lnTo>
                    <a:pt x="105" y="142"/>
                  </a:lnTo>
                  <a:lnTo>
                    <a:pt x="0" y="142"/>
                  </a:lnTo>
                  <a:lnTo>
                    <a:pt x="52" y="0"/>
                  </a:lnTo>
                  <a:close/>
                </a:path>
              </a:pathLst>
            </a:custGeom>
            <a:solidFill>
              <a:srgbClr val="FFFFFF"/>
            </a:solidFill>
            <a:ln w="0">
              <a:solidFill>
                <a:srgbClr val="990033"/>
              </a:solidFill>
              <a:round/>
              <a:headEnd/>
              <a:tailEnd/>
            </a:ln>
          </p:spPr>
          <p:txBody>
            <a:bodyPr/>
            <a:lstStyle/>
            <a:p>
              <a:endParaRPr lang="en-US"/>
            </a:p>
          </p:txBody>
        </p:sp>
        <p:sp>
          <p:nvSpPr>
            <p:cNvPr id="180298" name="Rectangle 46"/>
            <p:cNvSpPr>
              <a:spLocks noChangeArrowheads="1"/>
            </p:cNvSpPr>
            <p:nvPr/>
          </p:nvSpPr>
          <p:spPr bwMode="auto">
            <a:xfrm>
              <a:off x="3081" y="2257"/>
              <a:ext cx="709" cy="426"/>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80299" name="Rectangle 47"/>
            <p:cNvSpPr>
              <a:spLocks noChangeArrowheads="1"/>
            </p:cNvSpPr>
            <p:nvPr/>
          </p:nvSpPr>
          <p:spPr bwMode="auto">
            <a:xfrm>
              <a:off x="3202" y="2407"/>
              <a:ext cx="514"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rPr>
                <a:t>EventListener</a:t>
              </a:r>
              <a:endParaRPr lang="en-US" altLang="zh-CN" sz="1200">
                <a:solidFill>
                  <a:srgbClr val="000000"/>
                </a:solidFill>
                <a:latin typeface="Times New Roman" charset="0"/>
              </a:endParaRPr>
            </a:p>
          </p:txBody>
        </p:sp>
        <p:sp>
          <p:nvSpPr>
            <p:cNvPr id="180300" name="Rectangle 48"/>
            <p:cNvSpPr>
              <a:spLocks noChangeArrowheads="1"/>
            </p:cNvSpPr>
            <p:nvPr/>
          </p:nvSpPr>
          <p:spPr bwMode="auto">
            <a:xfrm>
              <a:off x="3310" y="2534"/>
              <a:ext cx="271"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900">
                  <a:solidFill>
                    <a:srgbClr val="000000"/>
                  </a:solidFill>
                </a:rPr>
                <a:t>(from util)</a:t>
              </a:r>
              <a:endParaRPr lang="en-US" altLang="zh-CN" sz="1200">
                <a:solidFill>
                  <a:srgbClr val="000000"/>
                </a:solidFill>
                <a:latin typeface="Times New Roman" charset="0"/>
              </a:endParaRPr>
            </a:p>
          </p:txBody>
        </p:sp>
        <p:sp>
          <p:nvSpPr>
            <p:cNvPr id="180301" name="Rectangle 49"/>
            <p:cNvSpPr>
              <a:spLocks noChangeArrowheads="1"/>
            </p:cNvSpPr>
            <p:nvPr/>
          </p:nvSpPr>
          <p:spPr bwMode="auto">
            <a:xfrm>
              <a:off x="3189" y="2287"/>
              <a:ext cx="505"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200">
                  <a:solidFill>
                    <a:srgbClr val="000000"/>
                  </a:solidFill>
                </a:rPr>
                <a:t>&lt;&lt;Interface&gt;&gt;</a:t>
              </a:r>
              <a:endParaRPr lang="en-US" altLang="zh-CN" sz="1200">
                <a:solidFill>
                  <a:srgbClr val="000000"/>
                </a:solidFill>
                <a:latin typeface="Times New Roman" charset="0"/>
              </a:endParaRPr>
            </a:p>
          </p:txBody>
        </p:sp>
        <p:sp>
          <p:nvSpPr>
            <p:cNvPr id="180302" name="Line 50"/>
            <p:cNvSpPr>
              <a:spLocks noChangeShapeType="1"/>
            </p:cNvSpPr>
            <p:nvPr/>
          </p:nvSpPr>
          <p:spPr bwMode="auto">
            <a:xfrm flipV="1">
              <a:off x="3432" y="2683"/>
              <a:ext cx="1" cy="224"/>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303" name="Freeform 51"/>
            <p:cNvSpPr>
              <a:spLocks/>
            </p:cNvSpPr>
            <p:nvPr/>
          </p:nvSpPr>
          <p:spPr bwMode="auto">
            <a:xfrm>
              <a:off x="3380" y="2683"/>
              <a:ext cx="104" cy="142"/>
            </a:xfrm>
            <a:custGeom>
              <a:avLst/>
              <a:gdLst>
                <a:gd name="T0" fmla="*/ 52 w 104"/>
                <a:gd name="T1" fmla="*/ 0 h 142"/>
                <a:gd name="T2" fmla="*/ 104 w 104"/>
                <a:gd name="T3" fmla="*/ 142 h 142"/>
                <a:gd name="T4" fmla="*/ 0 w 104"/>
                <a:gd name="T5" fmla="*/ 142 h 142"/>
                <a:gd name="T6" fmla="*/ 52 w 104"/>
                <a:gd name="T7" fmla="*/ 0 h 142"/>
                <a:gd name="T8" fmla="*/ 0 60000 65536"/>
                <a:gd name="T9" fmla="*/ 0 60000 65536"/>
                <a:gd name="T10" fmla="*/ 0 60000 65536"/>
                <a:gd name="T11" fmla="*/ 0 60000 65536"/>
                <a:gd name="T12" fmla="*/ 0 w 104"/>
                <a:gd name="T13" fmla="*/ 0 h 142"/>
                <a:gd name="T14" fmla="*/ 104 w 104"/>
                <a:gd name="T15" fmla="*/ 142 h 142"/>
              </a:gdLst>
              <a:ahLst/>
              <a:cxnLst>
                <a:cxn ang="T8">
                  <a:pos x="T0" y="T1"/>
                </a:cxn>
                <a:cxn ang="T9">
                  <a:pos x="T2" y="T3"/>
                </a:cxn>
                <a:cxn ang="T10">
                  <a:pos x="T4" y="T5"/>
                </a:cxn>
                <a:cxn ang="T11">
                  <a:pos x="T6" y="T7"/>
                </a:cxn>
              </a:cxnLst>
              <a:rect l="T12" t="T13" r="T14" b="T15"/>
              <a:pathLst>
                <a:path w="104" h="142">
                  <a:moveTo>
                    <a:pt x="52" y="0"/>
                  </a:moveTo>
                  <a:lnTo>
                    <a:pt x="104" y="142"/>
                  </a:lnTo>
                  <a:lnTo>
                    <a:pt x="0" y="142"/>
                  </a:lnTo>
                  <a:lnTo>
                    <a:pt x="52" y="0"/>
                  </a:lnTo>
                  <a:close/>
                </a:path>
              </a:pathLst>
            </a:custGeom>
            <a:solidFill>
              <a:srgbClr val="FFFFFF"/>
            </a:solidFill>
            <a:ln w="0">
              <a:solidFill>
                <a:srgbClr val="990033"/>
              </a:solidFill>
              <a:round/>
              <a:headEnd/>
              <a:tailEnd/>
            </a:ln>
          </p:spPr>
          <p:txBody>
            <a:bodyPr/>
            <a:lstStyle/>
            <a:p>
              <a:endParaRPr lang="en-US"/>
            </a:p>
          </p:txBody>
        </p:sp>
      </p:grpSp>
      <p:grpSp>
        <p:nvGrpSpPr>
          <p:cNvPr id="180228" name="Group 52"/>
          <p:cNvGrpSpPr>
            <a:grpSpLocks noChangeAspect="1"/>
          </p:cNvGrpSpPr>
          <p:nvPr/>
        </p:nvGrpSpPr>
        <p:grpSpPr bwMode="auto">
          <a:xfrm>
            <a:off x="0" y="3260539"/>
            <a:ext cx="3817938" cy="2016125"/>
            <a:chOff x="340" y="2704"/>
            <a:chExt cx="2065" cy="873"/>
          </a:xfrm>
        </p:grpSpPr>
        <p:sp>
          <p:nvSpPr>
            <p:cNvPr id="180233" name="AutoShape 53"/>
            <p:cNvSpPr>
              <a:spLocks noChangeAspect="1" noChangeArrowheads="1" noTextEdit="1"/>
            </p:cNvSpPr>
            <p:nvPr/>
          </p:nvSpPr>
          <p:spPr bwMode="auto">
            <a:xfrm>
              <a:off x="340" y="2704"/>
              <a:ext cx="2065"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234" name="Rectangle 54"/>
            <p:cNvSpPr>
              <a:spLocks noChangeArrowheads="1"/>
            </p:cNvSpPr>
            <p:nvPr/>
          </p:nvSpPr>
          <p:spPr bwMode="auto">
            <a:xfrm>
              <a:off x="436" y="2740"/>
              <a:ext cx="461" cy="263"/>
            </a:xfrm>
            <a:prstGeom prst="rect">
              <a:avLst/>
            </a:prstGeom>
            <a:solidFill>
              <a:srgbClr val="FFFFFF"/>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80235" name="Rectangle 55"/>
            <p:cNvSpPr>
              <a:spLocks noChangeArrowheads="1"/>
            </p:cNvSpPr>
            <p:nvPr/>
          </p:nvSpPr>
          <p:spPr bwMode="auto">
            <a:xfrm>
              <a:off x="563" y="2764"/>
              <a:ext cx="214"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000">
                  <a:solidFill>
                    <a:srgbClr val="000000"/>
                  </a:solidFill>
                </a:rPr>
                <a:t>Button2</a:t>
              </a:r>
              <a:endParaRPr lang="en-US" altLang="zh-CN" sz="1200">
                <a:solidFill>
                  <a:srgbClr val="000000"/>
                </a:solidFill>
                <a:latin typeface="Times New Roman" charset="0"/>
              </a:endParaRPr>
            </a:p>
          </p:txBody>
        </p:sp>
        <p:sp>
          <p:nvSpPr>
            <p:cNvPr id="180236" name="Rectangle 56"/>
            <p:cNvSpPr>
              <a:spLocks noChangeArrowheads="1"/>
            </p:cNvSpPr>
            <p:nvPr/>
          </p:nvSpPr>
          <p:spPr bwMode="auto">
            <a:xfrm>
              <a:off x="436" y="2871"/>
              <a:ext cx="461" cy="132"/>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180237"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 y="2883"/>
              <a:ext cx="9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38" name="Picture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 y="2883"/>
              <a:ext cx="9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39" name="Picture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 y="2883"/>
              <a:ext cx="90"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40" name="Rectangle 60"/>
            <p:cNvSpPr>
              <a:spLocks noChangeArrowheads="1"/>
            </p:cNvSpPr>
            <p:nvPr/>
          </p:nvSpPr>
          <p:spPr bwMode="auto">
            <a:xfrm>
              <a:off x="568" y="2883"/>
              <a:ext cx="290"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000">
                  <a:solidFill>
                    <a:srgbClr val="000000"/>
                  </a:solidFill>
                </a:rPr>
                <a:t>init() : void</a:t>
              </a:r>
              <a:endParaRPr lang="en-US" altLang="zh-CN" sz="1200">
                <a:solidFill>
                  <a:srgbClr val="000000"/>
                </a:solidFill>
                <a:latin typeface="Times New Roman" charset="0"/>
              </a:endParaRPr>
            </a:p>
          </p:txBody>
        </p:sp>
        <p:sp>
          <p:nvSpPr>
            <p:cNvPr id="180241" name="Rectangle 61"/>
            <p:cNvSpPr>
              <a:spLocks noChangeArrowheads="1"/>
            </p:cNvSpPr>
            <p:nvPr/>
          </p:nvSpPr>
          <p:spPr bwMode="auto">
            <a:xfrm>
              <a:off x="1330" y="2770"/>
              <a:ext cx="338" cy="203"/>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80242" name="Rectangle 62"/>
            <p:cNvSpPr>
              <a:spLocks noChangeArrowheads="1"/>
            </p:cNvSpPr>
            <p:nvPr/>
          </p:nvSpPr>
          <p:spPr bwMode="auto">
            <a:xfrm>
              <a:off x="1400" y="2794"/>
              <a:ext cx="214"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000">
                  <a:solidFill>
                    <a:srgbClr val="000000"/>
                  </a:solidFill>
                </a:rPr>
                <a:t>JButton</a:t>
              </a:r>
              <a:endParaRPr lang="en-US" altLang="zh-CN" sz="1200">
                <a:solidFill>
                  <a:srgbClr val="000000"/>
                </a:solidFill>
                <a:latin typeface="Times New Roman" charset="0"/>
              </a:endParaRPr>
            </a:p>
          </p:txBody>
        </p:sp>
        <p:sp>
          <p:nvSpPr>
            <p:cNvPr id="180243" name="Rectangle 63"/>
            <p:cNvSpPr>
              <a:spLocks noChangeArrowheads="1"/>
            </p:cNvSpPr>
            <p:nvPr/>
          </p:nvSpPr>
          <p:spPr bwMode="auto">
            <a:xfrm>
              <a:off x="1382" y="2901"/>
              <a:ext cx="27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800">
                  <a:solidFill>
                    <a:srgbClr val="000000"/>
                  </a:solidFill>
                </a:rPr>
                <a:t>(from swing)</a:t>
              </a:r>
              <a:endParaRPr lang="en-US" altLang="zh-CN" sz="1200">
                <a:solidFill>
                  <a:srgbClr val="000000"/>
                </a:solidFill>
                <a:latin typeface="Times New Roman" charset="0"/>
              </a:endParaRPr>
            </a:p>
          </p:txBody>
        </p:sp>
        <p:sp>
          <p:nvSpPr>
            <p:cNvPr id="180244" name="Line 64"/>
            <p:cNvSpPr>
              <a:spLocks noChangeShapeType="1"/>
            </p:cNvSpPr>
            <p:nvPr/>
          </p:nvSpPr>
          <p:spPr bwMode="auto">
            <a:xfrm>
              <a:off x="1499" y="2973"/>
              <a:ext cx="1" cy="209"/>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45" name="Freeform 65"/>
            <p:cNvSpPr>
              <a:spLocks/>
            </p:cNvSpPr>
            <p:nvPr/>
          </p:nvSpPr>
          <p:spPr bwMode="auto">
            <a:xfrm>
              <a:off x="1460" y="3069"/>
              <a:ext cx="78" cy="113"/>
            </a:xfrm>
            <a:custGeom>
              <a:avLst/>
              <a:gdLst>
                <a:gd name="T0" fmla="*/ 39 w 78"/>
                <a:gd name="T1" fmla="*/ 113 h 113"/>
                <a:gd name="T2" fmla="*/ 78 w 78"/>
                <a:gd name="T3" fmla="*/ 0 h 113"/>
                <a:gd name="T4" fmla="*/ 0 w 78"/>
                <a:gd name="T5" fmla="*/ 0 h 113"/>
                <a:gd name="T6" fmla="*/ 39 w 78"/>
                <a:gd name="T7" fmla="*/ 113 h 113"/>
                <a:gd name="T8" fmla="*/ 0 60000 65536"/>
                <a:gd name="T9" fmla="*/ 0 60000 65536"/>
                <a:gd name="T10" fmla="*/ 0 60000 65536"/>
                <a:gd name="T11" fmla="*/ 0 60000 65536"/>
                <a:gd name="T12" fmla="*/ 0 w 78"/>
                <a:gd name="T13" fmla="*/ 0 h 113"/>
                <a:gd name="T14" fmla="*/ 78 w 78"/>
                <a:gd name="T15" fmla="*/ 113 h 113"/>
              </a:gdLst>
              <a:ahLst/>
              <a:cxnLst>
                <a:cxn ang="T8">
                  <a:pos x="T0" y="T1"/>
                </a:cxn>
                <a:cxn ang="T9">
                  <a:pos x="T2" y="T3"/>
                </a:cxn>
                <a:cxn ang="T10">
                  <a:pos x="T4" y="T5"/>
                </a:cxn>
                <a:cxn ang="T11">
                  <a:pos x="T6" y="T7"/>
                </a:cxn>
              </a:cxnLst>
              <a:rect l="T12" t="T13" r="T14" b="T15"/>
              <a:pathLst>
                <a:path w="78" h="113">
                  <a:moveTo>
                    <a:pt x="39" y="113"/>
                  </a:moveTo>
                  <a:lnTo>
                    <a:pt x="78" y="0"/>
                  </a:lnTo>
                  <a:lnTo>
                    <a:pt x="0" y="0"/>
                  </a:lnTo>
                  <a:lnTo>
                    <a:pt x="39" y="113"/>
                  </a:lnTo>
                  <a:close/>
                </a:path>
              </a:pathLst>
            </a:custGeom>
            <a:solidFill>
              <a:srgbClr val="FFFFFF"/>
            </a:solidFill>
            <a:ln w="0">
              <a:solidFill>
                <a:srgbClr val="990033"/>
              </a:solidFill>
              <a:round/>
              <a:headEnd/>
              <a:tailEnd/>
            </a:ln>
          </p:spPr>
          <p:txBody>
            <a:bodyPr/>
            <a:lstStyle/>
            <a:p>
              <a:endParaRPr lang="en-US"/>
            </a:p>
          </p:txBody>
        </p:sp>
        <p:sp>
          <p:nvSpPr>
            <p:cNvPr id="180246" name="Rectangle 66"/>
            <p:cNvSpPr>
              <a:spLocks noChangeArrowheads="1"/>
            </p:cNvSpPr>
            <p:nvPr/>
          </p:nvSpPr>
          <p:spPr bwMode="auto">
            <a:xfrm>
              <a:off x="689" y="3188"/>
              <a:ext cx="1620" cy="347"/>
            </a:xfrm>
            <a:prstGeom prst="rect">
              <a:avLst/>
            </a:prstGeom>
            <a:solidFill>
              <a:srgbClr val="FFFFCC"/>
            </a:solidFill>
            <a:ln w="0">
              <a:solidFill>
                <a:srgbClr val="990033"/>
              </a:solidFill>
              <a:miter lim="800000"/>
              <a:headEnd/>
              <a:tailEnd/>
            </a:ln>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sp>
          <p:nvSpPr>
            <p:cNvPr id="180247" name="Rectangle 67"/>
            <p:cNvSpPr>
              <a:spLocks noChangeArrowheads="1"/>
            </p:cNvSpPr>
            <p:nvPr/>
          </p:nvSpPr>
          <p:spPr bwMode="auto">
            <a:xfrm>
              <a:off x="1292" y="3206"/>
              <a:ext cx="413"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000" i="1">
                  <a:solidFill>
                    <a:srgbClr val="000000"/>
                  </a:solidFill>
                </a:rPr>
                <a:t>AbstractButton</a:t>
              </a:r>
              <a:endParaRPr lang="en-US" altLang="zh-CN" sz="1200">
                <a:solidFill>
                  <a:srgbClr val="000000"/>
                </a:solidFill>
                <a:latin typeface="Times New Roman" charset="0"/>
              </a:endParaRPr>
            </a:p>
          </p:txBody>
        </p:sp>
        <p:sp>
          <p:nvSpPr>
            <p:cNvPr id="180248" name="Rectangle 68"/>
            <p:cNvSpPr>
              <a:spLocks noChangeArrowheads="1"/>
            </p:cNvSpPr>
            <p:nvPr/>
          </p:nvSpPr>
          <p:spPr bwMode="auto">
            <a:xfrm>
              <a:off x="689" y="3398"/>
              <a:ext cx="1620" cy="137"/>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zh-CN" altLang="en-US">
                <a:solidFill>
                  <a:srgbClr val="000000"/>
                </a:solidFill>
              </a:endParaRPr>
            </a:p>
          </p:txBody>
        </p:sp>
        <p:pic>
          <p:nvPicPr>
            <p:cNvPr id="180249" name="Picture 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 y="3410"/>
              <a:ext cx="9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50" name="Picture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 y="3410"/>
              <a:ext cx="9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51" name="Picture 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 y="3410"/>
              <a:ext cx="9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52" name="Rectangle 72"/>
            <p:cNvSpPr>
              <a:spLocks noChangeArrowheads="1"/>
            </p:cNvSpPr>
            <p:nvPr/>
          </p:nvSpPr>
          <p:spPr bwMode="auto">
            <a:xfrm>
              <a:off x="860" y="3410"/>
              <a:ext cx="1268"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000">
                  <a:solidFill>
                    <a:srgbClr val="000000"/>
                  </a:solidFill>
                </a:rPr>
                <a:t>addActionListener(arg0 : ActionListener) : void</a:t>
              </a:r>
              <a:endParaRPr lang="en-US" altLang="zh-CN" sz="1200">
                <a:solidFill>
                  <a:srgbClr val="000000"/>
                </a:solidFill>
                <a:latin typeface="Times New Roman" charset="0"/>
              </a:endParaRPr>
            </a:p>
          </p:txBody>
        </p:sp>
        <p:sp>
          <p:nvSpPr>
            <p:cNvPr id="180253" name="Rectangle 73"/>
            <p:cNvSpPr>
              <a:spLocks noChangeArrowheads="1"/>
            </p:cNvSpPr>
            <p:nvPr/>
          </p:nvSpPr>
          <p:spPr bwMode="auto">
            <a:xfrm>
              <a:off x="1376" y="3314"/>
              <a:ext cx="27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800" i="1">
                  <a:solidFill>
                    <a:srgbClr val="000000"/>
                  </a:solidFill>
                </a:rPr>
                <a:t>(from swing)</a:t>
              </a:r>
              <a:endParaRPr lang="en-US" altLang="zh-CN" sz="1200">
                <a:solidFill>
                  <a:srgbClr val="000000"/>
                </a:solidFill>
                <a:latin typeface="Times New Roman" charset="0"/>
              </a:endParaRPr>
            </a:p>
          </p:txBody>
        </p:sp>
        <p:sp>
          <p:nvSpPr>
            <p:cNvPr id="180254" name="Freeform 74"/>
            <p:cNvSpPr>
              <a:spLocks/>
            </p:cNvSpPr>
            <p:nvPr/>
          </p:nvSpPr>
          <p:spPr bwMode="auto">
            <a:xfrm>
              <a:off x="1111" y="2871"/>
              <a:ext cx="214" cy="30"/>
            </a:xfrm>
            <a:custGeom>
              <a:avLst/>
              <a:gdLst>
                <a:gd name="T0" fmla="*/ 0 w 38"/>
                <a:gd name="T1" fmla="*/ 0 h 5"/>
                <a:gd name="T2" fmla="*/ 6786 w 38"/>
                <a:gd name="T3" fmla="*/ 0 h 5"/>
                <a:gd name="T4" fmla="*/ 4821 w 38"/>
                <a:gd name="T5" fmla="*/ 1080 h 5"/>
                <a:gd name="T6" fmla="*/ 0 60000 65536"/>
                <a:gd name="T7" fmla="*/ 0 60000 65536"/>
                <a:gd name="T8" fmla="*/ 0 60000 65536"/>
                <a:gd name="T9" fmla="*/ 0 w 38"/>
                <a:gd name="T10" fmla="*/ 0 h 5"/>
                <a:gd name="T11" fmla="*/ 38 w 38"/>
                <a:gd name="T12" fmla="*/ 5 h 5"/>
              </a:gdLst>
              <a:ahLst/>
              <a:cxnLst>
                <a:cxn ang="T6">
                  <a:pos x="T0" y="T1"/>
                </a:cxn>
                <a:cxn ang="T7">
                  <a:pos x="T2" y="T3"/>
                </a:cxn>
                <a:cxn ang="T8">
                  <a:pos x="T4" y="T5"/>
                </a:cxn>
              </a:cxnLst>
              <a:rect l="T9" t="T10" r="T11" b="T12"/>
              <a:pathLst>
                <a:path w="38" h="5">
                  <a:moveTo>
                    <a:pt x="0" y="0"/>
                  </a:moveTo>
                  <a:lnTo>
                    <a:pt x="38" y="0"/>
                  </a:lnTo>
                  <a:lnTo>
                    <a:pt x="27" y="5"/>
                  </a:lnTo>
                </a:path>
              </a:pathLst>
            </a:cu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255" name="Line 75"/>
            <p:cNvSpPr>
              <a:spLocks noChangeShapeType="1"/>
            </p:cNvSpPr>
            <p:nvPr/>
          </p:nvSpPr>
          <p:spPr bwMode="auto">
            <a:xfrm flipH="1" flipV="1">
              <a:off x="1263" y="2842"/>
              <a:ext cx="62" cy="29"/>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56" name="Line 76"/>
            <p:cNvSpPr>
              <a:spLocks noChangeShapeType="1"/>
            </p:cNvSpPr>
            <p:nvPr/>
          </p:nvSpPr>
          <p:spPr bwMode="auto">
            <a:xfrm flipH="1">
              <a:off x="897" y="2871"/>
              <a:ext cx="214" cy="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0229" name="AutoShape 77"/>
          <p:cNvSpPr>
            <a:spLocks noChangeArrowheads="1"/>
          </p:cNvSpPr>
          <p:nvPr/>
        </p:nvSpPr>
        <p:spPr bwMode="auto">
          <a:xfrm>
            <a:off x="6084888" y="2830326"/>
            <a:ext cx="1008062" cy="649288"/>
          </a:xfrm>
          <a:prstGeom prst="wedgeRoundRectCallout">
            <a:avLst>
              <a:gd name="adj1" fmla="val -61810"/>
              <a:gd name="adj2" fmla="val 35562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800">
                <a:solidFill>
                  <a:srgbClr val="000000"/>
                </a:solidFill>
                <a:latin typeface="Times New Roman" charset="0"/>
              </a:rPr>
              <a:t>Event handler</a:t>
            </a:r>
            <a:endParaRPr lang="zh-CN" altLang="en-US" sz="1800">
              <a:solidFill>
                <a:srgbClr val="000000"/>
              </a:solidFill>
              <a:latin typeface="Times New Roman" charset="0"/>
            </a:endParaRPr>
          </a:p>
        </p:txBody>
      </p:sp>
      <p:sp>
        <p:nvSpPr>
          <p:cNvPr id="180230" name="AutoShape 78"/>
          <p:cNvSpPr>
            <a:spLocks noChangeArrowheads="1"/>
          </p:cNvSpPr>
          <p:nvPr/>
        </p:nvSpPr>
        <p:spPr bwMode="auto">
          <a:xfrm>
            <a:off x="3143250" y="3189101"/>
            <a:ext cx="1071563" cy="714375"/>
          </a:xfrm>
          <a:prstGeom prst="wedgeRoundRectCallout">
            <a:avLst>
              <a:gd name="adj1" fmla="val -131574"/>
              <a:gd name="adj2" fmla="val 34069"/>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800">
                <a:solidFill>
                  <a:srgbClr val="000000"/>
                </a:solidFill>
                <a:latin typeface="Times New Roman" charset="0"/>
              </a:rPr>
              <a:t>Event Sources</a:t>
            </a:r>
            <a:endParaRPr lang="zh-CN" altLang="en-US" sz="1800">
              <a:solidFill>
                <a:srgbClr val="000000"/>
              </a:solidFill>
              <a:latin typeface="Times New Roman" charset="0"/>
            </a:endParaRPr>
          </a:p>
        </p:txBody>
      </p:sp>
      <p:sp>
        <p:nvSpPr>
          <p:cNvPr id="180231" name="AutoShape 79"/>
          <p:cNvSpPr>
            <a:spLocks noChangeArrowheads="1"/>
          </p:cNvSpPr>
          <p:nvPr/>
        </p:nvSpPr>
        <p:spPr bwMode="auto">
          <a:xfrm>
            <a:off x="6804025" y="4919476"/>
            <a:ext cx="900113" cy="431800"/>
          </a:xfrm>
          <a:prstGeom prst="wedgeRoundRectCallout">
            <a:avLst>
              <a:gd name="adj1" fmla="val 47356"/>
              <a:gd name="adj2" fmla="val 12206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800">
                <a:solidFill>
                  <a:srgbClr val="000000"/>
                </a:solidFill>
                <a:latin typeface="Times New Roman" charset="0"/>
              </a:rPr>
              <a:t>Events</a:t>
            </a:r>
            <a:endParaRPr lang="zh-CN" altLang="en-US" sz="1800">
              <a:solidFill>
                <a:srgbClr val="000000"/>
              </a:solidFill>
              <a:latin typeface="Times New Roman" charset="0"/>
            </a:endParaRPr>
          </a:p>
        </p:txBody>
      </p:sp>
      <p:sp>
        <p:nvSpPr>
          <p:cNvPr id="180232" name="AutoShape 80"/>
          <p:cNvSpPr>
            <a:spLocks noChangeArrowheads="1"/>
          </p:cNvSpPr>
          <p:nvPr/>
        </p:nvSpPr>
        <p:spPr bwMode="auto">
          <a:xfrm>
            <a:off x="468313" y="5638614"/>
            <a:ext cx="2735262" cy="647700"/>
          </a:xfrm>
          <a:prstGeom prst="wedgeRoundRectCallout">
            <a:avLst>
              <a:gd name="adj1" fmla="val -23940"/>
              <a:gd name="adj2" fmla="val -12206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a:lnSpc>
                <a:spcPct val="90000"/>
              </a:lnSpc>
              <a:spcBef>
                <a:spcPct val="50000"/>
              </a:spcBef>
            </a:pPr>
            <a:r>
              <a:rPr lang="en-US" altLang="zh-CN" sz="1800">
                <a:solidFill>
                  <a:srgbClr val="000000"/>
                </a:solidFill>
                <a:latin typeface="Times New Roman" charset="0"/>
              </a:rPr>
              <a:t>Register event handler to event source</a:t>
            </a:r>
            <a:endParaRPr lang="zh-CN" altLang="en-US" sz="1800">
              <a:solidFill>
                <a:srgbClr val="000000"/>
              </a:solidFill>
              <a:latin typeface="Times New Roman" charset="0"/>
            </a:endParaRPr>
          </a:p>
        </p:txBody>
      </p:sp>
    </p:spTree>
    <p:extLst>
      <p:ext uri="{BB962C8B-B14F-4D97-AF65-F5344CB8AC3E}">
        <p14:creationId xmlns:p14="http://schemas.microsoft.com/office/powerpoint/2010/main" val="32247884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a:extLst>
              <a:ext uri="{FF2B5EF4-FFF2-40B4-BE49-F238E27FC236}">
                <a16:creationId xmlns:a16="http://schemas.microsoft.com/office/drawing/2014/main" id="{8F36A7C4-4651-B947-A48C-35A7BC4A83DD}"/>
              </a:ext>
            </a:extLst>
          </p:cNvPr>
          <p:cNvSpPr>
            <a:spLocks noGrp="1" noChangeArrowheads="1"/>
          </p:cNvSpPr>
          <p:nvPr>
            <p:ph type="title"/>
          </p:nvPr>
        </p:nvSpPr>
        <p:spPr>
          <a:xfrm>
            <a:off x="76200" y="0"/>
            <a:ext cx="8999538" cy="714375"/>
          </a:xfrm>
        </p:spPr>
        <p:txBody>
          <a:bodyPr rtlCol="0">
            <a:normAutofit fontScale="90000"/>
          </a:bodyPr>
          <a:lstStyle/>
          <a:p>
            <a:pPr fontAlgn="auto">
              <a:spcAft>
                <a:spcPts val="0"/>
              </a:spcAft>
              <a:defRPr/>
            </a:pPr>
            <a:r>
              <a:rPr lang="en-US" altLang="zh-CN" sz="2800" i="1" dirty="0">
                <a:solidFill>
                  <a:srgbClr val="000000"/>
                </a:solidFill>
              </a:rPr>
              <a:t>Example:  Sequence diagram for scenario: Change filename to “</a:t>
            </a:r>
            <a:r>
              <a:rPr lang="en-US" altLang="zh-CN" sz="2800" i="1" dirty="0" err="1">
                <a:solidFill>
                  <a:srgbClr val="000000"/>
                </a:solidFill>
              </a:rPr>
              <a:t>foo</a:t>
            </a:r>
            <a:r>
              <a:rPr lang="en-US" altLang="zh-CN" sz="2800" i="1" dirty="0">
                <a:solidFill>
                  <a:srgbClr val="000000"/>
                </a:solidFill>
              </a:rPr>
              <a:t>” </a:t>
            </a:r>
          </a:p>
        </p:txBody>
      </p:sp>
      <p:sp>
        <p:nvSpPr>
          <p:cNvPr id="182274" name="Text Box 3"/>
          <p:cNvSpPr txBox="1">
            <a:spLocks noChangeArrowheads="1"/>
          </p:cNvSpPr>
          <p:nvPr/>
        </p:nvSpPr>
        <p:spPr bwMode="auto">
          <a:xfrm>
            <a:off x="0" y="714375"/>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r>
              <a:rPr lang="en-US" altLang="zh-CN" i="1">
                <a:solidFill>
                  <a:srgbClr val="000000"/>
                </a:solidFill>
                <a:latin typeface="Times New Roman" charset="0"/>
              </a:rPr>
              <a:t>Sequence diagram for scenario:  Change filename to “foo”</a:t>
            </a:r>
          </a:p>
        </p:txBody>
      </p:sp>
      <p:graphicFrame>
        <p:nvGraphicFramePr>
          <p:cNvPr id="182275" name="Object 4"/>
          <p:cNvGraphicFramePr>
            <a:graphicFrameLocks noChangeAspect="1"/>
          </p:cNvGraphicFramePr>
          <p:nvPr/>
        </p:nvGraphicFramePr>
        <p:xfrm>
          <a:off x="285750" y="1214438"/>
          <a:ext cx="8001000" cy="4724400"/>
        </p:xfrm>
        <a:graphic>
          <a:graphicData uri="http://schemas.openxmlformats.org/presentationml/2006/ole">
            <mc:AlternateContent xmlns:mc="http://schemas.openxmlformats.org/markup-compatibility/2006">
              <mc:Choice xmlns:v="urn:schemas-microsoft-com:vml" Requires="v">
                <p:oleObj spid="_x0000_s176148" name="位图图像" r:id="rId4" imgW="6428571" imgH="3990476" progId="Paint.Picture">
                  <p:embed/>
                </p:oleObj>
              </mc:Choice>
              <mc:Fallback>
                <p:oleObj name="位图图像" r:id="rId4" imgW="6428571" imgH="399047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1214438"/>
                        <a:ext cx="80010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72278716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ChangeArrowheads="1"/>
          </p:cNvSpPr>
          <p:nvPr>
            <p:ph type="title"/>
          </p:nvPr>
        </p:nvSpPr>
        <p:spPr>
          <a:xfrm>
            <a:off x="76200" y="0"/>
            <a:ext cx="8999538" cy="714375"/>
          </a:xfrm>
        </p:spPr>
        <p:txBody>
          <a:bodyPr/>
          <a:lstStyle/>
          <a:p>
            <a:r>
              <a:rPr lang="en-US" altLang="zh-CN">
                <a:solidFill>
                  <a:srgbClr val="000000"/>
                </a:solidFill>
              </a:rPr>
              <a:t>Command Pattern - Motivation</a:t>
            </a:r>
          </a:p>
        </p:txBody>
      </p:sp>
      <p:sp>
        <p:nvSpPr>
          <p:cNvPr id="184322" name="Rectangle 3"/>
          <p:cNvSpPr>
            <a:spLocks noGrp="1" noChangeArrowheads="1"/>
          </p:cNvSpPr>
          <p:nvPr>
            <p:ph idx="1"/>
          </p:nvPr>
        </p:nvSpPr>
        <p:spPr bwMode="auto">
          <a:xfrm>
            <a:off x="0" y="692150"/>
            <a:ext cx="9144000" cy="3097213"/>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800" b="1">
                <a:solidFill>
                  <a:srgbClr val="000000"/>
                </a:solidFill>
              </a:rPr>
              <a:t>You want to make the user interface reusable across many applications</a:t>
            </a:r>
          </a:p>
          <a:p>
            <a:pPr marL="863600" lvl="1"/>
            <a:r>
              <a:rPr lang="en-US" altLang="zh-CN" sz="2400">
                <a:solidFill>
                  <a:srgbClr val="000000"/>
                </a:solidFill>
              </a:rPr>
              <a:t>You cannot hardcode the meanings of the menus for the various applications</a:t>
            </a:r>
          </a:p>
          <a:p>
            <a:pPr marL="863600" lvl="1"/>
            <a:r>
              <a:rPr lang="en-US" altLang="zh-CN" sz="2400">
                <a:solidFill>
                  <a:srgbClr val="000000"/>
                </a:solidFill>
              </a:rPr>
              <a:t>The applications only know what has to be done when a menu is selected.</a:t>
            </a:r>
            <a:endParaRPr lang="en-US" altLang="zh-CN" sz="2000">
              <a:solidFill>
                <a:srgbClr val="000000"/>
              </a:solidFill>
            </a:endParaRPr>
          </a:p>
          <a:p>
            <a:pPr marL="463550" indent="-463550"/>
            <a:r>
              <a:rPr lang="en-US" altLang="zh-CN" sz="2800" b="1">
                <a:solidFill>
                  <a:srgbClr val="000000"/>
                </a:solidFill>
              </a:rPr>
              <a:t>You want to support Undo and Redo</a:t>
            </a:r>
            <a:endParaRPr lang="en-US" altLang="zh-CN" sz="2800">
              <a:solidFill>
                <a:srgbClr val="000000"/>
              </a:solidFill>
            </a:endParaRPr>
          </a:p>
          <a:p>
            <a:pPr marL="863600" lvl="1"/>
            <a:endParaRPr lang="en-US" altLang="zh-CN" sz="2400">
              <a:solidFill>
                <a:srgbClr val="000000"/>
              </a:solidFill>
            </a:endParaRPr>
          </a:p>
          <a:p>
            <a:pPr marL="863600" lvl="1"/>
            <a:endParaRPr lang="en-US" altLang="zh-CN" sz="2400">
              <a:solidFill>
                <a:srgbClr val="000000"/>
              </a:solidFill>
            </a:endParaRPr>
          </a:p>
        </p:txBody>
      </p:sp>
    </p:spTree>
    <p:extLst>
      <p:ext uri="{BB962C8B-B14F-4D97-AF65-F5344CB8AC3E}">
        <p14:creationId xmlns:p14="http://schemas.microsoft.com/office/powerpoint/2010/main" val="1092040306"/>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88080B17-3636-2B46-8504-CD250306CD44}"/>
              </a:ext>
            </a:extLst>
          </p:cNvPr>
          <p:cNvSpPr>
            <a:spLocks noGrp="1" noChangeArrowheads="1"/>
          </p:cNvSpPr>
          <p:nvPr>
            <p:ph type="title"/>
          </p:nvPr>
        </p:nvSpPr>
        <p:spPr/>
        <p:txBody>
          <a:bodyPr rtlCol="0">
            <a:normAutofit fontScale="90000"/>
          </a:bodyPr>
          <a:lstStyle/>
          <a:p>
            <a:pPr fontAlgn="auto">
              <a:spcAft>
                <a:spcPts val="0"/>
              </a:spcAft>
              <a:defRPr/>
            </a:pPr>
            <a:r>
              <a:rPr lang="en-US" altLang="zh-CN" dirty="0">
                <a:solidFill>
                  <a:srgbClr val="000000"/>
                </a:solidFill>
              </a:rPr>
              <a:t>Command Pattern - Example</a:t>
            </a:r>
          </a:p>
        </p:txBody>
      </p:sp>
      <p:sp>
        <p:nvSpPr>
          <p:cNvPr id="186370" name="Rectangle 3"/>
          <p:cNvSpPr>
            <a:spLocks noGrp="1" noChangeArrowheads="1"/>
          </p:cNvSpPr>
          <p:nvPr>
            <p:ph type="body" sz="half" idx="1"/>
          </p:nvPr>
        </p:nvSpPr>
        <p:spPr bwMode="auto">
          <a:xfrm>
            <a:off x="0" y="692150"/>
            <a:ext cx="8964613" cy="5616575"/>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marL="463550" indent="-463550"/>
            <a:r>
              <a:rPr lang="en-US" altLang="zh-CN" sz="2800" b="1">
                <a:solidFill>
                  <a:srgbClr val="000000"/>
                </a:solidFill>
              </a:rPr>
              <a:t>The "check" at a diner</a:t>
            </a:r>
            <a:r>
              <a:rPr lang="en-US" altLang="zh-CN" sz="2800">
                <a:solidFill>
                  <a:srgbClr val="000000"/>
                </a:solidFill>
              </a:rPr>
              <a:t> </a:t>
            </a:r>
            <a:endParaRPr lang="en-US" altLang="zh-CN" sz="2800" b="1">
              <a:solidFill>
                <a:srgbClr val="000000"/>
              </a:solidFill>
            </a:endParaRPr>
          </a:p>
          <a:p>
            <a:pPr marL="863600" lvl="1"/>
            <a:r>
              <a:rPr lang="en-US" altLang="zh-CN" sz="2000">
                <a:solidFill>
                  <a:srgbClr val="000000"/>
                </a:solidFill>
              </a:rPr>
              <a:t>The waiter or waitress takes an order or command from a customer and encapsulates that order by writing it on the check. </a:t>
            </a:r>
          </a:p>
          <a:p>
            <a:pPr marL="863600" lvl="1"/>
            <a:r>
              <a:rPr lang="en-US" altLang="zh-CN" sz="2000">
                <a:solidFill>
                  <a:srgbClr val="000000"/>
                </a:solidFill>
              </a:rPr>
              <a:t>The order is then queued for a short order cook. </a:t>
            </a:r>
          </a:p>
          <a:p>
            <a:pPr marL="863600" lvl="1"/>
            <a:r>
              <a:rPr lang="en-US" altLang="zh-CN" sz="2000">
                <a:solidFill>
                  <a:srgbClr val="000000"/>
                </a:solidFill>
              </a:rPr>
              <a:t>Note that the pad of "checks" used by each waiter is not dependent on the menu, and therefore they can support commands to cook many different items.</a:t>
            </a:r>
          </a:p>
        </p:txBody>
      </p:sp>
      <p:pic>
        <p:nvPicPr>
          <p:cNvPr id="186371" name="Picture 5" descr="pateximg1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03718" y="3601753"/>
            <a:ext cx="6757175" cy="2789522"/>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97399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ChangeArrowheads="1"/>
          </p:cNvSpPr>
          <p:nvPr>
            <p:ph type="title"/>
          </p:nvPr>
        </p:nvSpPr>
        <p:spPr>
          <a:xfrm>
            <a:off x="0" y="0"/>
            <a:ext cx="9144000" cy="714375"/>
          </a:xfrm>
        </p:spPr>
        <p:txBody>
          <a:bodyPr/>
          <a:lstStyle/>
          <a:p>
            <a:r>
              <a:rPr lang="en-US" altLang="zh-CN">
                <a:solidFill>
                  <a:srgbClr val="000000"/>
                </a:solidFill>
              </a:rPr>
              <a:t>Command Pattern – Example </a:t>
            </a:r>
          </a:p>
        </p:txBody>
      </p:sp>
      <p:sp>
        <p:nvSpPr>
          <p:cNvPr id="188418" name="Text Box 3"/>
          <p:cNvSpPr txBox="1">
            <a:spLocks noChangeArrowheads="1"/>
          </p:cNvSpPr>
          <p:nvPr/>
        </p:nvSpPr>
        <p:spPr bwMode="auto">
          <a:xfrm>
            <a:off x="214313" y="785813"/>
            <a:ext cx="3600450" cy="2308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Client Code:</a:t>
            </a:r>
            <a:br>
              <a:rPr lang="en-US" altLang="zh-CN" sz="2000">
                <a:solidFill>
                  <a:srgbClr val="000000"/>
                </a:solidFill>
              </a:rPr>
            </a:br>
            <a:r>
              <a:rPr lang="en-US" altLang="zh-CN" sz="2000">
                <a:solidFill>
                  <a:srgbClr val="000000"/>
                </a:solidFill>
              </a:rPr>
              <a:t>  Macro macro = new Macro();</a:t>
            </a:r>
            <a:br>
              <a:rPr lang="en-US" altLang="zh-CN" sz="2000">
                <a:solidFill>
                  <a:srgbClr val="000000"/>
                </a:solidFill>
              </a:rPr>
            </a:br>
            <a:r>
              <a:rPr lang="en-US" altLang="zh-CN" sz="2000">
                <a:solidFill>
                  <a:srgbClr val="000000"/>
                </a:solidFill>
              </a:rPr>
              <a:t>  macro.add(new Hello());</a:t>
            </a:r>
            <a:br>
              <a:rPr lang="en-US" altLang="zh-CN" sz="2000">
                <a:solidFill>
                  <a:srgbClr val="000000"/>
                </a:solidFill>
              </a:rPr>
            </a:br>
            <a:r>
              <a:rPr lang="en-US" altLang="zh-CN" sz="2000">
                <a:solidFill>
                  <a:srgbClr val="000000"/>
                </a:solidFill>
              </a:rPr>
              <a:t>  macro.add(new World());</a:t>
            </a:r>
            <a:br>
              <a:rPr lang="en-US" altLang="zh-CN" sz="2000">
                <a:solidFill>
                  <a:srgbClr val="000000"/>
                </a:solidFill>
              </a:rPr>
            </a:br>
            <a:r>
              <a:rPr lang="en-US" altLang="zh-CN" sz="2000">
                <a:solidFill>
                  <a:srgbClr val="000000"/>
                </a:solidFill>
              </a:rPr>
              <a:t>  macro.add(new IAm()); </a:t>
            </a:r>
            <a:br>
              <a:rPr lang="en-US" altLang="zh-CN" sz="2000">
                <a:solidFill>
                  <a:srgbClr val="000000"/>
                </a:solidFill>
              </a:rPr>
            </a:br>
            <a:r>
              <a:rPr lang="en-US" altLang="zh-CN" sz="2000">
                <a:solidFill>
                  <a:srgbClr val="000000"/>
                </a:solidFill>
              </a:rPr>
              <a:t>  macro.run();</a:t>
            </a:r>
          </a:p>
          <a:p>
            <a:pPr eaLnBrk="1" hangingPunct="1"/>
            <a:endParaRPr lang="en-US" altLang="zh-CN">
              <a:solidFill>
                <a:srgbClr val="000000"/>
              </a:solidFill>
            </a:endParaRPr>
          </a:p>
        </p:txBody>
      </p:sp>
      <p:sp>
        <p:nvSpPr>
          <p:cNvPr id="188419" name="Text Box 5"/>
          <p:cNvSpPr txBox="1">
            <a:spLocks noChangeArrowheads="1"/>
          </p:cNvSpPr>
          <p:nvPr/>
        </p:nvSpPr>
        <p:spPr bwMode="auto">
          <a:xfrm>
            <a:off x="3929063" y="785813"/>
            <a:ext cx="4968875" cy="2432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a:solidFill>
                  <a:srgbClr val="000000"/>
                </a:solidFill>
              </a:rPr>
              <a:t>// An object that holds commands</a:t>
            </a:r>
          </a:p>
          <a:p>
            <a:pPr eaLnBrk="1" hangingPunct="1"/>
            <a:r>
              <a:rPr lang="en-US" altLang="zh-CN" sz="1600">
                <a:solidFill>
                  <a:srgbClr val="000000"/>
                </a:solidFill>
              </a:rPr>
              <a:t>class Macro {</a:t>
            </a:r>
          </a:p>
          <a:p>
            <a:pPr eaLnBrk="1" hangingPunct="1"/>
            <a:r>
              <a:rPr lang="en-US" altLang="zh-CN" sz="1600">
                <a:solidFill>
                  <a:srgbClr val="000000"/>
                </a:solidFill>
              </a:rPr>
              <a:t>  private List commands = new ArrayList();</a:t>
            </a:r>
          </a:p>
          <a:p>
            <a:pPr eaLnBrk="1" hangingPunct="1"/>
            <a:r>
              <a:rPr lang="en-US" altLang="zh-CN" sz="1600">
                <a:solidFill>
                  <a:srgbClr val="000000"/>
                </a:solidFill>
              </a:rPr>
              <a:t>  public void add(Command c) { commands.add(c); }</a:t>
            </a:r>
          </a:p>
          <a:p>
            <a:pPr eaLnBrk="1" hangingPunct="1"/>
            <a:r>
              <a:rPr lang="en-US" altLang="zh-CN" sz="1600">
                <a:solidFill>
                  <a:srgbClr val="000000"/>
                </a:solidFill>
              </a:rPr>
              <a:t>  public void run() {</a:t>
            </a:r>
          </a:p>
          <a:p>
            <a:pPr eaLnBrk="1" hangingPunct="1"/>
            <a:r>
              <a:rPr lang="en-US" altLang="zh-CN" sz="1600">
                <a:solidFill>
                  <a:srgbClr val="000000"/>
                </a:solidFill>
              </a:rPr>
              <a:t>    Iterator it = commands.iterator();</a:t>
            </a:r>
          </a:p>
          <a:p>
            <a:pPr eaLnBrk="1" hangingPunct="1"/>
            <a:r>
              <a:rPr lang="en-US" altLang="zh-CN" sz="1600">
                <a:solidFill>
                  <a:srgbClr val="000000"/>
                </a:solidFill>
              </a:rPr>
              <a:t>    while(it.hasNext()) ((Command)it.next()).execute();</a:t>
            </a:r>
          </a:p>
          <a:p>
            <a:pPr eaLnBrk="1" hangingPunct="1"/>
            <a:r>
              <a:rPr lang="en-US" altLang="zh-CN" sz="1600">
                <a:solidFill>
                  <a:srgbClr val="000000"/>
                </a:solidFill>
              </a:rPr>
              <a:t>  }</a:t>
            </a:r>
          </a:p>
          <a:p>
            <a:pPr eaLnBrk="1" hangingPunct="1"/>
            <a:r>
              <a:rPr lang="en-US" altLang="zh-CN" sz="1600">
                <a:solidFill>
                  <a:srgbClr val="000000"/>
                </a:solidFill>
              </a:rPr>
              <a:t>}</a:t>
            </a:r>
          </a:p>
        </p:txBody>
      </p:sp>
      <p:sp>
        <p:nvSpPr>
          <p:cNvPr id="188420" name="Text Box 6"/>
          <p:cNvSpPr txBox="1">
            <a:spLocks noChangeArrowheads="1"/>
          </p:cNvSpPr>
          <p:nvPr/>
        </p:nvSpPr>
        <p:spPr bwMode="auto">
          <a:xfrm>
            <a:off x="358775" y="3357563"/>
            <a:ext cx="8785225" cy="162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Command object:</a:t>
            </a:r>
            <a:br>
              <a:rPr lang="en-US" altLang="zh-CN" sz="2000">
                <a:solidFill>
                  <a:srgbClr val="000000"/>
                </a:solidFill>
              </a:rPr>
            </a:br>
            <a:r>
              <a:rPr lang="en-US" altLang="zh-CN" sz="1600">
                <a:solidFill>
                  <a:srgbClr val="000000"/>
                </a:solidFill>
              </a:rPr>
              <a:t>class Hello implements Command {public void execute() {System.out.print("Hello ");}}</a:t>
            </a:r>
          </a:p>
          <a:p>
            <a:pPr eaLnBrk="1" hangingPunct="1"/>
            <a:r>
              <a:rPr lang="en-US" altLang="zh-CN" sz="1600">
                <a:solidFill>
                  <a:srgbClr val="000000"/>
                </a:solidFill>
              </a:rPr>
              <a:t>class World implements Command {public void execute() {System.out.print("World! ");}}</a:t>
            </a:r>
          </a:p>
          <a:p>
            <a:pPr eaLnBrk="1" hangingPunct="1"/>
            <a:r>
              <a:rPr lang="en-US" altLang="zh-CN" sz="1600">
                <a:solidFill>
                  <a:srgbClr val="000000"/>
                </a:solidFill>
              </a:rPr>
              <a:t>class IAm implements Command {</a:t>
            </a:r>
          </a:p>
          <a:p>
            <a:pPr eaLnBrk="1" hangingPunct="1"/>
            <a:r>
              <a:rPr lang="en-US" altLang="zh-CN" sz="1600">
                <a:solidFill>
                  <a:srgbClr val="000000"/>
                </a:solidFill>
              </a:rPr>
              <a:t>  public void execute() {System.out.print("I'm the command pattern!");}</a:t>
            </a:r>
          </a:p>
          <a:p>
            <a:pPr eaLnBrk="1" hangingPunct="1"/>
            <a:r>
              <a:rPr lang="en-US" altLang="zh-CN" sz="1600">
                <a:solidFill>
                  <a:srgbClr val="000000"/>
                </a:solidFill>
              </a:rPr>
              <a:t>}</a:t>
            </a:r>
          </a:p>
        </p:txBody>
      </p:sp>
      <p:sp>
        <p:nvSpPr>
          <p:cNvPr id="188421" name="Text Box 7"/>
          <p:cNvSpPr txBox="1">
            <a:spLocks noChangeArrowheads="1"/>
          </p:cNvSpPr>
          <p:nvPr/>
        </p:nvSpPr>
        <p:spPr bwMode="auto">
          <a:xfrm>
            <a:off x="214313" y="5072063"/>
            <a:ext cx="8785225" cy="71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2000">
                <a:solidFill>
                  <a:srgbClr val="000000"/>
                </a:solidFill>
              </a:rPr>
              <a:t>Command interface:</a:t>
            </a:r>
            <a:br>
              <a:rPr lang="en-US" altLang="zh-CN" sz="2000">
                <a:solidFill>
                  <a:srgbClr val="000000"/>
                </a:solidFill>
              </a:rPr>
            </a:br>
            <a:r>
              <a:rPr lang="en-US" altLang="zh-CN" sz="2000">
                <a:solidFill>
                  <a:srgbClr val="000000"/>
                </a:solidFill>
              </a:rPr>
              <a:t>   interface Command { void execute();}</a:t>
            </a:r>
          </a:p>
        </p:txBody>
      </p:sp>
    </p:spTree>
    <p:extLst>
      <p:ext uri="{BB962C8B-B14F-4D97-AF65-F5344CB8AC3E}">
        <p14:creationId xmlns:p14="http://schemas.microsoft.com/office/powerpoint/2010/main" val="88610313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p:cNvSpPr>
            <a:spLocks noGrp="1" noChangeArrowheads="1"/>
          </p:cNvSpPr>
          <p:nvPr>
            <p:ph type="title"/>
          </p:nvPr>
        </p:nvSpPr>
        <p:spPr>
          <a:xfrm>
            <a:off x="0" y="0"/>
            <a:ext cx="9075738" cy="714375"/>
          </a:xfrm>
        </p:spPr>
        <p:txBody>
          <a:bodyPr/>
          <a:lstStyle/>
          <a:p>
            <a:r>
              <a:rPr lang="en-US" altLang="zh-CN">
                <a:solidFill>
                  <a:srgbClr val="000000"/>
                </a:solidFill>
              </a:rPr>
              <a:t>Command pattern</a:t>
            </a:r>
          </a:p>
        </p:txBody>
      </p:sp>
      <p:pic>
        <p:nvPicPr>
          <p:cNvPr id="190466" name="Picture 6" descr="comman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636838"/>
            <a:ext cx="8713788" cy="3817937"/>
          </a:xfrm>
          <a:noFill/>
          <a:extLst>
            <a:ext uri="{909E8E84-426E-40DD-AFC4-6F175D3DCCD1}">
              <a14:hiddenFill xmlns:a14="http://schemas.microsoft.com/office/drawing/2010/main">
                <a:solidFill>
                  <a:srgbClr val="FFFFFF"/>
                </a:solidFill>
              </a14:hiddenFill>
            </a:ext>
          </a:extLst>
        </p:spPr>
      </p:pic>
      <p:sp>
        <p:nvSpPr>
          <p:cNvPr id="190467" name="Rectangle 8"/>
          <p:cNvSpPr>
            <a:spLocks noChangeArrowheads="1"/>
          </p:cNvSpPr>
          <p:nvPr/>
        </p:nvSpPr>
        <p:spPr bwMode="auto">
          <a:xfrm>
            <a:off x="0" y="620713"/>
            <a:ext cx="9144000"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3550" indent="-463550">
              <a:defRPr sz="2400" b="1">
                <a:solidFill>
                  <a:schemeClr val="bg1"/>
                </a:solidFill>
                <a:latin typeface="Arial Narrow" charset="0"/>
                <a:ea typeface="宋体" charset="-122"/>
              </a:defRPr>
            </a:lvl1pPr>
            <a:lvl2pPr marL="86360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spcBef>
                <a:spcPct val="20000"/>
              </a:spcBef>
              <a:buFont typeface="Wingdings" charset="2"/>
              <a:buChar char="q"/>
            </a:pPr>
            <a:r>
              <a:rPr lang="en-US" altLang="zh-CN">
                <a:solidFill>
                  <a:srgbClr val="000000"/>
                </a:solidFill>
              </a:rPr>
              <a:t>Intent</a:t>
            </a:r>
          </a:p>
          <a:p>
            <a:pPr lvl="1" eaLnBrk="1" hangingPunct="1">
              <a:spcBef>
                <a:spcPct val="20000"/>
              </a:spcBef>
              <a:buFont typeface="Wingdings" charset="2"/>
              <a:buChar char="v"/>
            </a:pPr>
            <a:r>
              <a:rPr lang="en-US" altLang="zh-CN" sz="2000">
                <a:solidFill>
                  <a:srgbClr val="000000"/>
                </a:solidFill>
              </a:rPr>
              <a:t>Encapsulate a request as an object, thereby letting you parameterize clients with different requests, queue or log requests, and support undoable operations.</a:t>
            </a:r>
          </a:p>
          <a:p>
            <a:pPr eaLnBrk="1" hangingPunct="1">
              <a:spcBef>
                <a:spcPct val="20000"/>
              </a:spcBef>
              <a:buFont typeface="Wingdings" charset="2"/>
              <a:buChar char="q"/>
            </a:pPr>
            <a:r>
              <a:rPr lang="en-US" altLang="zh-CN">
                <a:solidFill>
                  <a:srgbClr val="000000"/>
                </a:solidFill>
              </a:rPr>
              <a:t>Structure</a:t>
            </a:r>
            <a:endParaRPr lang="en-US" altLang="zh-CN" sz="2800">
              <a:solidFill>
                <a:srgbClr val="000000"/>
              </a:solidFill>
            </a:endParaRPr>
          </a:p>
        </p:txBody>
      </p:sp>
      <p:sp>
        <p:nvSpPr>
          <p:cNvPr id="190468" name="AutoShape 9"/>
          <p:cNvSpPr>
            <a:spLocks noChangeArrowheads="1"/>
          </p:cNvSpPr>
          <p:nvPr/>
        </p:nvSpPr>
        <p:spPr bwMode="auto">
          <a:xfrm>
            <a:off x="827088" y="4365625"/>
            <a:ext cx="1296987" cy="647700"/>
          </a:xfrm>
          <a:prstGeom prst="wedgeRoundRectCallout">
            <a:avLst>
              <a:gd name="adj1" fmla="val 101528"/>
              <a:gd name="adj2" fmla="val -216176"/>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endParaRPr lang="en-US" altLang="zh-CN">
              <a:solidFill>
                <a:srgbClr val="000000"/>
              </a:solidFill>
            </a:endParaRPr>
          </a:p>
        </p:txBody>
      </p:sp>
      <p:sp>
        <p:nvSpPr>
          <p:cNvPr id="190469" name="AutoShape 10"/>
          <p:cNvSpPr>
            <a:spLocks noChangeArrowheads="1"/>
          </p:cNvSpPr>
          <p:nvPr/>
        </p:nvSpPr>
        <p:spPr bwMode="auto">
          <a:xfrm>
            <a:off x="2268538" y="1989138"/>
            <a:ext cx="2520950" cy="719137"/>
          </a:xfrm>
          <a:prstGeom prst="wedgeRoundRectCallout">
            <a:avLst>
              <a:gd name="adj1" fmla="val -41120"/>
              <a:gd name="adj2" fmla="val 10827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The Invoker offers a variety of commands</a:t>
            </a:r>
          </a:p>
        </p:txBody>
      </p:sp>
      <p:sp>
        <p:nvSpPr>
          <p:cNvPr id="190470" name="AutoShape 11"/>
          <p:cNvSpPr>
            <a:spLocks noChangeArrowheads="1"/>
          </p:cNvSpPr>
          <p:nvPr/>
        </p:nvSpPr>
        <p:spPr bwMode="auto">
          <a:xfrm>
            <a:off x="6084888" y="3068638"/>
            <a:ext cx="2881312" cy="1296987"/>
          </a:xfrm>
          <a:prstGeom prst="wedgeRoundRectCallout">
            <a:avLst>
              <a:gd name="adj1" fmla="val -53472"/>
              <a:gd name="adj2" fmla="val 69829"/>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ConcreteCommand implements execute() by calling corresponding operation(s) in Receiver.</a:t>
            </a:r>
          </a:p>
        </p:txBody>
      </p:sp>
      <p:sp>
        <p:nvSpPr>
          <p:cNvPr id="190471" name="AutoShape 12"/>
          <p:cNvSpPr>
            <a:spLocks noChangeArrowheads="1"/>
          </p:cNvSpPr>
          <p:nvPr/>
        </p:nvSpPr>
        <p:spPr bwMode="auto">
          <a:xfrm>
            <a:off x="250825" y="5516563"/>
            <a:ext cx="2017713" cy="1008062"/>
          </a:xfrm>
          <a:prstGeom prst="wedgeRoundRectCallout">
            <a:avLst>
              <a:gd name="adj1" fmla="val 68648"/>
              <a:gd name="adj2" fmla="val -56931"/>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Receiver knows how to perform the operation.</a:t>
            </a:r>
          </a:p>
        </p:txBody>
      </p:sp>
      <p:sp>
        <p:nvSpPr>
          <p:cNvPr id="190472" name="AutoShape 13"/>
          <p:cNvSpPr>
            <a:spLocks noChangeArrowheads="1"/>
          </p:cNvSpPr>
          <p:nvPr/>
        </p:nvSpPr>
        <p:spPr bwMode="auto">
          <a:xfrm>
            <a:off x="1547813" y="3716338"/>
            <a:ext cx="2663825" cy="1081087"/>
          </a:xfrm>
          <a:prstGeom prst="wedgeRoundRectCallout">
            <a:avLst>
              <a:gd name="adj1" fmla="val -61264"/>
              <a:gd name="adj2" fmla="val -64833"/>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800">
                <a:solidFill>
                  <a:srgbClr val="000000"/>
                </a:solidFill>
              </a:rPr>
              <a:t>Client instantiates the ConcreteCommands and sets its Receiver.</a:t>
            </a:r>
          </a:p>
        </p:txBody>
      </p:sp>
    </p:spTree>
    <p:extLst>
      <p:ext uri="{BB962C8B-B14F-4D97-AF65-F5344CB8AC3E}">
        <p14:creationId xmlns:p14="http://schemas.microsoft.com/office/powerpoint/2010/main" val="180225160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p:cNvSpPr>
            <a:spLocks noGrp="1" noChangeArrowheads="1"/>
          </p:cNvSpPr>
          <p:nvPr>
            <p:ph type="title"/>
          </p:nvPr>
        </p:nvSpPr>
        <p:spPr>
          <a:xfrm>
            <a:off x="0" y="0"/>
            <a:ext cx="9144000" cy="714375"/>
          </a:xfrm>
        </p:spPr>
        <p:txBody>
          <a:bodyPr/>
          <a:lstStyle/>
          <a:p>
            <a:r>
              <a:rPr lang="en-US" altLang="zh-CN">
                <a:solidFill>
                  <a:srgbClr val="000000"/>
                </a:solidFill>
              </a:rPr>
              <a:t>Command Pattern – Example in Wmvc</a:t>
            </a:r>
          </a:p>
        </p:txBody>
      </p:sp>
      <p:sp>
        <p:nvSpPr>
          <p:cNvPr id="192514" name="Text Box 3"/>
          <p:cNvSpPr txBox="1">
            <a:spLocks noChangeArrowheads="1"/>
          </p:cNvSpPr>
          <p:nvPr/>
        </p:nvSpPr>
        <p:spPr bwMode="auto">
          <a:xfrm>
            <a:off x="0" y="714375"/>
            <a:ext cx="8964613" cy="2800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Client Code in WmvcController.java:</a:t>
            </a:r>
            <a:br>
              <a:rPr lang="en-US" altLang="zh-CN" sz="1600">
                <a:solidFill>
                  <a:srgbClr val="000000"/>
                </a:solidFill>
              </a:rPr>
            </a:br>
            <a:r>
              <a:rPr lang="en-US" altLang="zh-CN" sz="1600">
                <a:solidFill>
                  <a:srgbClr val="000000"/>
                </a:solidFill>
              </a:rPr>
              <a:t>public class WmvcController implements ActionListener, ItemListener{</a:t>
            </a:r>
          </a:p>
          <a:p>
            <a:pPr eaLnBrk="1" hangingPunct="1"/>
            <a:r>
              <a:rPr lang="en-US" altLang="zh-CN" sz="1600">
                <a:solidFill>
                  <a:srgbClr val="000000"/>
                </a:solidFill>
              </a:rPr>
              <a:t>  private WmvcExecutor wmvcExecutor; </a:t>
            </a:r>
          </a:p>
          <a:p>
            <a:pPr eaLnBrk="1" hangingPunct="1"/>
            <a:r>
              <a:rPr lang="en-US" altLang="zh-CN" sz="1600">
                <a:solidFill>
                  <a:srgbClr val="000000"/>
                </a:solidFill>
              </a:rPr>
              <a:t>   public WmvcController(JComponent comp,String tip, WmvcExecutor wExec) {</a:t>
            </a:r>
          </a:p>
          <a:p>
            <a:pPr eaLnBrk="1" hangingPunct="1"/>
            <a:r>
              <a:rPr lang="en-US" altLang="zh-CN" sz="1600">
                <a:solidFill>
                  <a:srgbClr val="000000"/>
                </a:solidFill>
              </a:rPr>
              <a:t>      wmvcExecutor = wExec; ……  }</a:t>
            </a:r>
          </a:p>
          <a:p>
            <a:pPr eaLnBrk="1" hangingPunct="1"/>
            <a:r>
              <a:rPr lang="en-US" altLang="zh-CN" sz="1600">
                <a:solidFill>
                  <a:srgbClr val="000000"/>
                </a:solidFill>
              </a:rPr>
              <a:t>   public void actionPerformed(ActionEvent event)  {</a:t>
            </a:r>
          </a:p>
          <a:p>
            <a:pPr eaLnBrk="1" hangingPunct="1"/>
            <a:r>
              <a:rPr lang="en-US" altLang="zh-CN" sz="1600">
                <a:solidFill>
                  <a:srgbClr val="000000"/>
                </a:solidFill>
              </a:rPr>
              <a:t>        if (wmvcExecutor != null)   wmvcExecutor.execute(event);}</a:t>
            </a:r>
          </a:p>
          <a:p>
            <a:pPr eaLnBrk="1" hangingPunct="1"/>
            <a:r>
              <a:rPr lang="en-US" altLang="zh-CN" sz="1600">
                <a:solidFill>
                  <a:srgbClr val="000000"/>
                </a:solidFill>
              </a:rPr>
              <a:t>  public void itemStateChanged(ItemEvent event) {</a:t>
            </a:r>
          </a:p>
          <a:p>
            <a:pPr eaLnBrk="1" hangingPunct="1"/>
            <a:r>
              <a:rPr lang="en-US" altLang="zh-CN" sz="1600">
                <a:solidFill>
                  <a:srgbClr val="000000"/>
                </a:solidFill>
              </a:rPr>
              <a:t>        if (wmvcExecutor != null)   wmvcExecutor.execute(event);}</a:t>
            </a:r>
            <a:br>
              <a:rPr lang="en-US" altLang="zh-CN" sz="1600">
                <a:solidFill>
                  <a:srgbClr val="000000"/>
                </a:solidFill>
              </a:rPr>
            </a:br>
            <a:r>
              <a:rPr lang="en-US" altLang="zh-CN" sz="1600">
                <a:solidFill>
                  <a:srgbClr val="000000"/>
                </a:solidFill>
              </a:rPr>
              <a:t>  ………</a:t>
            </a:r>
          </a:p>
          <a:p>
            <a:pPr eaLnBrk="1" hangingPunct="1"/>
            <a:r>
              <a:rPr lang="en-US" altLang="zh-CN" sz="1600">
                <a:solidFill>
                  <a:srgbClr val="000000"/>
                </a:solidFill>
              </a:rPr>
              <a:t>}</a:t>
            </a:r>
          </a:p>
        </p:txBody>
      </p:sp>
      <p:sp>
        <p:nvSpPr>
          <p:cNvPr id="192515" name="Text Box 5"/>
          <p:cNvSpPr txBox="1">
            <a:spLocks noChangeArrowheads="1"/>
          </p:cNvSpPr>
          <p:nvPr/>
        </p:nvSpPr>
        <p:spPr bwMode="auto">
          <a:xfrm>
            <a:off x="0" y="4857750"/>
            <a:ext cx="8785225" cy="1570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Command interface:</a:t>
            </a:r>
            <a:br>
              <a:rPr lang="en-US" altLang="zh-CN" sz="1600">
                <a:solidFill>
                  <a:srgbClr val="000000"/>
                </a:solidFill>
              </a:rPr>
            </a:br>
            <a:r>
              <a:rPr lang="en-US" altLang="zh-CN" sz="1600">
                <a:solidFill>
                  <a:srgbClr val="000000"/>
                </a:solidFill>
              </a:rPr>
              <a:t>public class WmvcExecutor{</a:t>
            </a:r>
          </a:p>
          <a:p>
            <a:pPr eaLnBrk="1" hangingPunct="1"/>
            <a:r>
              <a:rPr lang="en-US" altLang="zh-CN" sz="1600">
                <a:solidFill>
                  <a:srgbClr val="000000"/>
                </a:solidFill>
              </a:rPr>
              <a:t> public void execute(ActionEvent event){}</a:t>
            </a:r>
          </a:p>
          <a:p>
            <a:pPr eaLnBrk="1" hangingPunct="1"/>
            <a:r>
              <a:rPr lang="en-US" altLang="zh-CN" sz="1600">
                <a:solidFill>
                  <a:srgbClr val="000000"/>
                </a:solidFill>
              </a:rPr>
              <a:t> public void execute(ItemEvent event){}</a:t>
            </a:r>
          </a:p>
          <a:p>
            <a:pPr eaLnBrk="1" hangingPunct="1"/>
            <a:r>
              <a:rPr lang="en-US" altLang="zh-CN" sz="1600">
                <a:solidFill>
                  <a:srgbClr val="000000"/>
                </a:solidFill>
              </a:rPr>
              <a:t> public void execute(ChangeEvent event){}</a:t>
            </a:r>
          </a:p>
          <a:p>
            <a:pPr eaLnBrk="1" hangingPunct="1"/>
            <a:r>
              <a:rPr lang="en-US" altLang="zh-CN" sz="1600">
                <a:solidFill>
                  <a:srgbClr val="000000"/>
                </a:solidFill>
              </a:rPr>
              <a:t>}</a:t>
            </a:r>
          </a:p>
        </p:txBody>
      </p:sp>
      <p:sp>
        <p:nvSpPr>
          <p:cNvPr id="192516" name="Text Box 6"/>
          <p:cNvSpPr txBox="1">
            <a:spLocks noChangeArrowheads="1"/>
          </p:cNvSpPr>
          <p:nvPr/>
        </p:nvSpPr>
        <p:spPr bwMode="auto">
          <a:xfrm>
            <a:off x="0" y="3857625"/>
            <a:ext cx="9144000" cy="830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Arial Narrow" charset="0"/>
                <a:ea typeface="宋体" charset="-122"/>
              </a:defRPr>
            </a:lvl1pPr>
            <a:lvl2pPr marL="742950" indent="-285750">
              <a:defRPr sz="2400" b="1">
                <a:solidFill>
                  <a:schemeClr val="bg1"/>
                </a:solidFill>
                <a:latin typeface="Arial Narrow" charset="0"/>
                <a:ea typeface="宋体" charset="-122"/>
              </a:defRPr>
            </a:lvl2pPr>
            <a:lvl3pPr marL="1143000" indent="-228600">
              <a:defRPr sz="2400" b="1">
                <a:solidFill>
                  <a:schemeClr val="bg1"/>
                </a:solidFill>
                <a:latin typeface="Arial Narrow" charset="0"/>
                <a:ea typeface="宋体" charset="-122"/>
              </a:defRPr>
            </a:lvl3pPr>
            <a:lvl4pPr marL="1600200" indent="-228600">
              <a:defRPr sz="2400" b="1">
                <a:solidFill>
                  <a:schemeClr val="bg1"/>
                </a:solidFill>
                <a:latin typeface="Arial Narrow" charset="0"/>
                <a:ea typeface="宋体" charset="-122"/>
              </a:defRPr>
            </a:lvl4pPr>
            <a:lvl5pPr marL="2057400" indent="-228600">
              <a:defRPr sz="2400" b="1">
                <a:solidFill>
                  <a:schemeClr val="bg1"/>
                </a:solidFill>
                <a:latin typeface="Arial Narrow" charset="0"/>
                <a:ea typeface="宋体" charset="-122"/>
              </a:defRPr>
            </a:lvl5pPr>
            <a:lvl6pPr marL="2514600" indent="-228600" eaLnBrk="0" fontAlgn="base" hangingPunct="0">
              <a:spcBef>
                <a:spcPct val="0"/>
              </a:spcBef>
              <a:spcAft>
                <a:spcPct val="0"/>
              </a:spcAft>
              <a:defRPr sz="2400" b="1">
                <a:solidFill>
                  <a:schemeClr val="bg1"/>
                </a:solidFill>
                <a:latin typeface="Arial Narrow" charset="0"/>
                <a:ea typeface="宋体" charset="-122"/>
              </a:defRPr>
            </a:lvl6pPr>
            <a:lvl7pPr marL="2971800" indent="-228600" eaLnBrk="0" fontAlgn="base" hangingPunct="0">
              <a:spcBef>
                <a:spcPct val="0"/>
              </a:spcBef>
              <a:spcAft>
                <a:spcPct val="0"/>
              </a:spcAft>
              <a:defRPr sz="2400" b="1">
                <a:solidFill>
                  <a:schemeClr val="bg1"/>
                </a:solidFill>
                <a:latin typeface="Arial Narrow" charset="0"/>
                <a:ea typeface="宋体" charset="-122"/>
              </a:defRPr>
            </a:lvl7pPr>
            <a:lvl8pPr marL="3429000" indent="-228600" eaLnBrk="0" fontAlgn="base" hangingPunct="0">
              <a:spcBef>
                <a:spcPct val="0"/>
              </a:spcBef>
              <a:spcAft>
                <a:spcPct val="0"/>
              </a:spcAft>
              <a:defRPr sz="2400" b="1">
                <a:solidFill>
                  <a:schemeClr val="bg1"/>
                </a:solidFill>
                <a:latin typeface="Arial Narrow" charset="0"/>
                <a:ea typeface="宋体" charset="-122"/>
              </a:defRPr>
            </a:lvl8pPr>
            <a:lvl9pPr marL="3886200" indent="-228600" eaLnBrk="0" fontAlgn="base" hangingPunct="0">
              <a:spcBef>
                <a:spcPct val="0"/>
              </a:spcBef>
              <a:spcAft>
                <a:spcPct val="0"/>
              </a:spcAft>
              <a:defRPr sz="2400" b="1">
                <a:solidFill>
                  <a:schemeClr val="bg1"/>
                </a:solidFill>
                <a:latin typeface="Arial Narrow" charset="0"/>
                <a:ea typeface="宋体" charset="-122"/>
              </a:defRPr>
            </a:lvl9pPr>
          </a:lstStyle>
          <a:p>
            <a:pPr eaLnBrk="1" hangingPunct="1"/>
            <a:r>
              <a:rPr lang="en-US" altLang="zh-CN" sz="1600">
                <a:solidFill>
                  <a:srgbClr val="000000"/>
                </a:solidFill>
              </a:rPr>
              <a:t>Concrete command (anonymous WmvcExecutor classes) in MainView.java:</a:t>
            </a:r>
          </a:p>
          <a:p>
            <a:pPr eaLnBrk="1" hangingPunct="1"/>
            <a:r>
              <a:rPr lang="en-US" altLang="zh-CN" sz="1600">
                <a:solidFill>
                  <a:srgbClr val="000000"/>
                </a:solidFill>
              </a:rPr>
              <a:t>WmvcMenuItemCtl fileOpen = new WmvcMenuItemCtl ( fileMenu, "Open","images/open-16.gif", 'O', null,</a:t>
            </a:r>
          </a:p>
          <a:p>
            <a:pPr eaLnBrk="1" hangingPunct="1"/>
            <a:r>
              <a:rPr lang="en-US" altLang="zh-CN" sz="1600">
                <a:solidFill>
                  <a:srgbClr val="000000"/>
                </a:solidFill>
              </a:rPr>
              <a:t>    new </a:t>
            </a:r>
            <a:r>
              <a:rPr lang="en-US" altLang="zh-CN" sz="1600" i="1">
                <a:solidFill>
                  <a:srgbClr val="000000"/>
                </a:solidFill>
              </a:rPr>
              <a:t>WmvcExecutor() { public void execute(ActionEvent event){ ……}} </a:t>
            </a:r>
            <a:r>
              <a:rPr lang="en-US" altLang="zh-CN" sz="1600">
                <a:solidFill>
                  <a:srgbClr val="000000"/>
                </a:solidFill>
              </a:rPr>
              <a:t>);</a:t>
            </a:r>
          </a:p>
        </p:txBody>
      </p:sp>
    </p:spTree>
    <p:extLst>
      <p:ext uri="{BB962C8B-B14F-4D97-AF65-F5344CB8AC3E}">
        <p14:creationId xmlns:p14="http://schemas.microsoft.com/office/powerpoint/2010/main" val="303831117"/>
      </p:ext>
    </p:extLst>
  </p:cSld>
  <p:clrMapOvr>
    <a:masterClrMapping/>
  </p:clrMapOvr>
  <p:transition/>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37906</TotalTime>
  <Words>9931</Words>
  <Application>Microsoft Macintosh PowerPoint</Application>
  <PresentationFormat>On-screen Show (4:3)</PresentationFormat>
  <Paragraphs>1432</Paragraphs>
  <Slides>159</Slides>
  <Notes>142</Notes>
  <HiddenSlides>0</HiddenSlides>
  <MMClips>0</MMClips>
  <ScaleCrop>false</ScaleCrop>
  <HeadingPairs>
    <vt:vector size="8" baseType="variant">
      <vt:variant>
        <vt:lpstr>Fonts Used</vt:lpstr>
      </vt:variant>
      <vt:variant>
        <vt:i4>14</vt:i4>
      </vt:variant>
      <vt:variant>
        <vt:lpstr>Theme</vt:lpstr>
      </vt:variant>
      <vt:variant>
        <vt:i4>10</vt:i4>
      </vt:variant>
      <vt:variant>
        <vt:lpstr>Embedded OLE Servers</vt:lpstr>
      </vt:variant>
      <vt:variant>
        <vt:i4>1</vt:i4>
      </vt:variant>
      <vt:variant>
        <vt:lpstr>Slide Titles</vt:lpstr>
      </vt:variant>
      <vt:variant>
        <vt:i4>159</vt:i4>
      </vt:variant>
    </vt:vector>
  </HeadingPairs>
  <TitlesOfParts>
    <vt:vector size="184" baseType="lpstr">
      <vt:lpstr>等线</vt:lpstr>
      <vt:lpstr>MS PGothic</vt:lpstr>
      <vt:lpstr>MS PGothic</vt:lpstr>
      <vt:lpstr>宋体</vt:lpstr>
      <vt:lpstr>Arial</vt:lpstr>
      <vt:lpstr>Arial Narrow</vt:lpstr>
      <vt:lpstr>Calibri</vt:lpstr>
      <vt:lpstr>Century Gothic</vt:lpstr>
      <vt:lpstr>Courier</vt:lpstr>
      <vt:lpstr>MonotypeSorts</vt:lpstr>
      <vt:lpstr>Palatino-Italic</vt:lpstr>
      <vt:lpstr>Times New Roman</vt:lpstr>
      <vt:lpstr>Wingdings</vt:lpstr>
      <vt:lpstr>ZapfHumnst BT</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1_Content - No Photos</vt:lpstr>
      <vt:lpstr>位图图像</vt:lpstr>
      <vt:lpstr>PowerPoint Presentation</vt:lpstr>
      <vt:lpstr>PowerPoint Presentation</vt:lpstr>
      <vt:lpstr>UML Class Diagrams</vt:lpstr>
      <vt:lpstr>PowerPoint Presentation</vt:lpstr>
      <vt:lpstr>PowerPoint Presentation</vt:lpstr>
      <vt:lpstr>PowerPoint Presentation</vt:lpstr>
      <vt:lpstr>PowerPoint Presentation</vt:lpstr>
      <vt:lpstr>Design Patterns</vt:lpstr>
      <vt:lpstr>Design Pattern Categories</vt:lpstr>
      <vt:lpstr>Design pattern relationships </vt:lpstr>
      <vt:lpstr>Creational Design Patterns</vt:lpstr>
      <vt:lpstr>Creational patterns</vt:lpstr>
      <vt:lpstr>Abstract Factory  - Motivation</vt:lpstr>
      <vt:lpstr>Abstract Factory </vt:lpstr>
      <vt:lpstr>Abstract Factory  - Example</vt:lpstr>
      <vt:lpstr>Abstract Factory  - Example</vt:lpstr>
      <vt:lpstr>Abstract Factory  - Example</vt:lpstr>
      <vt:lpstr>Abstract Factory </vt:lpstr>
      <vt:lpstr> Abstract Factory  - Structure</vt:lpstr>
      <vt:lpstr>Factory Method - example</vt:lpstr>
      <vt:lpstr>PowerPoint Presentation</vt:lpstr>
      <vt:lpstr>Factory Method </vt:lpstr>
      <vt:lpstr>Builder – Motivation (GoF)</vt:lpstr>
      <vt:lpstr>Builder  -  Example</vt:lpstr>
      <vt:lpstr>Builder </vt:lpstr>
      <vt:lpstr>Builder </vt:lpstr>
      <vt:lpstr>Builder  - Example  (GoF)</vt:lpstr>
      <vt:lpstr>Prototype – Motivation (GoF)</vt:lpstr>
      <vt:lpstr>Prototype</vt:lpstr>
      <vt:lpstr>Prototype</vt:lpstr>
      <vt:lpstr>Prototype – Example in Java</vt:lpstr>
      <vt:lpstr>Singleton</vt:lpstr>
      <vt:lpstr>Singleton - example</vt:lpstr>
      <vt:lpstr>Structural patterns</vt:lpstr>
      <vt:lpstr>Adapter Pattern – Switch example</vt:lpstr>
      <vt:lpstr>Adapter Pattern – Switch example</vt:lpstr>
      <vt:lpstr>Adapter Pattern – Switch example</vt:lpstr>
      <vt:lpstr>Adapter Pattern – Switch example</vt:lpstr>
      <vt:lpstr>Adapter Pattern – Switch example</vt:lpstr>
      <vt:lpstr>Adapter Pattern</vt:lpstr>
      <vt:lpstr>Adapter</vt:lpstr>
      <vt:lpstr>Class Adapter Pattern</vt:lpstr>
      <vt:lpstr>Adapter pattern uses delegation and inheritance</vt:lpstr>
      <vt:lpstr> Adapter - Example</vt:lpstr>
      <vt:lpstr>Object Adapter  -  example</vt:lpstr>
      <vt:lpstr>Object Adapter  -  example</vt:lpstr>
      <vt:lpstr>Adapter Pattern – Modem example</vt:lpstr>
      <vt:lpstr>Adapter Pattern – Modem example</vt:lpstr>
      <vt:lpstr>Adapter Pattern – Modem example</vt:lpstr>
      <vt:lpstr>Bridge Pattern – Modem example</vt:lpstr>
      <vt:lpstr>Bridge Pattern – Modem example</vt:lpstr>
      <vt:lpstr>Design Patterns - Bridge Pattern  Example</vt:lpstr>
      <vt:lpstr>Design Patterns - Bridge Pattern  Example</vt:lpstr>
      <vt:lpstr>Design Patterns - Bridge Pattern</vt:lpstr>
      <vt:lpstr>Bridge Pattern -  example</vt:lpstr>
      <vt:lpstr> Bridge Pattern -  example</vt:lpstr>
      <vt:lpstr> Bridge Pattern -  example</vt:lpstr>
      <vt:lpstr>Design Patterns - Composite Pattern  Example</vt:lpstr>
      <vt:lpstr>Design Patterns - Composite Pattern  Example</vt:lpstr>
      <vt:lpstr>Design Patterns - Composite Pattern  Example</vt:lpstr>
      <vt:lpstr>Design Patterns - Composite Pattern  </vt:lpstr>
      <vt:lpstr>Design Patterns - Facade Pattern</vt:lpstr>
      <vt:lpstr>Design Patterns - Open vs Closed Architecture</vt:lpstr>
      <vt:lpstr>Realizing a Closed Architecture with a Facade</vt:lpstr>
      <vt:lpstr>Decorator Pattern - Motivation</vt:lpstr>
      <vt:lpstr>Decorator Pattern - Motivation</vt:lpstr>
      <vt:lpstr>Decorator Pattern - Motivation</vt:lpstr>
      <vt:lpstr>Decorator Pattern - Structure</vt:lpstr>
      <vt:lpstr>Decorator Pattern – Example (TestEoF.java)</vt:lpstr>
      <vt:lpstr>Decorator Pattern – Example(TestEoF.java)</vt:lpstr>
      <vt:lpstr>Decorator Pattern – Example (java.io.*)</vt:lpstr>
      <vt:lpstr>Decorator Pattern - Example (java.io.*)</vt:lpstr>
      <vt:lpstr>Proxy Pattern - Motivation</vt:lpstr>
      <vt:lpstr>Proxy Pattern - Motivation</vt:lpstr>
      <vt:lpstr>Proxy Pattern - Structure</vt:lpstr>
      <vt:lpstr>Proxy Pattern – Simple Example (ProxyDemo.java) </vt:lpstr>
      <vt:lpstr>Proxy  – Example (ConnectionPoolProxyDemo.java)</vt:lpstr>
      <vt:lpstr>Proxy  – Example (ConnectionPoolProxyDemo.java)</vt:lpstr>
      <vt:lpstr>Proxy  – Example (PoolManager.java)</vt:lpstr>
      <vt:lpstr>Flyweight Pattern - Motivation</vt:lpstr>
      <vt:lpstr>Flyweight Pattern – Example</vt:lpstr>
      <vt:lpstr>Flyweight Pattern – Example</vt:lpstr>
      <vt:lpstr>Flyweight Pattern - Structure</vt:lpstr>
      <vt:lpstr>Flyweight Pattern – Example</vt:lpstr>
      <vt:lpstr>Behavioral design patterns</vt:lpstr>
      <vt:lpstr>Observer pattern</vt:lpstr>
      <vt:lpstr>Observer pattern </vt:lpstr>
      <vt:lpstr>Observer pattern Example</vt:lpstr>
      <vt:lpstr>Example: A GUI Observes a Person</vt:lpstr>
      <vt:lpstr>Example: A GUI Observes a Person</vt:lpstr>
      <vt:lpstr>Example:   event-driven programming </vt:lpstr>
      <vt:lpstr> Example:   event-driven programming</vt:lpstr>
      <vt:lpstr>Example:   event-driven programming</vt:lpstr>
      <vt:lpstr>Example:  Sequence diagram for scenario: Change filename to “foo” </vt:lpstr>
      <vt:lpstr>Command Pattern - Motivation</vt:lpstr>
      <vt:lpstr>Command Pattern - Example</vt:lpstr>
      <vt:lpstr>Command Pattern – Example </vt:lpstr>
      <vt:lpstr>Command pattern</vt:lpstr>
      <vt:lpstr>Command Pattern – Example in Wmvc</vt:lpstr>
      <vt:lpstr>Chain of Resposibility Pattern - Motivation</vt:lpstr>
      <vt:lpstr>Chain of Resposibility Pattern - Motivation</vt:lpstr>
      <vt:lpstr>Chain of Resposibility – Sample Code </vt:lpstr>
      <vt:lpstr>Chain of Resposibility Pattern - Example</vt:lpstr>
      <vt:lpstr>Chain of Resposibility Pattern</vt:lpstr>
      <vt:lpstr>Visitor Pattern – Modem example</vt:lpstr>
      <vt:lpstr>Visitor Pattern – Modem example</vt:lpstr>
      <vt:lpstr>Visitor Pattern – Modem example</vt:lpstr>
      <vt:lpstr>Visitor Pattern – Modem example</vt:lpstr>
      <vt:lpstr>Visitor Pattern – A cyclic Visitor Modem example</vt:lpstr>
      <vt:lpstr>Visitor Pattern - Motivation</vt:lpstr>
      <vt:lpstr>Visitor Pattern - Motivation</vt:lpstr>
      <vt:lpstr>Visitor Pattern - Example</vt:lpstr>
      <vt:lpstr>Visitor Pattern - Example</vt:lpstr>
      <vt:lpstr>Visitor Pattern</vt:lpstr>
      <vt:lpstr>Visitor Pattern - Structure</vt:lpstr>
      <vt:lpstr>PowerPoint Presentation</vt:lpstr>
      <vt:lpstr>PowerPoint Presentation</vt:lpstr>
      <vt:lpstr>PowerPoint Presentation</vt:lpstr>
      <vt:lpstr>PowerPoint Presentation</vt:lpstr>
      <vt:lpstr>PowerPoint Presentation</vt:lpstr>
      <vt:lpstr>PowerPoint Presentation</vt:lpstr>
      <vt:lpstr>Template Method Pattern – Motivation</vt:lpstr>
      <vt:lpstr>Template Method Pattern – Motivation</vt:lpstr>
      <vt:lpstr>Template Method Pattern – Example</vt:lpstr>
      <vt:lpstr>Template Method Pattern – Example</vt:lpstr>
      <vt:lpstr>Template Method Pattern – Example</vt:lpstr>
      <vt:lpstr>Template Method Pattern</vt:lpstr>
      <vt:lpstr>Template Method Pattern - example</vt:lpstr>
      <vt:lpstr>Strategy Pattern – Motivation</vt:lpstr>
      <vt:lpstr>Strategy Pattern – Example</vt:lpstr>
      <vt:lpstr>Strategy Pattern – Example</vt:lpstr>
      <vt:lpstr>Strategy Pattern – Example</vt:lpstr>
      <vt:lpstr>Strategy Pattern - Structure</vt:lpstr>
      <vt:lpstr>Strategy Pattern - example</vt:lpstr>
      <vt:lpstr>Strategy Pattern – Example</vt:lpstr>
      <vt:lpstr>Strategy Pattern – Example</vt:lpstr>
      <vt:lpstr>Strategy Pattern – Example</vt:lpstr>
      <vt:lpstr>Strategy Pattern – Example</vt:lpstr>
      <vt:lpstr>Applying a Strategy Pattern in a Database Application</vt:lpstr>
      <vt:lpstr>Applicability of Strategy Pattern</vt:lpstr>
      <vt:lpstr>State Pattern – Motivation</vt:lpstr>
      <vt:lpstr>State Pattern – Example</vt:lpstr>
      <vt:lpstr>State Pattern – Example</vt:lpstr>
      <vt:lpstr>State Pattern – Example</vt:lpstr>
      <vt:lpstr>State Pattern - Structure</vt:lpstr>
      <vt:lpstr>State Pattern - example</vt:lpstr>
      <vt:lpstr>State Pattern – Example</vt:lpstr>
      <vt:lpstr>State Pattern – Example</vt:lpstr>
      <vt:lpstr>Iterator Pattern – Motivation</vt:lpstr>
      <vt:lpstr>Iterator Pattern – Example</vt:lpstr>
      <vt:lpstr>Iterator Pattern - Structure</vt:lpstr>
      <vt:lpstr>Memento Pattern – Motivation</vt:lpstr>
      <vt:lpstr>Memento Pattern - Structure</vt:lpstr>
      <vt:lpstr>Memento Pattern – Example</vt:lpstr>
      <vt:lpstr>Memento</vt:lpstr>
      <vt:lpstr>Mediator Pattern – Motivation</vt:lpstr>
      <vt:lpstr>Mediator Pattern – Motivation</vt:lpstr>
      <vt:lpstr>Mediator Pattern - Structure</vt:lpstr>
      <vt:lpstr>PowerPoint Presentation</vt:lpstr>
    </vt:vector>
  </TitlesOfParts>
  <Company>Stevens Institute of Technology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Ricardo Collado</cp:lastModifiedBy>
  <cp:revision>971</cp:revision>
  <cp:lastPrinted>2018-09-14T22:00:43Z</cp:lastPrinted>
  <dcterms:created xsi:type="dcterms:W3CDTF">2013-11-01T14:42:31Z</dcterms:created>
  <dcterms:modified xsi:type="dcterms:W3CDTF">2018-09-14T22:13:18Z</dcterms:modified>
</cp:coreProperties>
</file>